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A260D-9D80-469D-B795-E43758C40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249B47-A07B-4A92-B773-4EE3382094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62240A-AD5B-44B5-A812-BDC7F4E8A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75E02-93DA-4430-A323-BE10CAF5ED1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31A274-4FF4-4234-AFE1-B32B3C1EF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E5D85-3CD3-448D-8140-BAAC6983B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D7F3-DE8E-433C-A1EB-2FC9CC122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51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D9725-B047-4285-A894-941BB8687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7A7AA1-1B1A-47AB-B77E-25F192BB81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268EA-D713-4876-AA0C-D52209CAE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75E02-93DA-4430-A323-BE10CAF5ED1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13ABB3-CCDD-42E4-A333-254CDC36C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F91FD-C7FA-4454-B9C3-1707DFBD7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D7F3-DE8E-433C-A1EB-2FC9CC122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68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FC860D-1E27-40C1-88A2-2CA51AF343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BC5D69-31D9-4662-BC09-525AEDE1EA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C94495-16FB-4E36-A7C7-2C0A241F1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75E02-93DA-4430-A323-BE10CAF5ED1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FA9A8F-55F3-4846-8D83-240E13742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40195-462E-415F-9F7E-3CD9B76BD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D7F3-DE8E-433C-A1EB-2FC9CC122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617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57AFE-969A-4C34-9EDC-B98B3AE93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068046-DACB-4E4D-8CD9-3B4A5D90A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517F02-DBD7-4CF1-AE38-EDEAA4D83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75E02-93DA-4430-A323-BE10CAF5ED1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904A4-6250-4F21-9EA6-B79691D35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794A36-3D6D-4A39-9758-FD6C857B0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D7F3-DE8E-433C-A1EB-2FC9CC122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989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9A6C2-DE4B-4EA4-AE52-3E83825C8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7505EE-E491-4DFA-9C64-5D6E4BA20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7CE1B-4FD5-481E-B91D-FF2539FE1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75E02-93DA-4430-A323-BE10CAF5ED1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AE60C-DC46-4150-A26B-5D3798C9A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AF275-A186-46FD-BD14-3DBFBA7EB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D7F3-DE8E-433C-A1EB-2FC9CC122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07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69B67-2360-4BE5-A8BF-E2270E40E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5B01DA-FA04-40B5-94CA-E3570D4CDA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9A2958-CCC8-49B9-8A0D-F75475771D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D06878-2C4F-46F4-97B8-EF33FB92A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75E02-93DA-4430-A323-BE10CAF5ED1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66C6FF-F2E6-476E-94BA-974639C98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51EEC6-EEA9-4754-A516-8BBC83ABD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D7F3-DE8E-433C-A1EB-2FC9CC122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078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A19CE-3712-4DB0-BD88-95204C25F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176E3A-750F-4E08-98B7-AB6202DCA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87AD4E-2CE3-4ADE-B0CA-E4A00FFDD0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931064-999A-434D-84F9-30A2E7F501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FD2586-9FDD-4FC0-8D8F-6BFFD798CA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C883BD-4325-4916-8AA7-FDFE16D80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75E02-93DA-4430-A323-BE10CAF5ED1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6C8540-C61D-47CA-988B-A4859E896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CE94F2-8C89-48ED-BF44-264F1904D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D7F3-DE8E-433C-A1EB-2FC9CC122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411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81149-6E92-402E-8B01-6E0173A66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FC5A1E-6944-4294-A19C-4B86A360A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75E02-93DA-4430-A323-BE10CAF5ED1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5CFB7B-3110-44A0-96B4-9405053D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E3C89F-D160-4260-A8AA-7D0A91E9D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D7F3-DE8E-433C-A1EB-2FC9CC122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550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3068E7-0437-4402-A38F-22811BB7C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75E02-93DA-4430-A323-BE10CAF5ED1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3A161B-FB6A-43E4-95A5-F660406F1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BD6C8A-C207-4D3D-9DB0-DD569280D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D7F3-DE8E-433C-A1EB-2FC9CC122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697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811BC-B7CD-41FF-B480-DC27FF0C2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20AF3-2B9C-4141-92EA-D159448F76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06B159-85F8-486A-839D-EAD539BFC8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48B866-C610-4FA4-8A65-ABDBCAC4B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75E02-93DA-4430-A323-BE10CAF5ED1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ABD046-2101-4D3A-B610-0D0B51219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46B329-8D9F-4A18-AA0D-91FB36174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D7F3-DE8E-433C-A1EB-2FC9CC122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939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B5442-13BD-4C16-B1F7-EB0BFC213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7B4A4B-C17B-4857-94A2-88608C5951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E1C5FB-4635-40AE-8760-DF1524AA1F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2A1994-ABFE-4231-BEB2-9A04F032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75E02-93DA-4430-A323-BE10CAF5ED1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170337-D02A-446C-AE58-EDE8A9327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1AC3D0-8241-4A00-A6F3-5B3AD5DE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D7F3-DE8E-433C-A1EB-2FC9CC122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366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9081A0-5CC5-4FD2-94D0-BA9A22AC4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A50774-F4C3-4185-A00C-3EA05B510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F2F364-7956-46DF-A42E-4AE399077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75E02-93DA-4430-A323-BE10CAF5ED1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465DF-4C9E-40BD-A502-B10D10CA45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71966-EEB9-4C83-AD17-F78C08D572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9D7F3-DE8E-433C-A1EB-2FC9CC122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027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#sec_misc"/><Relationship Id="rId13" Type="http://schemas.openxmlformats.org/officeDocument/2006/relationships/hyperlink" Target="sub/deep/leaf.html" TargetMode="External"/><Relationship Id="rId18" Type="http://schemas.openxmlformats.org/officeDocument/2006/relationships/hyperlink" Target="search.html?q=test&amp;page=2" TargetMode="External"/><Relationship Id="rId3" Type="http://schemas.openxmlformats.org/officeDocument/2006/relationships/hyperlink" Target="#sec_samedir"/><Relationship Id="rId21" Type="http://schemas.openxmlformats.org/officeDocument/2006/relationships/hyperlink" Target="//test-pages.menlotest.com/safedocs/other.html" TargetMode="External"/><Relationship Id="rId7" Type="http://schemas.openxmlformats.org/officeDocument/2006/relationships/hyperlink" Target="#sec_query"/><Relationship Id="rId12" Type="http://schemas.openxmlformats.org/officeDocument/2006/relationships/hyperlink" Target="sub/nested.html" TargetMode="External"/><Relationship Id="rId17" Type="http://schemas.openxmlformats.org/officeDocument/2006/relationships/hyperlink" Target="/" TargetMode="External"/><Relationship Id="rId2" Type="http://schemas.openxmlformats.org/officeDocument/2006/relationships/hyperlink" Target="#sec_internal"/><Relationship Id="rId16" Type="http://schemas.openxmlformats.org/officeDocument/2006/relationships/hyperlink" Target="/safedocs/" TargetMode="External"/><Relationship Id="rId20" Type="http://schemas.openxmlformats.org/officeDocument/2006/relationships/hyperlink" Target="?reset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#sec_root"/><Relationship Id="rId11" Type="http://schemas.openxmlformats.org/officeDocument/2006/relationships/hyperlink" Target="doc_links.doc" TargetMode="External"/><Relationship Id="rId5" Type="http://schemas.openxmlformats.org/officeDocument/2006/relationships/hyperlink" Target="#sec_parent"/><Relationship Id="rId15" Type="http://schemas.openxmlformats.org/officeDocument/2006/relationships/hyperlink" Target="/safedocs/DocsWithLinks/page2.html" TargetMode="External"/><Relationship Id="rId23" Type="http://schemas.openxmlformats.org/officeDocument/2006/relationships/hyperlink" Target="mailto:test@menlosecurity.com" TargetMode="External"/><Relationship Id="rId10" Type="http://schemas.openxmlformats.org/officeDocument/2006/relationships/hyperlink" Target="#sec_top"/><Relationship Id="rId19" Type="http://schemas.openxmlformats.org/officeDocument/2006/relationships/hyperlink" Target="search.html?q=test#results" TargetMode="External"/><Relationship Id="rId4" Type="http://schemas.openxmlformats.org/officeDocument/2006/relationships/hyperlink" Target="#sec_subdir"/><Relationship Id="rId9" Type="http://schemas.openxmlformats.org/officeDocument/2006/relationships/hyperlink" Target="#sec_bottom"/><Relationship Id="rId14" Type="http://schemas.openxmlformats.org/officeDocument/2006/relationships/hyperlink" Target="../doc/" TargetMode="External"/><Relationship Id="rId22" Type="http://schemas.openxmlformats.org/officeDocument/2006/relationships/hyperlink" Target="https://www.menlosecurity.com/" TargetMode="External"/><Relationship Id="rId24" Type="http://schemas.openxmlformats.org/officeDocument/2006/relationships/hyperlink" Target="doc_links.doc#section-1" TargetMode="External"/><Relationship Id="rId25" Type="http://schemas.openxmlformats.org/officeDocument/2006/relationships/hyperlink" Target="./sub/nested.html#part-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ADFDC7-8A84-4975-9B96-E1DDDB570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65" y="119270"/>
            <a:ext cx="3919992" cy="6663193"/>
          </a:xfrm>
        </p:spPr>
        <p:txBody>
          <a:bodyPr>
            <a:normAutofit fontScale="32500" lnSpcReduction="20000"/>
          </a:bodyPr>
          <a:lstStyle/>
          <a:p>
            <a:r>
              <a:rPr lang="en-US" b="1" u="sng" dirty="0"/>
              <a:t>Relative Links Test Document</a:t>
            </a:r>
            <a:endParaRPr lang="en-US" dirty="0"/>
          </a:p>
          <a:p>
            <a:r>
              <a:rPr lang="en-US" dirty="0"/>
              <a:t>Hosted at https://test-pages.menlotest.com/safedocs/DocsWithLinks/ . Each link below is annotated with the URL it should resolve to. Internal links jump to another section of this same file.</a:t>
            </a:r>
          </a:p>
          <a:p>
            <a:r>
              <a:rPr lang="en-US" b="1" dirty="0"/>
              <a:t>Table of contents (in-page section links):</a:t>
            </a:r>
            <a:endParaRPr lang="en-US" dirty="0"/>
          </a:p>
          <a:p>
            <a:r>
              <a:rPr lang="en-US" u="sng" dirty="0">
                <a:hlinkClick r:id="rId2" action="ppaction://hlinkfile"/>
              </a:rPr>
              <a:t>1. In-page section links (relative link to another section in this file)</a:t>
            </a:r>
            <a:endParaRPr lang="en-US" dirty="0"/>
          </a:p>
          <a:p>
            <a:r>
              <a:rPr lang="en-US" u="sng" dirty="0">
                <a:hlinkClick r:id="rId3" action="ppaction://hlinkfile"/>
              </a:rPr>
              <a:t>2. Same-directory relative links</a:t>
            </a:r>
            <a:endParaRPr lang="en-US" dirty="0"/>
          </a:p>
          <a:p>
            <a:r>
              <a:rPr lang="en-US" u="sng" dirty="0">
                <a:hlinkClick r:id="rId4" action="ppaction://hlinkfile"/>
              </a:rPr>
              <a:t>3. Subdirectory relative links</a:t>
            </a:r>
            <a:endParaRPr lang="en-US" dirty="0"/>
          </a:p>
          <a:p>
            <a:r>
              <a:rPr lang="en-US" u="sng" dirty="0">
                <a:hlinkClick r:id="rId5" action="ppaction://hlinkfile"/>
              </a:rPr>
              <a:t>4. Parent-directory relative links</a:t>
            </a:r>
            <a:endParaRPr lang="en-US" dirty="0"/>
          </a:p>
          <a:p>
            <a:r>
              <a:rPr lang="en-US" u="sng" dirty="0">
                <a:hlinkClick r:id="rId6" action="ppaction://hlinkfile"/>
              </a:rPr>
              <a:t>5. Root-relative (absolute-path) links</a:t>
            </a:r>
            <a:endParaRPr lang="en-US" dirty="0"/>
          </a:p>
          <a:p>
            <a:r>
              <a:rPr lang="en-US" u="sng" dirty="0">
                <a:hlinkClick r:id="rId7" action="ppaction://hlinkfile"/>
              </a:rPr>
              <a:t>6. Relative links with query strings &amp; fragments</a:t>
            </a:r>
            <a:endParaRPr lang="en-US" dirty="0"/>
          </a:p>
          <a:p>
            <a:r>
              <a:rPr lang="en-US" u="sng" dirty="0">
                <a:hlinkClick r:id="rId8" action="ppaction://hlinkfile"/>
              </a:rPr>
              <a:t>7. Protocol-relative, special schemes &amp; absolute controls</a:t>
            </a:r>
            <a:endParaRPr lang="en-US" dirty="0"/>
          </a:p>
          <a:p>
            <a:r>
              <a:rPr lang="en-US" u="sng" dirty="0">
                <a:hlinkClick r:id="rId9" action="ppaction://hlinkfile"/>
              </a:rPr>
              <a:t>8. Bottom anchor</a:t>
            </a:r>
            <a:endParaRPr lang="en-US" dirty="0"/>
          </a:p>
          <a:p>
            <a:r>
              <a:rPr lang="en-US" b="1" u="sng" dirty="0"/>
              <a:t>1. In-page section links (relative link to another section in this file)</a:t>
            </a:r>
            <a:endParaRPr lang="en-US" dirty="0"/>
          </a:p>
          <a:p>
            <a:r>
              <a:rPr lang="en-US" u="sng" dirty="0">
                <a:hlinkClick r:id="rId4" action="ppaction://hlinkfile"/>
              </a:rPr>
              <a:t>Go to section 3 (subdirectory)</a:t>
            </a:r>
            <a:endParaRPr lang="en-US" dirty="0"/>
          </a:p>
          <a:p>
            <a:r>
              <a:rPr lang="en-US" i="1" dirty="0"/>
              <a:t>    </a:t>
            </a:r>
            <a:r>
              <a:rPr lang="en-US" i="1" dirty="0" err="1"/>
              <a:t>GoTo</a:t>
            </a:r>
            <a:r>
              <a:rPr lang="en-US" i="1" dirty="0"/>
              <a:t> / bookmark anchor: </a:t>
            </a:r>
            <a:r>
              <a:rPr lang="en-US" i="1" dirty="0" err="1"/>
              <a:t>sec_subdir</a:t>
            </a:r>
            <a:endParaRPr lang="en-US" dirty="0"/>
          </a:p>
          <a:p>
            <a:r>
              <a:rPr lang="en-US" u="sng" dirty="0">
                <a:hlinkClick r:id="rId6" action="ppaction://hlinkfile"/>
              </a:rPr>
              <a:t>Go to section 5 (root-relative)</a:t>
            </a:r>
            <a:endParaRPr lang="en-US" dirty="0"/>
          </a:p>
          <a:p>
            <a:r>
              <a:rPr lang="en-US" i="1" dirty="0"/>
              <a:t>    </a:t>
            </a:r>
            <a:r>
              <a:rPr lang="en-US" i="1" dirty="0" err="1"/>
              <a:t>GoTo</a:t>
            </a:r>
            <a:r>
              <a:rPr lang="en-US" i="1" dirty="0"/>
              <a:t> / bookmark anchor: </a:t>
            </a:r>
            <a:r>
              <a:rPr lang="en-US" i="1" dirty="0" err="1"/>
              <a:t>sec_root</a:t>
            </a:r>
            <a:endParaRPr lang="en-US" dirty="0"/>
          </a:p>
          <a:p>
            <a:r>
              <a:rPr lang="en-US" u="sng" dirty="0">
                <a:hlinkClick r:id="rId9" action="ppaction://hlinkfile"/>
              </a:rPr>
              <a:t>Jump to the bottom anchor</a:t>
            </a:r>
            <a:endParaRPr lang="en-US" dirty="0"/>
          </a:p>
          <a:p>
            <a:r>
              <a:rPr lang="en-US" i="1" dirty="0"/>
              <a:t>    </a:t>
            </a:r>
            <a:r>
              <a:rPr lang="en-US" i="1" dirty="0" err="1"/>
              <a:t>GoTo</a:t>
            </a:r>
            <a:r>
              <a:rPr lang="en-US" i="1" dirty="0"/>
              <a:t> / bookmark anchor: </a:t>
            </a:r>
            <a:r>
              <a:rPr lang="en-US" i="1" dirty="0" err="1"/>
              <a:t>sec_bottom</a:t>
            </a:r>
            <a:endParaRPr lang="en-US" dirty="0"/>
          </a:p>
          <a:p>
            <a:r>
              <a:rPr lang="en-US" u="sng" dirty="0">
                <a:hlinkClick r:id="rId10" action="ppaction://hlinkfile"/>
              </a:rPr>
              <a:t>Back to top / table of contents</a:t>
            </a:r>
            <a:endParaRPr lang="en-US" dirty="0"/>
          </a:p>
          <a:p>
            <a:r>
              <a:rPr lang="en-US" i="1" dirty="0"/>
              <a:t>    </a:t>
            </a:r>
            <a:r>
              <a:rPr lang="en-US" i="1" dirty="0" err="1"/>
              <a:t>GoTo</a:t>
            </a:r>
            <a:r>
              <a:rPr lang="en-US" i="1" dirty="0"/>
              <a:t> / bookmark anchor: </a:t>
            </a:r>
            <a:r>
              <a:rPr lang="en-US" i="1" dirty="0" err="1"/>
              <a:t>sec_top</a:t>
            </a:r>
            <a:endParaRPr lang="en-US" dirty="0"/>
          </a:p>
          <a:p>
            <a:r>
              <a:rPr lang="en-US" b="1" u="sng" dirty="0"/>
              <a:t>2. Same-directory relative links</a:t>
            </a:r>
            <a:endParaRPr lang="en-US" dirty="0"/>
          </a:p>
          <a:p>
            <a:r>
              <a:rPr lang="en-US" u="sng" dirty="0">
                <a:hlinkClick r:id="rId11" action="ppaction://hlinkfile"/>
              </a:rPr>
              <a:t>doc_links.doc</a:t>
            </a:r>
            <a:endParaRPr lang="en-US" dirty="0"/>
          </a:p>
          <a:p>
            <a:r>
              <a:rPr lang="en-US" i="1" dirty="0"/>
              <a:t>    -&gt; https://test-pages.menlotest.com/safedocs/DocsWithLinks/doc_links.doc</a:t>
            </a:r>
            <a:endParaRPr lang="en-US" dirty="0"/>
          </a:p>
          <a:p>
            <a:r>
              <a:rPr lang="en-US" u="sng" dirty="0">
                <a:hlinkClick r:id="rId11" action="ppaction://hlinkfile"/>
              </a:rPr>
              <a:t>./doc_links.doc</a:t>
            </a:r>
            <a:endParaRPr lang="en-US" dirty="0"/>
          </a:p>
          <a:p>
            <a:r>
              <a:rPr lang="en-US" i="1" dirty="0"/>
              <a:t>    -&gt; https://test-pages.menlotest.com/safedocs/DocsWithLinks/doc_links.doc</a:t>
            </a:r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414F4FEB-D79C-44DC-9F7E-1AE5222C058C}"/>
              </a:ext>
            </a:extLst>
          </p:cNvPr>
          <p:cNvSpPr txBox="1">
            <a:spLocks/>
          </p:cNvSpPr>
          <p:nvPr/>
        </p:nvSpPr>
        <p:spPr>
          <a:xfrm>
            <a:off x="4136004" y="119268"/>
            <a:ext cx="3919992" cy="6663195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u="sng" dirty="0">
                <a:hlinkClick r:id="rId24" action="ppaction://hlinkfile"/>
              </a:rPr>
              <a:t>doc_links.doc#section-1</a:t>
            </a:r>
            <a:endParaRPr lang="en-US" dirty="0"/>
          </a:p>
          <a:p>
            <a:r>
              <a:rPr lang="en-US" i="1" dirty="0"/>
              <a:t>    relative file + fragment -&gt; https://test-pages.menlotest.com/safedocs/DocsWithLinks/doc_links.doc#section-1</a:t>
            </a:r>
            <a:endParaRPr lang="en-US" dirty="0"/>
          </a:p>
          <a:p>
            <a:r>
              <a:rPr lang="en-US" u="sng" dirty="0">
                <a:hlinkClick r:id="rId11" action="ppaction://hlinkfile"/>
              </a:rPr>
              <a:t>doc_links.doc (same </a:t>
            </a:r>
            <a:r>
              <a:rPr lang="en-US" u="sng" dirty="0" err="1">
                <a:hlinkClick r:id="rId11" action="ppaction://hlinkfile"/>
              </a:rPr>
              <a:t>dir</a:t>
            </a:r>
            <a:r>
              <a:rPr lang="en-US" u="sng" dirty="0">
                <a:hlinkClick r:id="rId11" action="ppaction://hlinkfile"/>
              </a:rPr>
              <a:t>)</a:t>
            </a:r>
            <a:endParaRPr lang="en-US" dirty="0"/>
          </a:p>
          <a:p>
            <a:r>
              <a:rPr lang="en-US" i="1" dirty="0"/>
              <a:t>    -&gt; https://test-pages.menlotest.com/safedocs/DocsWithLinks/doc_links.doc</a:t>
            </a:r>
            <a:endParaRPr lang="en-US" b="1" u="sng" dirty="0"/>
          </a:p>
          <a:p>
            <a:r>
              <a:rPr lang="en-US" b="1" u="sng" dirty="0"/>
              <a:t>3. Subdirectory relative links</a:t>
            </a:r>
            <a:endParaRPr lang="en-US" dirty="0"/>
          </a:p>
          <a:p>
            <a:r>
              <a:rPr lang="en-US" u="sng" dirty="0">
                <a:hlinkClick r:id="rId12" action="ppaction://hlinkfile"/>
              </a:rPr>
              <a:t>sub/nested.html</a:t>
            </a:r>
            <a:endParaRPr lang="en-US" dirty="0"/>
          </a:p>
          <a:p>
            <a:r>
              <a:rPr lang="en-US" i="1" dirty="0"/>
              <a:t>    -&gt; https://test-pages.menlotest.com/safedocs/DocsWithLinks/sub/nested.html</a:t>
            </a:r>
            <a:endParaRPr lang="en-US" dirty="0"/>
          </a:p>
          <a:p>
            <a:r>
              <a:rPr lang="en-US" u="sng" dirty="0">
                <a:hlinkClick r:id="rId25" action="ppaction://hlinkfile"/>
              </a:rPr>
              <a:t>./sub/</a:t>
            </a:r>
            <a:r>
              <a:rPr lang="en-US" u="sng" dirty="0" err="1">
                <a:hlinkClick r:id="rId25" action="ppaction://hlinkfile"/>
              </a:rPr>
              <a:t>nested.html#part-a</a:t>
            </a:r>
            <a:endParaRPr lang="en-US" dirty="0"/>
          </a:p>
          <a:p>
            <a:r>
              <a:rPr lang="en-US" i="1" dirty="0"/>
              <a:t>    -&gt; https://test-pages.menlotest.com/safedocs/DocsWithLinks/sub/nested.html#part-a</a:t>
            </a:r>
            <a:endParaRPr lang="en-US" dirty="0"/>
          </a:p>
          <a:p>
            <a:r>
              <a:rPr lang="en-US" u="sng" dirty="0">
                <a:hlinkClick r:id="rId13" action="ppaction://hlinkfile"/>
              </a:rPr>
              <a:t>sub/deep/leaf.html</a:t>
            </a:r>
            <a:endParaRPr lang="en-US" dirty="0"/>
          </a:p>
          <a:p>
            <a:r>
              <a:rPr lang="en-US" i="1" dirty="0"/>
              <a:t>    -&gt; https://test-pages.menlotest.com/safedocs/DocsWithLinks/sub/deep/leaf.html</a:t>
            </a:r>
            <a:endParaRPr lang="en-US" dirty="0"/>
          </a:p>
          <a:p>
            <a:r>
              <a:rPr lang="en-US" b="1" u="sng" dirty="0"/>
              <a:t>4. Parent-directory relative links</a:t>
            </a:r>
            <a:endParaRPr lang="en-US" dirty="0"/>
          </a:p>
          <a:p>
            <a:r>
              <a:rPr lang="en-US" u="sng" dirty="0">
                <a:hlinkClick r:id="rId14" action="ppaction://hlinkfile"/>
              </a:rPr>
              <a:t>../doc/</a:t>
            </a:r>
            <a:endParaRPr lang="en-US" dirty="0"/>
          </a:p>
          <a:p>
            <a:r>
              <a:rPr lang="en-US" i="1" dirty="0"/>
              <a:t>    -&gt; https://test-pages.menlotest.com/safedocs/doc/</a:t>
            </a:r>
            <a:endParaRPr lang="en-US" dirty="0"/>
          </a:p>
          <a:p>
            <a:r>
              <a:rPr lang="en-US" u="sng" dirty="0">
                <a:hlinkClick r:id="rId14" action="ppaction://hlinkfile"/>
              </a:rPr>
              <a:t>../doc/ (#2)</a:t>
            </a:r>
            <a:endParaRPr lang="en-US" dirty="0"/>
          </a:p>
          <a:p>
            <a:r>
              <a:rPr lang="en-US" i="1" dirty="0"/>
              <a:t>    -&gt; https://test-pages.menlotest.com/safedocs/doc/</a:t>
            </a:r>
            <a:endParaRPr lang="en-US" dirty="0"/>
          </a:p>
          <a:p>
            <a:r>
              <a:rPr lang="en-US" u="sng" dirty="0">
                <a:hlinkClick r:id="rId14" action="ppaction://hlinkfile"/>
              </a:rPr>
              <a:t>../doc/ (#3)</a:t>
            </a:r>
            <a:endParaRPr lang="en-US" dirty="0"/>
          </a:p>
          <a:p>
            <a:r>
              <a:rPr lang="en-US" i="1" dirty="0"/>
              <a:t>    -&gt; https://test-pages.menlotest.com/safedocs/doc/</a:t>
            </a:r>
            <a:endParaRPr lang="en-US" dirty="0"/>
          </a:p>
          <a:p>
            <a:r>
              <a:rPr lang="en-US" b="1" u="sng" dirty="0"/>
              <a:t>5. Root-relative (absolute-path) links</a:t>
            </a:r>
            <a:endParaRPr lang="en-US" dirty="0"/>
          </a:p>
          <a:p>
            <a:r>
              <a:rPr lang="en-US" u="sng" dirty="0">
                <a:hlinkClick r:id="rId15" action="ppaction://hlinkfile"/>
              </a:rPr>
              <a:t>/</a:t>
            </a:r>
            <a:r>
              <a:rPr lang="en-US" u="sng" dirty="0" err="1">
                <a:hlinkClick r:id="rId15" action="ppaction://hlinkfile"/>
              </a:rPr>
              <a:t>safedocs</a:t>
            </a:r>
            <a:r>
              <a:rPr lang="en-US" u="sng" dirty="0">
                <a:hlinkClick r:id="rId15" action="ppaction://hlinkfile"/>
              </a:rPr>
              <a:t>/</a:t>
            </a:r>
            <a:r>
              <a:rPr lang="en-US" u="sng" dirty="0" err="1">
                <a:hlinkClick r:id="rId15" action="ppaction://hlinkfile"/>
              </a:rPr>
              <a:t>DocsWithLinks</a:t>
            </a:r>
            <a:r>
              <a:rPr lang="en-US" u="sng" dirty="0">
                <a:hlinkClick r:id="rId15" action="ppaction://hlinkfile"/>
              </a:rPr>
              <a:t>/page2.html</a:t>
            </a:r>
            <a:endParaRPr lang="en-US" dirty="0"/>
          </a:p>
          <a:p>
            <a:r>
              <a:rPr lang="en-US" i="1" dirty="0"/>
              <a:t>    -&gt; https://test-pages.menlotest.com/safedocs/DocsWithLinks/page2.html</a:t>
            </a:r>
            <a:endParaRPr lang="en-US" dirty="0"/>
          </a:p>
          <a:p>
            <a:r>
              <a:rPr lang="en-US" u="sng" dirty="0">
                <a:hlinkClick r:id="rId16" action="ppaction://hlinkfile"/>
              </a:rPr>
              <a:t>/</a:t>
            </a:r>
            <a:r>
              <a:rPr lang="en-US" u="sng" dirty="0" err="1">
                <a:hlinkClick r:id="rId16" action="ppaction://hlinkfile"/>
              </a:rPr>
              <a:t>safedocs</a:t>
            </a:r>
            <a:r>
              <a:rPr lang="en-US" u="sng" dirty="0">
                <a:hlinkClick r:id="rId16" action="ppaction://hlinkfile"/>
              </a:rPr>
              <a:t>/</a:t>
            </a:r>
            <a:endParaRPr lang="en-US" dirty="0"/>
          </a:p>
          <a:p>
            <a:r>
              <a:rPr lang="en-US" i="1" dirty="0"/>
              <a:t>    -&gt; https://test-pages.menlotest.com/safedocs/</a:t>
            </a:r>
            <a:endParaRPr lang="en-US" dirty="0"/>
          </a:p>
          <a:p>
            <a:r>
              <a:rPr lang="en-US" u="sng" dirty="0">
                <a:hlinkClick r:id="rId17" action="ppaction://hlinkfile"/>
              </a:rPr>
              <a:t>/ (site root)</a:t>
            </a:r>
            <a:endParaRPr lang="en-US" dirty="0"/>
          </a:p>
          <a:p>
            <a:r>
              <a:rPr lang="en-US" i="1" dirty="0"/>
              <a:t>    -&gt; https://test-pages.menlotest.com/</a:t>
            </a:r>
            <a:endParaRPr lang="en-US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3B6CF9C-58DA-4B8C-94FA-FDBB6470C553}"/>
              </a:ext>
            </a:extLst>
          </p:cNvPr>
          <p:cNvSpPr txBox="1">
            <a:spLocks/>
          </p:cNvSpPr>
          <p:nvPr/>
        </p:nvSpPr>
        <p:spPr>
          <a:xfrm>
            <a:off x="8184543" y="119269"/>
            <a:ext cx="3919992" cy="66631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u="sng" dirty="0"/>
              <a:t>6. Relative links with query strings &amp; fragments</a:t>
            </a:r>
            <a:endParaRPr lang="en-US" sz="900" dirty="0"/>
          </a:p>
          <a:p>
            <a:r>
              <a:rPr lang="en-US" sz="900" u="sng" dirty="0" err="1">
                <a:hlinkClick r:id="rId18" action="ppaction://hlinkfile"/>
              </a:rPr>
              <a:t>search.html?q</a:t>
            </a:r>
            <a:r>
              <a:rPr lang="en-US" sz="900" u="sng" dirty="0">
                <a:hlinkClick r:id="rId18" action="ppaction://hlinkfile"/>
              </a:rPr>
              <a:t>=</a:t>
            </a:r>
            <a:r>
              <a:rPr lang="en-US" sz="900" u="sng" dirty="0" err="1">
                <a:hlinkClick r:id="rId18" action="ppaction://hlinkfile"/>
              </a:rPr>
              <a:t>test&amp;page</a:t>
            </a:r>
            <a:r>
              <a:rPr lang="en-US" sz="900" u="sng" dirty="0">
                <a:hlinkClick r:id="rId18" action="ppaction://hlinkfile"/>
              </a:rPr>
              <a:t>=2</a:t>
            </a:r>
            <a:endParaRPr lang="en-US" sz="900" dirty="0"/>
          </a:p>
          <a:p>
            <a:r>
              <a:rPr lang="en-US" sz="900" i="1" dirty="0"/>
              <a:t>    -&gt; https://test-pages.menlotest.com/safedocs/DocsWithLinks/search.html?q=test&amp;page=2</a:t>
            </a:r>
            <a:endParaRPr lang="en-US" sz="900" dirty="0"/>
          </a:p>
          <a:p>
            <a:r>
              <a:rPr lang="en-US" sz="900" u="sng" dirty="0" err="1">
                <a:hlinkClick r:id="rId19" action="ppaction://hlinkfile"/>
              </a:rPr>
              <a:t>search.html?q</a:t>
            </a:r>
            <a:r>
              <a:rPr lang="en-US" sz="900" u="sng" dirty="0">
                <a:hlinkClick r:id="rId19" action="ppaction://hlinkfile"/>
              </a:rPr>
              <a:t>=</a:t>
            </a:r>
            <a:r>
              <a:rPr lang="en-US" sz="900" u="sng" dirty="0" err="1">
                <a:hlinkClick r:id="rId19" action="ppaction://hlinkfile"/>
              </a:rPr>
              <a:t>test#results</a:t>
            </a:r>
            <a:endParaRPr lang="en-US" sz="900" dirty="0"/>
          </a:p>
          <a:p>
            <a:r>
              <a:rPr lang="en-US" sz="900" i="1" dirty="0"/>
              <a:t>    -&gt; https://test-pages.menlotest.com/safedocs/DocsWithLinks/search.html?q=test#results</a:t>
            </a:r>
            <a:endParaRPr lang="en-US" sz="900" dirty="0"/>
          </a:p>
          <a:p>
            <a:r>
              <a:rPr lang="en-US" sz="900" u="sng" dirty="0">
                <a:hlinkClick r:id="rId20" action="ppaction://hlinkfile"/>
              </a:rPr>
              <a:t>?reset=1 (query only)</a:t>
            </a:r>
            <a:endParaRPr lang="en-US" sz="900" dirty="0"/>
          </a:p>
          <a:p>
            <a:r>
              <a:rPr lang="en-US" sz="900" i="1" dirty="0"/>
              <a:t>    -&gt; https://test-pages.menlotest.com/safedocs/DocsWithLinks/&lt;file&gt;?reset=1</a:t>
            </a:r>
            <a:endParaRPr lang="en-US" sz="900" dirty="0"/>
          </a:p>
          <a:p>
            <a:r>
              <a:rPr lang="en-US" sz="900" b="1" u="sng" dirty="0"/>
              <a:t>7. Protocol-relative, special schemes &amp; absolute controls</a:t>
            </a:r>
            <a:endParaRPr lang="en-US" sz="900" dirty="0"/>
          </a:p>
          <a:p>
            <a:r>
              <a:rPr lang="en-US" sz="900" u="sng" dirty="0">
                <a:hlinkClick r:id="rId21"/>
              </a:rPr>
              <a:t>//test-pages.menlotest.com/</a:t>
            </a:r>
            <a:r>
              <a:rPr lang="en-US" sz="900" u="sng" dirty="0" err="1">
                <a:hlinkClick r:id="rId21"/>
              </a:rPr>
              <a:t>safedocs</a:t>
            </a:r>
            <a:r>
              <a:rPr lang="en-US" sz="900" u="sng" dirty="0">
                <a:hlinkClick r:id="rId21"/>
              </a:rPr>
              <a:t>/other.html</a:t>
            </a:r>
            <a:endParaRPr lang="en-US" sz="900" dirty="0"/>
          </a:p>
          <a:p>
            <a:r>
              <a:rPr lang="en-US" sz="900" i="1" dirty="0"/>
              <a:t>    protocol-relative -&gt; https://test-pages.menlotest.com/safedocs/other.html</a:t>
            </a:r>
            <a:endParaRPr lang="en-US" sz="900" dirty="0"/>
          </a:p>
          <a:p>
            <a:r>
              <a:rPr lang="en-US" sz="900" u="sng" dirty="0">
                <a:hlinkClick r:id="rId22"/>
              </a:rPr>
              <a:t>https://www.menlosecurity.com/ (absolute control)</a:t>
            </a:r>
            <a:endParaRPr lang="en-US" sz="900" dirty="0"/>
          </a:p>
          <a:p>
            <a:r>
              <a:rPr lang="en-US" sz="900" i="1" dirty="0"/>
              <a:t>    absolute URL, unchanged</a:t>
            </a:r>
            <a:endParaRPr lang="en-US" sz="900" dirty="0"/>
          </a:p>
          <a:p>
            <a:r>
              <a:rPr lang="en-US" sz="900" u="sng" dirty="0">
                <a:hlinkClick r:id="rId23"/>
              </a:rPr>
              <a:t>mailto:test@menlosecurity.com</a:t>
            </a:r>
            <a:endParaRPr lang="en-US" sz="900" dirty="0"/>
          </a:p>
          <a:p>
            <a:r>
              <a:rPr lang="en-US" sz="900" i="1" dirty="0"/>
              <a:t>    non-http scheme</a:t>
            </a:r>
            <a:endParaRPr lang="en-US" sz="900" dirty="0"/>
          </a:p>
          <a:p>
            <a:r>
              <a:rPr lang="en-US" sz="900" b="1" u="sng" dirty="0"/>
              <a:t>8. Bottom anchor</a:t>
            </a:r>
            <a:endParaRPr lang="en-US" sz="900" dirty="0"/>
          </a:p>
          <a:p>
            <a:r>
              <a:rPr lang="en-US" sz="900" u="sng" dirty="0">
                <a:hlinkClick r:id="rId10" action="ppaction://hlinkfile"/>
              </a:rPr>
              <a:t>Back to top</a:t>
            </a:r>
            <a:endParaRPr lang="en-US" sz="900" dirty="0"/>
          </a:p>
          <a:p>
            <a:r>
              <a:rPr lang="en-US" sz="900" i="1" dirty="0"/>
              <a:t>    </a:t>
            </a:r>
            <a:r>
              <a:rPr lang="en-US" sz="900" i="1" dirty="0" err="1"/>
              <a:t>GoTo</a:t>
            </a:r>
            <a:r>
              <a:rPr lang="en-US" sz="900" i="1" dirty="0"/>
              <a:t> / bookmark anchor: </a:t>
            </a:r>
            <a:r>
              <a:rPr lang="en-US" sz="900" i="1" dirty="0" err="1"/>
              <a:t>sec_top</a:t>
            </a:r>
            <a:endParaRPr lang="en-US" sz="900" dirty="0"/>
          </a:p>
          <a:p>
            <a:r>
              <a:rPr lang="en-US" sz="900" u="sng" dirty="0">
                <a:hlinkClick r:id="rId2" action="ppaction://hlinkfile"/>
              </a:rPr>
              <a:t>Back to section 1 (in-page links)</a:t>
            </a:r>
            <a:endParaRPr lang="en-US" sz="900" dirty="0"/>
          </a:p>
          <a:p>
            <a:r>
              <a:rPr lang="en-US" sz="900" i="1" dirty="0"/>
              <a:t>    </a:t>
            </a:r>
            <a:r>
              <a:rPr lang="en-US" sz="900" i="1" dirty="0" err="1"/>
              <a:t>GoTo</a:t>
            </a:r>
            <a:r>
              <a:rPr lang="en-US" sz="900" i="1" dirty="0"/>
              <a:t> / bookmark anchor: </a:t>
            </a:r>
            <a:r>
              <a:rPr lang="en-US" sz="900" i="1" dirty="0" err="1"/>
              <a:t>sec_internal</a:t>
            </a:r>
            <a:endParaRPr lang="en-US" sz="900" dirty="0"/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774108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712</Words>
  <Application>Microsoft Office PowerPoint</Application>
  <PresentationFormat>Widescreen</PresentationFormat>
  <Paragraphs>69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Infra TechOps</dc:creator>
  <cp:lastModifiedBy>Infra TechOps</cp:lastModifiedBy>
  <cp:revision>2</cp:revision>
  <dcterms:created xsi:type="dcterms:W3CDTF">2026-07-22T07:22:27Z</dcterms:created>
  <dcterms:modified xsi:type="dcterms:W3CDTF">2026-07-22T07:38:11Z</dcterms:modified>
</cp:coreProperties>
</file>