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6" r:id="rId1"/>
    <p:sldMasterId id="2147483888" r:id="rId2"/>
    <p:sldMasterId id="2147483905" r:id="rId3"/>
    <p:sldMasterId id="2147483922" r:id="rId4"/>
    <p:sldMasterId id="2147483965" r:id="rId5"/>
    <p:sldMasterId id="2147483982" r:id="rId6"/>
  </p:sldMasterIdLst>
  <p:notesMasterIdLst>
    <p:notesMasterId r:id="rId29"/>
  </p:notesMasterIdLst>
  <p:sldIdLst>
    <p:sldId id="304" r:id="rId7"/>
    <p:sldId id="381" r:id="rId8"/>
    <p:sldId id="387" r:id="rId9"/>
    <p:sldId id="399" r:id="rId10"/>
    <p:sldId id="417" r:id="rId11"/>
    <p:sldId id="426" r:id="rId12"/>
    <p:sldId id="415" r:id="rId13"/>
    <p:sldId id="414" r:id="rId14"/>
    <p:sldId id="412" r:id="rId15"/>
    <p:sldId id="416" r:id="rId16"/>
    <p:sldId id="427" r:id="rId17"/>
    <p:sldId id="419" r:id="rId18"/>
    <p:sldId id="420" r:id="rId19"/>
    <p:sldId id="430" r:id="rId20"/>
    <p:sldId id="429" r:id="rId21"/>
    <p:sldId id="421" r:id="rId22"/>
    <p:sldId id="432" r:id="rId23"/>
    <p:sldId id="422" r:id="rId24"/>
    <p:sldId id="418" r:id="rId25"/>
    <p:sldId id="428" r:id="rId26"/>
    <p:sldId id="423" r:id="rId27"/>
    <p:sldId id="425" r:id="rId28"/>
  </p:sldIdLst>
  <p:sldSz cx="9906000" cy="6858000" type="A4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B00"/>
    <a:srgbClr val="80CDED"/>
    <a:srgbClr val="BFE6F6"/>
    <a:srgbClr val="E1E1E1"/>
    <a:srgbClr val="FFFFFC"/>
    <a:srgbClr val="FFFFFD"/>
    <a:srgbClr val="FFFFFE"/>
    <a:srgbClr val="FF0000"/>
    <a:srgbClr val="00B000"/>
    <a:srgbClr val="FF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3" autoAdjust="0"/>
    <p:restoredTop sz="94705" autoAdjust="0"/>
  </p:normalViewPr>
  <p:slideViewPr>
    <p:cSldViewPr snapToGrid="0" showGuides="1">
      <p:cViewPr>
        <p:scale>
          <a:sx n="90" d="100"/>
          <a:sy n="90" d="100"/>
        </p:scale>
        <p:origin x="-664" y="-80"/>
      </p:cViewPr>
      <p:guideLst>
        <p:guide orient="horz" pos="2596"/>
        <p:guide orient="horz" pos="4061"/>
        <p:guide orient="horz" pos="3568"/>
        <p:guide orient="horz" pos="3847"/>
        <p:guide orient="horz" pos="3820"/>
        <p:guide orient="horz" pos="4176"/>
        <p:guide orient="horz" pos="1778"/>
        <p:guide orient="horz" pos="1325"/>
        <p:guide orient="horz" pos="731"/>
        <p:guide orient="horz" pos="928"/>
        <p:guide orient="horz" pos="646"/>
        <p:guide pos="494"/>
        <p:guide pos="5929"/>
        <p:guide pos="1903"/>
        <p:guide pos="4769"/>
        <p:guide pos="1320"/>
        <p:guide pos="5122"/>
        <p:guide pos="5735"/>
        <p:guide pos="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76" y="-102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337F6-8EF7-48C5-B248-1ECBC6C70BB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C6BAC30-5DE9-4C7C-9D31-D6C19EB0F1C1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GB" sz="1600" dirty="0" smtClean="0">
              <a:solidFill>
                <a:schemeClr val="accent4"/>
              </a:solidFill>
            </a:rPr>
            <a:t>Most Valuable Assets &amp; High Risk Groups</a:t>
          </a:r>
          <a:endParaRPr lang="en-GB" sz="1600" dirty="0">
            <a:solidFill>
              <a:schemeClr val="accent4"/>
            </a:solidFill>
          </a:endParaRPr>
        </a:p>
      </dgm:t>
    </dgm:pt>
    <dgm:pt modelId="{A2AE0E42-79A2-497D-A0C1-393AC11CA292}" type="parTrans" cxnId="{1429C6D9-248B-4DE0-B3C6-436CE7C46083}">
      <dgm:prSet/>
      <dgm:spPr/>
      <dgm:t>
        <a:bodyPr/>
        <a:lstStyle/>
        <a:p>
          <a:endParaRPr lang="en-GB"/>
        </a:p>
      </dgm:t>
    </dgm:pt>
    <dgm:pt modelId="{7FD518E4-5F64-4C15-AB58-D8B3EE9D466B}" type="sibTrans" cxnId="{1429C6D9-248B-4DE0-B3C6-436CE7C46083}">
      <dgm:prSet/>
      <dgm:spPr/>
      <dgm:t>
        <a:bodyPr/>
        <a:lstStyle/>
        <a:p>
          <a:endParaRPr lang="en-GB"/>
        </a:p>
      </dgm:t>
    </dgm:pt>
    <dgm:pt modelId="{073FA5C7-81A9-428D-95E7-855689F11019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GB" sz="1600" dirty="0" smtClean="0">
              <a:solidFill>
                <a:schemeClr val="accent4"/>
              </a:solidFill>
            </a:rPr>
            <a:t>Critical Applications &amp; Infrastructure</a:t>
          </a:r>
          <a:endParaRPr lang="en-GB" sz="1600" dirty="0">
            <a:solidFill>
              <a:schemeClr val="accent4"/>
            </a:solidFill>
          </a:endParaRPr>
        </a:p>
      </dgm:t>
    </dgm:pt>
    <dgm:pt modelId="{3899CDD6-EF46-4637-ADCC-B375375599A3}" type="parTrans" cxnId="{D8C613C2-8916-4994-8587-B30C2773C076}">
      <dgm:prSet/>
      <dgm:spPr/>
      <dgm:t>
        <a:bodyPr/>
        <a:lstStyle/>
        <a:p>
          <a:endParaRPr lang="en-GB"/>
        </a:p>
      </dgm:t>
    </dgm:pt>
    <dgm:pt modelId="{F3EC707D-1685-4164-8195-B3854EF5B977}" type="sibTrans" cxnId="{D8C613C2-8916-4994-8587-B30C2773C076}">
      <dgm:prSet/>
      <dgm:spPr/>
      <dgm:t>
        <a:bodyPr/>
        <a:lstStyle/>
        <a:p>
          <a:endParaRPr lang="en-GB"/>
        </a:p>
      </dgm:t>
    </dgm:pt>
    <dgm:pt modelId="{6A49AC28-0F01-455A-B257-B6AF32631945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accent4"/>
              </a:solidFill>
            </a:rPr>
            <a:t>Everything Else</a:t>
          </a:r>
          <a:endParaRPr lang="en-GB" sz="1600" dirty="0">
            <a:solidFill>
              <a:schemeClr val="accent4"/>
            </a:solidFill>
          </a:endParaRPr>
        </a:p>
      </dgm:t>
    </dgm:pt>
    <dgm:pt modelId="{D4182ADA-440E-41F8-9CB6-36FE9FE4A928}" type="parTrans" cxnId="{75D8FCFD-7199-4D3C-BA92-09D49BA1C76A}">
      <dgm:prSet/>
      <dgm:spPr/>
      <dgm:t>
        <a:bodyPr/>
        <a:lstStyle/>
        <a:p>
          <a:endParaRPr lang="en-GB"/>
        </a:p>
      </dgm:t>
    </dgm:pt>
    <dgm:pt modelId="{B6CE5607-0B89-4552-820E-55869C093DF0}" type="sibTrans" cxnId="{75D8FCFD-7199-4D3C-BA92-09D49BA1C76A}">
      <dgm:prSet/>
      <dgm:spPr/>
      <dgm:t>
        <a:bodyPr/>
        <a:lstStyle/>
        <a:p>
          <a:endParaRPr lang="en-GB"/>
        </a:p>
      </dgm:t>
    </dgm:pt>
    <dgm:pt modelId="{7A312438-C48B-41A1-9280-D54871206594}" type="pres">
      <dgm:prSet presAssocID="{651337F6-8EF7-48C5-B248-1ECBC6C70BB0}" presName="compositeShape" presStyleCnt="0">
        <dgm:presLayoutVars>
          <dgm:dir/>
          <dgm:resizeHandles/>
        </dgm:presLayoutVars>
      </dgm:prSet>
      <dgm:spPr/>
    </dgm:pt>
    <dgm:pt modelId="{BF043123-1ACA-4DBB-9898-E86CF06405D3}" type="pres">
      <dgm:prSet presAssocID="{651337F6-8EF7-48C5-B248-1ECBC6C70BB0}" presName="pyramid" presStyleLbl="node1" presStyleIdx="0" presStyleCnt="1"/>
      <dgm:spPr>
        <a:solidFill>
          <a:schemeClr val="accent5"/>
        </a:solidFill>
      </dgm:spPr>
    </dgm:pt>
    <dgm:pt modelId="{4D7ECED3-754A-4DF8-B7E9-129D44BCBF82}" type="pres">
      <dgm:prSet presAssocID="{651337F6-8EF7-48C5-B248-1ECBC6C70BB0}" presName="theList" presStyleCnt="0"/>
      <dgm:spPr/>
    </dgm:pt>
    <dgm:pt modelId="{D331FB9A-F2CB-47B7-9AE6-6FFA7CD3FCDD}" type="pres">
      <dgm:prSet presAssocID="{4C6BAC30-5DE9-4C7C-9D31-D6C19EB0F1C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B22E7-7AB6-4288-8C85-9ECEBA749FFB}" type="pres">
      <dgm:prSet presAssocID="{4C6BAC30-5DE9-4C7C-9D31-D6C19EB0F1C1}" presName="aSpace" presStyleCnt="0"/>
      <dgm:spPr/>
    </dgm:pt>
    <dgm:pt modelId="{DF559B33-BB35-4EDE-8A39-56CCE31376C2}" type="pres">
      <dgm:prSet presAssocID="{073FA5C7-81A9-428D-95E7-855689F1101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927C5-6A16-4DC2-B4E6-EA1D81021FD7}" type="pres">
      <dgm:prSet presAssocID="{073FA5C7-81A9-428D-95E7-855689F11019}" presName="aSpace" presStyleCnt="0"/>
      <dgm:spPr/>
    </dgm:pt>
    <dgm:pt modelId="{E24124D0-A0EB-498D-9C40-CF3688F8B3C3}" type="pres">
      <dgm:prSet presAssocID="{6A49AC28-0F01-455A-B257-B6AF3263194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86320B-FFB1-4B56-BD65-E9D29AF85E9E}" type="pres">
      <dgm:prSet presAssocID="{6A49AC28-0F01-455A-B257-B6AF32631945}" presName="aSpace" presStyleCnt="0"/>
      <dgm:spPr/>
    </dgm:pt>
  </dgm:ptLst>
  <dgm:cxnLst>
    <dgm:cxn modelId="{D8C613C2-8916-4994-8587-B30C2773C076}" srcId="{651337F6-8EF7-48C5-B248-1ECBC6C70BB0}" destId="{073FA5C7-81A9-428D-95E7-855689F11019}" srcOrd="1" destOrd="0" parTransId="{3899CDD6-EF46-4637-ADCC-B375375599A3}" sibTransId="{F3EC707D-1685-4164-8195-B3854EF5B977}"/>
    <dgm:cxn modelId="{183112D7-040B-43F2-9EF2-AC6E1191A8DA}" type="presOf" srcId="{651337F6-8EF7-48C5-B248-1ECBC6C70BB0}" destId="{7A312438-C48B-41A1-9280-D54871206594}" srcOrd="0" destOrd="0" presId="urn:microsoft.com/office/officeart/2005/8/layout/pyramid2"/>
    <dgm:cxn modelId="{83C595FC-DE27-4573-955F-5EBDA6B10824}" type="presOf" srcId="{6A49AC28-0F01-455A-B257-B6AF32631945}" destId="{E24124D0-A0EB-498D-9C40-CF3688F8B3C3}" srcOrd="0" destOrd="0" presId="urn:microsoft.com/office/officeart/2005/8/layout/pyramid2"/>
    <dgm:cxn modelId="{75D8FCFD-7199-4D3C-BA92-09D49BA1C76A}" srcId="{651337F6-8EF7-48C5-B248-1ECBC6C70BB0}" destId="{6A49AC28-0F01-455A-B257-B6AF32631945}" srcOrd="2" destOrd="0" parTransId="{D4182ADA-440E-41F8-9CB6-36FE9FE4A928}" sibTransId="{B6CE5607-0B89-4552-820E-55869C093DF0}"/>
    <dgm:cxn modelId="{37768D1B-E0FF-402B-A971-0F00EFD0F0CA}" type="presOf" srcId="{4C6BAC30-5DE9-4C7C-9D31-D6C19EB0F1C1}" destId="{D331FB9A-F2CB-47B7-9AE6-6FFA7CD3FCDD}" srcOrd="0" destOrd="0" presId="urn:microsoft.com/office/officeart/2005/8/layout/pyramid2"/>
    <dgm:cxn modelId="{1429C6D9-248B-4DE0-B3C6-436CE7C46083}" srcId="{651337F6-8EF7-48C5-B248-1ECBC6C70BB0}" destId="{4C6BAC30-5DE9-4C7C-9D31-D6C19EB0F1C1}" srcOrd="0" destOrd="0" parTransId="{A2AE0E42-79A2-497D-A0C1-393AC11CA292}" sibTransId="{7FD518E4-5F64-4C15-AB58-D8B3EE9D466B}"/>
    <dgm:cxn modelId="{55F2AC25-0900-483E-BBD5-270DA450383D}" type="presOf" srcId="{073FA5C7-81A9-428D-95E7-855689F11019}" destId="{DF559B33-BB35-4EDE-8A39-56CCE31376C2}" srcOrd="0" destOrd="0" presId="urn:microsoft.com/office/officeart/2005/8/layout/pyramid2"/>
    <dgm:cxn modelId="{13328919-24D6-455A-9D17-6D656D4194B5}" type="presParOf" srcId="{7A312438-C48B-41A1-9280-D54871206594}" destId="{BF043123-1ACA-4DBB-9898-E86CF06405D3}" srcOrd="0" destOrd="0" presId="urn:microsoft.com/office/officeart/2005/8/layout/pyramid2"/>
    <dgm:cxn modelId="{26F759DD-5102-492D-9524-771D5A19FF36}" type="presParOf" srcId="{7A312438-C48B-41A1-9280-D54871206594}" destId="{4D7ECED3-754A-4DF8-B7E9-129D44BCBF82}" srcOrd="1" destOrd="0" presId="urn:microsoft.com/office/officeart/2005/8/layout/pyramid2"/>
    <dgm:cxn modelId="{AC41B620-AD5B-4A68-8DDF-A15A80B316D9}" type="presParOf" srcId="{4D7ECED3-754A-4DF8-B7E9-129D44BCBF82}" destId="{D331FB9A-F2CB-47B7-9AE6-6FFA7CD3FCDD}" srcOrd="0" destOrd="0" presId="urn:microsoft.com/office/officeart/2005/8/layout/pyramid2"/>
    <dgm:cxn modelId="{FC49CD5B-6FB5-41EF-8672-05A8D8A6190E}" type="presParOf" srcId="{4D7ECED3-754A-4DF8-B7E9-129D44BCBF82}" destId="{7ECB22E7-7AB6-4288-8C85-9ECEBA749FFB}" srcOrd="1" destOrd="0" presId="urn:microsoft.com/office/officeart/2005/8/layout/pyramid2"/>
    <dgm:cxn modelId="{5FEC4607-5E87-4A55-90A0-B24CF825196C}" type="presParOf" srcId="{4D7ECED3-754A-4DF8-B7E9-129D44BCBF82}" destId="{DF559B33-BB35-4EDE-8A39-56CCE31376C2}" srcOrd="2" destOrd="0" presId="urn:microsoft.com/office/officeart/2005/8/layout/pyramid2"/>
    <dgm:cxn modelId="{C0FFE41E-0E04-499B-9E7D-FDD6EC89C212}" type="presParOf" srcId="{4D7ECED3-754A-4DF8-B7E9-129D44BCBF82}" destId="{151927C5-6A16-4DC2-B4E6-EA1D81021FD7}" srcOrd="3" destOrd="0" presId="urn:microsoft.com/office/officeart/2005/8/layout/pyramid2"/>
    <dgm:cxn modelId="{EEF460D7-BCC8-4707-80BA-AB0328178C57}" type="presParOf" srcId="{4D7ECED3-754A-4DF8-B7E9-129D44BCBF82}" destId="{E24124D0-A0EB-498D-9C40-CF3688F8B3C3}" srcOrd="4" destOrd="0" presId="urn:microsoft.com/office/officeart/2005/8/layout/pyramid2"/>
    <dgm:cxn modelId="{95647981-BDDD-4F70-B557-017AB0261E05}" type="presParOf" srcId="{4D7ECED3-754A-4DF8-B7E9-129D44BCBF82}" destId="{C186320B-FFB1-4B56-BD65-E9D29AF85E9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43123-1ACA-4DBB-9898-E86CF06405D3}">
      <dsp:nvSpPr>
        <dsp:cNvPr id="0" name=""/>
        <dsp:cNvSpPr/>
      </dsp:nvSpPr>
      <dsp:spPr>
        <a:xfrm>
          <a:off x="470533" y="0"/>
          <a:ext cx="3752646" cy="3752646"/>
        </a:xfrm>
        <a:prstGeom prst="triangl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1FB9A-F2CB-47B7-9AE6-6FFA7CD3FCDD}">
      <dsp:nvSpPr>
        <dsp:cNvPr id="0" name=""/>
        <dsp:cNvSpPr/>
      </dsp:nvSpPr>
      <dsp:spPr>
        <a:xfrm>
          <a:off x="2346856" y="377280"/>
          <a:ext cx="2439219" cy="888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accent4"/>
              </a:solidFill>
            </a:rPr>
            <a:t>Most Valuable Assets &amp; High Risk Groups</a:t>
          </a:r>
          <a:endParaRPr lang="en-GB" sz="1600" kern="1200" dirty="0">
            <a:solidFill>
              <a:schemeClr val="accent4"/>
            </a:solidFill>
          </a:endParaRPr>
        </a:p>
      </dsp:txBody>
      <dsp:txXfrm>
        <a:off x="2390220" y="420644"/>
        <a:ext cx="2352491" cy="801593"/>
      </dsp:txXfrm>
    </dsp:sp>
    <dsp:sp modelId="{DF559B33-BB35-4EDE-8A39-56CCE31376C2}">
      <dsp:nvSpPr>
        <dsp:cNvPr id="0" name=""/>
        <dsp:cNvSpPr/>
      </dsp:nvSpPr>
      <dsp:spPr>
        <a:xfrm>
          <a:off x="2346856" y="1376642"/>
          <a:ext cx="2439219" cy="888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accent4"/>
              </a:solidFill>
            </a:rPr>
            <a:t>Critical Applications &amp; Infrastructure</a:t>
          </a:r>
          <a:endParaRPr lang="en-GB" sz="1600" kern="1200" dirty="0">
            <a:solidFill>
              <a:schemeClr val="accent4"/>
            </a:solidFill>
          </a:endParaRPr>
        </a:p>
      </dsp:txBody>
      <dsp:txXfrm>
        <a:off x="2390220" y="1420006"/>
        <a:ext cx="2352491" cy="801593"/>
      </dsp:txXfrm>
    </dsp:sp>
    <dsp:sp modelId="{E24124D0-A0EB-498D-9C40-CF3688F8B3C3}">
      <dsp:nvSpPr>
        <dsp:cNvPr id="0" name=""/>
        <dsp:cNvSpPr/>
      </dsp:nvSpPr>
      <dsp:spPr>
        <a:xfrm>
          <a:off x="2346856" y="2376003"/>
          <a:ext cx="2439219" cy="888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accent4"/>
              </a:solidFill>
            </a:rPr>
            <a:t>Everything Else</a:t>
          </a:r>
          <a:endParaRPr lang="en-GB" sz="1600" kern="1200" dirty="0">
            <a:solidFill>
              <a:schemeClr val="accent4"/>
            </a:solidFill>
          </a:endParaRPr>
        </a:p>
      </dsp:txBody>
      <dsp:txXfrm>
        <a:off x="2390220" y="2419367"/>
        <a:ext cx="2352491" cy="80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565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4"/>
            <a:ext cx="294565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39775"/>
            <a:ext cx="53467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20"/>
            <a:ext cx="294565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20"/>
            <a:ext cx="294565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6DF9CD8-78EA-48F9-B05B-939900F5F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51168" y="9377450"/>
            <a:ext cx="2944917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7126AB-0C4F-4FC1-AF2D-9625ACA7E985}" type="slidenum">
              <a:rPr lang="en-GB" sz="1200" b="0" u="none">
                <a:solidFill>
                  <a:srgbClr val="000000"/>
                </a:solidFill>
                <a:latin typeface="Arial" charset="0"/>
              </a:rPr>
              <a:pPr algn="r"/>
              <a:t>6</a:t>
            </a:fld>
            <a:endParaRPr lang="en-GB" sz="1200" b="0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39775"/>
            <a:ext cx="5349875" cy="3703638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2655093"/>
            <a:ext cx="1309851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002972" y="2487583"/>
            <a:ext cx="592182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2020526" y="1031578"/>
            <a:ext cx="5874543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06789" y="4729401"/>
            <a:ext cx="5766253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397" y="5270127"/>
            <a:ext cx="583869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241680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6141736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latin typeface="+mn-lt"/>
              </a:rPr>
              <a:t>Signposting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7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3658263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140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170846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59967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1253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9967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9509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80880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180880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3"/>
            <a:ext cx="8643125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91806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E720CA-43F3-42AB-BE88-E513F0EB50B0}" type="slidenum">
              <a:rPr lang="en-US" sz="900" smtClean="0"/>
              <a:pPr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84228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73172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8" y="2655093"/>
            <a:ext cx="1309851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002972" y="2487583"/>
            <a:ext cx="592182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2020534" y="1031578"/>
            <a:ext cx="5874543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06789" y="4729419"/>
            <a:ext cx="5766253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397" y="5270145"/>
            <a:ext cx="583869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241680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6141736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7898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8" y="3007917"/>
            <a:ext cx="1309851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84207" y="2132016"/>
            <a:ext cx="7140598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66190" y="2701072"/>
            <a:ext cx="6604343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66186" y="3273522"/>
            <a:ext cx="659579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6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8" y="3007917"/>
            <a:ext cx="1309851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2012161" y="2132016"/>
            <a:ext cx="5912643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916" y="2708215"/>
            <a:ext cx="534339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034" y="3278942"/>
            <a:ext cx="533647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50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84207" y="2132016"/>
            <a:ext cx="7140598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66187" y="2701054"/>
            <a:ext cx="6604343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66186" y="3273504"/>
            <a:ext cx="659579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60" y="2730747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7" y="3273339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8004" y="6410346"/>
            <a:ext cx="1297943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9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60" y="2730747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7" y="3281727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sz="900" smtClean="0">
                <a:solidFill>
                  <a:srgbClr val="000000"/>
                </a:solidFill>
              </a:rPr>
              <a:t>‹#›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6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92" y="383540"/>
            <a:ext cx="8734821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1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92" y="383540"/>
            <a:ext cx="8734821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5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33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50" y="1146179"/>
            <a:ext cx="4234127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93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33" y="1106126"/>
            <a:ext cx="4253045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4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33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50" y="1146187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62" y="3658272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45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393974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149" y="114618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62" y="114618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170846" y="393974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22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6" y="45287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59977" y="45287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1256" y="3266410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9977" y="3266410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9509" y="2953826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80880" y="2953826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75731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180880" y="575731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05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6" y="452872"/>
            <a:ext cx="8643125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918086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2012156" y="2132016"/>
            <a:ext cx="5912643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916" y="2708197"/>
            <a:ext cx="534339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029" y="3278942"/>
            <a:ext cx="533647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latin typeface="+mn-lt"/>
              </a:rPr>
              <a:t>Signposting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sz="900" dirty="0" smtClean="0">
                <a:solidFill>
                  <a:srgbClr val="000000"/>
                </a:solidFill>
              </a:rPr>
              <a:t>   |   Barclays presentation title  |  30 January 2012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84232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73176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8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37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2655093"/>
            <a:ext cx="1309851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002972" y="2487583"/>
            <a:ext cx="592182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2020526" y="1031578"/>
            <a:ext cx="5874543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06789" y="4729401"/>
            <a:ext cx="5766253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397" y="5270127"/>
            <a:ext cx="583869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241680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6141736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69328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84207" y="2132016"/>
            <a:ext cx="7140598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66187" y="2701054"/>
            <a:ext cx="6604343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66186" y="3273504"/>
            <a:ext cx="659579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0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2012156" y="2132016"/>
            <a:ext cx="5912643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916" y="2708197"/>
            <a:ext cx="534339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029" y="3278942"/>
            <a:ext cx="533647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15207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73321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4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81727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sz="900" smtClean="0">
                <a:solidFill>
                  <a:srgbClr val="000000"/>
                </a:solidFill>
              </a:rPr>
              <a:t>‹#›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33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1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73321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latin typeface="+mn-lt"/>
              </a:rPr>
              <a:t>Signposting</a:t>
            </a:r>
            <a:endParaRPr lang="en-US" sz="1000" dirty="0">
              <a:latin typeface="+mn-lt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8"/>
            <a:ext cx="4234127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82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3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7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3658263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6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140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170846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16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59967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1253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9967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9509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80880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180880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98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3"/>
            <a:ext cx="8643125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91806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43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sz="900" dirty="0" smtClean="0">
                <a:solidFill>
                  <a:srgbClr val="000000"/>
                </a:solidFill>
              </a:rPr>
              <a:t>   |   Barclays presentation title  |  30 January 2012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84228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73172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00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5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3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020522" y="1035050"/>
            <a:ext cx="5904278" cy="2923328"/>
            <a:chOff x="2020522" y="1035050"/>
            <a:chExt cx="5904278" cy="2923328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2020522" y="2217979"/>
              <a:ext cx="5904278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 dirty="0" smtClean="0">
                <a:solidFill>
                  <a:srgbClr val="809CAE"/>
                </a:solidFill>
                <a:latin typeface="Arial" pitchFamily="34" charset="0"/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 bwMode="auto">
            <a:xfrm>
              <a:off x="2049463" y="1035050"/>
              <a:ext cx="5854700" cy="2923328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 userDrawn="1"/>
          </p:nvCxnSpPr>
          <p:spPr bwMode="auto">
            <a:xfrm flipH="1">
              <a:off x="2049463" y="1035050"/>
              <a:ext cx="5854700" cy="2923328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 userDrawn="1"/>
          </p:nvSpPr>
          <p:spPr>
            <a:xfrm>
              <a:off x="4003545" y="2343222"/>
              <a:ext cx="192860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000" dirty="0" smtClean="0">
                  <a:solidFill>
                    <a:srgbClr val="000000"/>
                  </a:solidFill>
                  <a:latin typeface="Expert Sans Regular"/>
                </a:rPr>
                <a:t>Insert image here</a:t>
              </a:r>
            </a:p>
          </p:txBody>
        </p:sp>
      </p:grpSp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2372070"/>
            <a:ext cx="1309851" cy="222742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 userDrawn="1">
            <p:ph type="ctrTitle"/>
          </p:nvPr>
        </p:nvSpPr>
        <p:spPr>
          <a:xfrm>
            <a:off x="2228561" y="4192375"/>
            <a:ext cx="5766253" cy="492443"/>
          </a:xfrm>
        </p:spPr>
        <p:txBody>
          <a:bodyPr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 userDrawn="1">
            <p:ph type="subTitle" sz="quarter" idx="1" hasCustomPrompt="1"/>
          </p:nvPr>
        </p:nvSpPr>
        <p:spPr>
          <a:xfrm>
            <a:off x="2232168" y="4776651"/>
            <a:ext cx="583869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494121" y="2487263"/>
            <a:ext cx="3052800" cy="0"/>
          </a:xfrm>
          <a:prstGeom prst="line">
            <a:avLst/>
          </a:prstGeom>
          <a:noFill/>
          <a:ln w="635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6394177" y="2494520"/>
            <a:ext cx="3052800" cy="0"/>
          </a:xfrm>
          <a:prstGeom prst="line">
            <a:avLst/>
          </a:prstGeom>
          <a:noFill/>
          <a:ln w="635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532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81727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dirty="0" smtClean="0"/>
              <a:t>‹#›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84207" y="2132016"/>
            <a:ext cx="7140598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66187" y="2701054"/>
            <a:ext cx="6604343" cy="492443"/>
          </a:xfrm>
        </p:spPr>
        <p:txBody>
          <a:bodyPr anchor="b" anchorCtr="0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66186" y="3273504"/>
            <a:ext cx="659579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8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2012156" y="2132016"/>
            <a:ext cx="5912643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03916" y="2708202"/>
            <a:ext cx="5343392" cy="492443"/>
          </a:xfrm>
          <a:ln>
            <a:noFill/>
          </a:ln>
        </p:spPr>
        <p:txBody>
          <a:bodyPr anchor="b" anchorCtr="0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029" y="3278942"/>
            <a:ext cx="5336477" cy="307777"/>
          </a:xfrm>
          <a:ln>
            <a:noFill/>
          </a:ln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73321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81727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7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/>
          <a:lstStyle>
            <a:lvl1pPr>
              <a:defRPr sz="3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6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 anchor="t" anchorCtr="0"/>
          <a:lstStyle>
            <a:lvl1pPr>
              <a:defRPr sz="3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2000548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360800" indent="-334800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4pPr>
            <a:lvl5pPr marL="1695600" indent="-334800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9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8"/>
            <a:ext cx="4234127" cy="479266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3600" indent="-2304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304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0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7"/>
            <a:ext cx="4234127" cy="229036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3658263"/>
            <a:ext cx="4234127" cy="229036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140" y="1146178"/>
            <a:ext cx="4234127" cy="258176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1146178"/>
            <a:ext cx="4234127" cy="2581763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170846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4"/>
            <a:ext cx="4234127" cy="245111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59967" y="452864"/>
            <a:ext cx="4234127" cy="245111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1253" y="3266401"/>
            <a:ext cx="4234127" cy="245111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9967" y="3266401"/>
            <a:ext cx="4234127" cy="2451111"/>
          </a:xfrm>
        </p:spPr>
        <p:txBody>
          <a:bodyPr anchor="ctr">
            <a:noAutofit/>
          </a:bodyPr>
          <a:lstStyle>
            <a:lvl1pPr algn="ctr">
              <a:defRPr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9509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80880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180880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94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48" y="452863"/>
            <a:ext cx="8665802" cy="5264649"/>
          </a:xfrm>
        </p:spPr>
        <p:txBody>
          <a:bodyPr anchor="ctr">
            <a:noAutofit/>
          </a:bodyPr>
          <a:lstStyle>
            <a:lvl1pPr algn="ctr">
              <a:defRPr sz="2800"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91806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33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84228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73172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3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5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6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2655093"/>
            <a:ext cx="1309851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002972" y="2487583"/>
            <a:ext cx="592182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2020526" y="1031578"/>
            <a:ext cx="5874543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06789" y="4729401"/>
            <a:ext cx="5766253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397" y="5270127"/>
            <a:ext cx="583869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241680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6141736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06895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84207" y="2132016"/>
            <a:ext cx="7140598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66187" y="2701054"/>
            <a:ext cx="6604343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66186" y="3273504"/>
            <a:ext cx="659579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18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2012156" y="2132016"/>
            <a:ext cx="5912643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916" y="2708197"/>
            <a:ext cx="534339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029" y="3278942"/>
            <a:ext cx="533647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91491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73321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9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81727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sz="900" smtClean="0">
                <a:solidFill>
                  <a:srgbClr val="000000"/>
                </a:solidFill>
              </a:rPr>
              <a:t>‹#›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1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1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1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8"/>
            <a:ext cx="4234127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46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40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7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3658263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50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140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170846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6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59967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1253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9967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9509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80880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180880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93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3"/>
            <a:ext cx="8643125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91806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58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sz="900" dirty="0" smtClean="0">
                <a:solidFill>
                  <a:srgbClr val="000000"/>
                </a:solidFill>
              </a:rPr>
              <a:t>   |   Barclays presentation title  |  30 January 2012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84228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73172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32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3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8"/>
            <a:ext cx="4234127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55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2655093"/>
            <a:ext cx="1309851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002972" y="2487583"/>
            <a:ext cx="5921828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2020526" y="1031578"/>
            <a:ext cx="5874543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06789" y="4729401"/>
            <a:ext cx="5766253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397" y="5270127"/>
            <a:ext cx="583869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241680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6141736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49034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84207" y="2132016"/>
            <a:ext cx="7140598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66187" y="2701054"/>
            <a:ext cx="6604343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66186" y="3273504"/>
            <a:ext cx="659579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73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98475" y="3007917"/>
            <a:ext cx="1309851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2012156" y="2132016"/>
            <a:ext cx="5912643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03916" y="2708197"/>
            <a:ext cx="534339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210029" y="3278942"/>
            <a:ext cx="5336477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1192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73321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094501" y="438866"/>
            <a:ext cx="13729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2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1553" y="2730729"/>
            <a:ext cx="6818973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51834" y="3281727"/>
            <a:ext cx="681014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sz="900" smtClean="0">
                <a:solidFill>
                  <a:srgbClr val="000000"/>
                </a:solidFill>
              </a:rPr>
              <a:t>‹#›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439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52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383530"/>
            <a:ext cx="8734821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1" y="1096009"/>
            <a:ext cx="8671190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85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8"/>
            <a:ext cx="4234127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297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6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1106126"/>
            <a:ext cx="4253045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81740" y="1146177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3658263"/>
            <a:ext cx="4234127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398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022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140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70854" y="1146178"/>
            <a:ext cx="4234127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5170846" y="3939739"/>
            <a:ext cx="4246006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250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59967" y="452864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1253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59967" y="3266401"/>
            <a:ext cx="4234127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39509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80880" y="295380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180880" y="5757300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256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1253" y="452863"/>
            <a:ext cx="8643125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39509" y="5918068"/>
            <a:ext cx="421005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875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sz="900" dirty="0" smtClean="0">
                <a:solidFill>
                  <a:srgbClr val="000000"/>
                </a:solidFill>
              </a:rPr>
              <a:t>   |   Barclays presentation title  |  30 January 2012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84228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73172" y="1081280"/>
            <a:ext cx="376732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4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908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7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4.xml"/><Relationship Id="rId17" Type="http://schemas.openxmlformats.org/officeDocument/2006/relationships/theme" Target="../theme/theme4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989" y="383530"/>
            <a:ext cx="8734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91" y="1096009"/>
            <a:ext cx="867119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35210" y="6225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 |   Barclays presentation title  |  30 January 2012</a:t>
            </a:r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1" r:id="rId2"/>
    <p:sldLayoutId id="2147483872" r:id="rId3"/>
    <p:sldLayoutId id="2147483873" r:id="rId4"/>
    <p:sldLayoutId id="2147483877" r:id="rId5"/>
    <p:sldLayoutId id="2147483786" r:id="rId6"/>
    <p:sldLayoutId id="2147483880" r:id="rId7"/>
    <p:sldLayoutId id="2147483881" r:id="rId8"/>
    <p:sldLayoutId id="2147483886" r:id="rId9"/>
    <p:sldLayoutId id="2147483882" r:id="rId10"/>
    <p:sldLayoutId id="2147483883" r:id="rId11"/>
    <p:sldLayoutId id="2147483884" r:id="rId12"/>
    <p:sldLayoutId id="2147483885" r:id="rId13"/>
    <p:sldLayoutId id="2147483887" r:id="rId14"/>
    <p:sldLayoutId id="2147483790" r:id="rId15"/>
    <p:sldLayoutId id="2147483791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08004" y="6410346"/>
            <a:ext cx="1297943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992" y="383540"/>
            <a:ext cx="8734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91" y="1096009"/>
            <a:ext cx="867119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35218" y="6225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51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989" y="383530"/>
            <a:ext cx="8734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91" y="1096009"/>
            <a:ext cx="867119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35210" y="6225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5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989" y="383530"/>
            <a:ext cx="8734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91" y="1096009"/>
            <a:ext cx="867119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35210" y="6225381"/>
            <a:ext cx="867033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809CAE"/>
              </a:solidFill>
              <a:latin typeface="Expert Sans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63" y="6513196"/>
            <a:ext cx="675163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Expert Sans Regular"/>
              </a:rPr>
              <a:t>Unrestricted/Internal Only/Confidential/Secret   </a:t>
            </a:r>
            <a:r>
              <a:rPr lang="en-US" sz="800" i="1" dirty="0" smtClean="0">
                <a:solidFill>
                  <a:srgbClr val="000000"/>
                </a:solidFill>
                <a:latin typeface="Expert Sans Regular"/>
              </a:rPr>
              <a:t>*Delete as appropriate in Master view</a:t>
            </a:r>
            <a:endParaRPr lang="en-US" sz="800" i="1" dirty="0">
              <a:solidFill>
                <a:srgbClr val="000000"/>
              </a:solidFill>
              <a:latin typeface="Expert Sans Regular"/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736562" y="6343775"/>
            <a:ext cx="4420324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mtClean="0">
                <a:solidFill>
                  <a:srgbClr val="000000"/>
                </a:solidFill>
              </a:rPr>
              <a:t>   |   &lt;Title – </a:t>
            </a:r>
            <a:r>
              <a:rPr i="1" smtClean="0">
                <a:solidFill>
                  <a:srgbClr val="000000"/>
                </a:solidFill>
              </a:rPr>
              <a:t>edit in master view</a:t>
            </a:r>
            <a:r>
              <a:rPr smtClean="0">
                <a:solidFill>
                  <a:srgbClr val="000000"/>
                </a:solidFill>
              </a:rPr>
              <a:t>&gt;  |  &lt;Date  – </a:t>
            </a:r>
            <a:r>
              <a:rPr i="1" smtClean="0">
                <a:solidFill>
                  <a:srgbClr val="000000"/>
                </a:solidFill>
              </a:rPr>
              <a:t>edit in master view</a:t>
            </a:r>
            <a:r>
              <a:rPr smtClean="0">
                <a:solidFill>
                  <a:srgbClr val="000000"/>
                </a:solidFill>
              </a:rPr>
              <a:t>&gt; 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989" y="383530"/>
            <a:ext cx="8734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91" y="1096009"/>
            <a:ext cx="867119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35210" y="6225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3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08001" y="6410328"/>
            <a:ext cx="1297943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989" y="383530"/>
            <a:ext cx="8734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91" y="1096009"/>
            <a:ext cx="8671190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735210" y="6225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40684" y="6316033"/>
            <a:ext cx="31369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r>
              <a:rPr sz="900" smtClean="0">
                <a:solidFill>
                  <a:srgbClr val="000000"/>
                </a:solidFill>
              </a:rPr>
              <a:t>   |   Barclays presentation title  |  30 January 2012</a:t>
            </a:r>
            <a:endParaRPr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56656" y="2948710"/>
            <a:ext cx="6871534" cy="492443"/>
          </a:xfrm>
        </p:spPr>
        <p:txBody>
          <a:bodyPr/>
          <a:lstStyle/>
          <a:p>
            <a:r>
              <a:rPr lang="en-US" b="1" dirty="0" smtClean="0"/>
              <a:t>Cyber Risk @ Barclays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947131" y="3568772"/>
            <a:ext cx="6595797" cy="307777"/>
          </a:xfrm>
        </p:spPr>
        <p:txBody>
          <a:bodyPr/>
          <a:lstStyle/>
          <a:p>
            <a:r>
              <a:rPr lang="en-US" dirty="0" smtClean="0"/>
              <a:t>RSMF Annual Conference 2014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Megatrends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Minimum Viable Product: 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shrinking time to market disrupting software  development lifecycle, operations and security assurance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User experience: 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Customer Journey (vs. Threat Actor Journey)</a:t>
            </a:r>
            <a:endParaRPr lang="en-GB" sz="1400" b="1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Digital insights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: data sources, volume, signal vs. noise, data scientists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BYOD, Mobile, Cloud: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3 tech and workplace forces reshaping how we think about risk and control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3</a:t>
            </a:r>
            <a:r>
              <a:rPr lang="en-GB" sz="1400" b="1" baseline="300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rd</a:t>
            </a: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party risk: 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supply chain risks; e.g. Target breach</a:t>
            </a:r>
            <a:endParaRPr lang="en-GB" sz="1400" b="1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err="1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CyberInsurance</a:t>
            </a: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: 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XLS vs. signals intelligence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Cyber Skills...</a:t>
            </a:r>
          </a:p>
          <a:p>
            <a:pPr>
              <a:lnSpc>
                <a:spcPct val="150000"/>
              </a:lnSpc>
              <a:buSzPct val="75000"/>
            </a:pPr>
            <a:endParaRPr lang="en-GB" sz="1400" dirty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10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Cyber Skills</a:t>
            </a:r>
            <a:endParaRPr lang="en-GB" sz="2000" b="1" dirty="0"/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5" name="Picture 4" descr="save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700" y="1254034"/>
            <a:ext cx="4038600" cy="473093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11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Traditional </a:t>
            </a:r>
            <a:r>
              <a:rPr lang="en-GB" sz="2000" b="1" dirty="0" err="1" smtClean="0"/>
              <a:t>InfoSec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Extensive system hardening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Heavy perimeter defences &amp; detection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Technology aligned penetration tests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Segregated physical and </a:t>
            </a:r>
            <a:r>
              <a:rPr lang="en-GB" sz="1400" dirty="0" err="1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infosec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ops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Practitioners apply their own risk appetite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Threat intelligence == "nice to have“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err="1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Secops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BS (Big Screens)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Fix all the things: harried defenders, “Just say No”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Striving for Perfection vs. Purposeful Survivability?</a:t>
            </a:r>
          </a:p>
          <a:p>
            <a:pPr>
              <a:lnSpc>
                <a:spcPct val="150000"/>
              </a:lnSpc>
              <a:buSzPct val="75000"/>
            </a:pPr>
            <a:endParaRPr lang="en-GB" sz="1400" dirty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12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Vulnerability Management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Breadth vs. Depth: at scale vs. Channel specific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Goals: complete? Patch what's important? Compliance?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Vulnerability Identification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false positives vs. false negatives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Static vs. dynamic checks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Infrastructure, commercial apps, in-house apps, endpoints, “other”</a:t>
            </a: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13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Vulnerability Management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Vulnerability Analysis (aka what to patch?) 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CVSS...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Economic impact?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Critical/High vs. Medium/Low?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Attack chains: how many low risk </a:t>
            </a:r>
            <a:r>
              <a:rPr lang="en-GB" sz="1400" dirty="0" err="1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vulns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does a high risk make?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Exploitability index?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Proof of concept code availability?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Present in criminal kits?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For sale on the underground exploit market?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Trust relationships: explicit and implied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Operational risk of patching</a:t>
            </a:r>
          </a:p>
          <a:p>
            <a:pPr marL="714375" lvl="1" indent="-257175"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14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Innovation: Protecting the upside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71575" lvl="2" indent="-257175"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is the business risk appetite?  Markets differ, competition varies, winner takes all?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ea typeface="SimSun" pitchFamily="2" charset="-122"/>
              </a:rPr>
              <a:t>Minimum Viable Product: Learning through failing (closed?)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How to handle new technology with fresh, shiny and unknown attack surface?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Trade off between security assurance activities and speed to market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is the right balance between investment in upfront protective and detective controls?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ea typeface="SimSun" pitchFamily="2" charset="-122"/>
              </a:rPr>
              <a:t>Instrument services heavily, build a baseline and detect anomalies in real time?</a:t>
            </a: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Piggy back Continuous Deployment to “hot patch”  as part of Incident Response strategy (OODA loop)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about non-traditional tech....</a:t>
            </a:r>
            <a:r>
              <a:rPr lang="en-GB" sz="1400" dirty="0" err="1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wearables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15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Threat Management: Protect, Detect, Respond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does Success look like? (Link to Risk Appetite)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are you protecting? (Link to “Most Valuable” to us)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is “Most Valuable” to your intruders? (Critical Infrastructure, Access to 3</a:t>
            </a:r>
            <a:r>
              <a:rPr lang="en-GB" sz="1400" baseline="300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rd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party connections?)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signals are you assessing and what are your triggers? (outbound C2 polling?  </a:t>
            </a:r>
            <a:r>
              <a:rPr lang="en-GB" sz="1400" dirty="0" err="1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Netflow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?  DNS?  3</a:t>
            </a:r>
            <a:r>
              <a:rPr lang="en-GB" sz="1400" baseline="300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rd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party data dumps?  SQL errors in application logs?  Traffic mix?  IP blacklists matched against channel activity?)  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What actionable insights are you getting from your existing data sources?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How do you learn from prior events?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16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“Left a bit”: Cyber Kill Chain – Lockheed Martin</a:t>
            </a:r>
            <a:endParaRPr lang="en-GB" sz="2000" b="1" dirty="0"/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17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46434" name="Picture 2" descr="Steps in an intrusion kill chain left of the hack are reconnaissance, weaponize, and deliver, while the exploitation steps right of the hack are control, execute, and maintai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149" y="1824253"/>
            <a:ext cx="7616191" cy="191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Threat Simulations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Red Teaming vs. Penetration tests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Broad in scope, yet specific business focused goals ("crown jewels")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Ask your CIO: "what keeps you awake at night”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Characterise the threat and act it out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Drive improvements in protect, detect, response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breach simulations: assume you’re vulnerable (who isn’t?)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tabletop </a:t>
            </a:r>
            <a:r>
              <a:rPr lang="en-GB" sz="1400" dirty="0" err="1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vs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 hands on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Simulations make reality plastic; passports, Denial of Service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Process hacking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18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Incident Response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Situational Advantage vs. Attacker Dilemma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Containment?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Speed (time to respond vs. contain)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Persistence mechanism identification</a:t>
            </a:r>
          </a:p>
          <a:p>
            <a:pPr marL="1171575" lvl="2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Baseline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How long to hover over the Kill switch?</a:t>
            </a: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>
              <a:lnSpc>
                <a:spcPct val="150000"/>
              </a:lnSpc>
              <a:buSzPct val="75000"/>
            </a:pPr>
            <a:endParaRPr lang="en-GB" sz="1400" dirty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10244" name="Picture 4" descr="http://www.quotehd.com/imagequotes/TopAuthors/mike-tyson-mike-tyson-everyone-has-a-plan-till-they-get-punched-in-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315" y="1409700"/>
            <a:ext cx="3693559" cy="3693559"/>
          </a:xfrm>
          <a:prstGeom prst="rect">
            <a:avLst/>
          </a:prstGeom>
          <a:noFill/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19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US" sz="2000" b="1" dirty="0" smtClean="0"/>
              <a:t>Agenda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0688" y="6316033"/>
            <a:ext cx="6235151" cy="138499"/>
          </a:xfrm>
        </p:spPr>
        <p:txBody>
          <a:bodyPr/>
          <a:lstStyle/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2</a:t>
            </a:fld>
            <a:r>
              <a:rPr sz="900" dirty="0" smtClean="0">
                <a:solidFill>
                  <a:srgbClr val="000000"/>
                </a:solidFill>
              </a:rPr>
              <a:t>   |   Barclays |  Cyber Risk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423" y="1295400"/>
            <a:ext cx="8670331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dirty="0" smtClean="0">
                <a:solidFill>
                  <a:schemeClr val="accent4"/>
                </a:solidFill>
                <a:latin typeface="+mn-lt"/>
              </a:rPr>
              <a:t>Quick overview of Barclays operations</a:t>
            </a:r>
            <a:endParaRPr lang="en-GB" sz="1800" dirty="0" smtClean="0">
              <a:solidFill>
                <a:schemeClr val="accent4"/>
              </a:solidFill>
              <a:latin typeface="+mn-lt"/>
            </a:endParaRPr>
          </a:p>
          <a:p>
            <a:endParaRPr lang="en-GB" sz="1800" b="1" dirty="0" smtClean="0">
              <a:solidFill>
                <a:schemeClr val="accent4"/>
              </a:solidFill>
              <a:latin typeface="+mn-lt"/>
            </a:endParaRPr>
          </a:p>
          <a:p>
            <a:r>
              <a:rPr lang="en-GB" sz="1800" b="1" dirty="0" smtClean="0">
                <a:solidFill>
                  <a:schemeClr val="accent4"/>
                </a:solidFill>
                <a:latin typeface="+mn-lt"/>
              </a:rPr>
              <a:t>Cyber Risk Management</a:t>
            </a:r>
          </a:p>
          <a:p>
            <a:endParaRPr lang="en-GB" sz="1800" b="1" dirty="0" smtClean="0">
              <a:solidFill>
                <a:schemeClr val="accent4"/>
              </a:solidFill>
              <a:latin typeface="+mn-lt"/>
            </a:endParaRPr>
          </a:p>
          <a:p>
            <a:r>
              <a:rPr lang="en-GB" sz="1800" b="1" dirty="0" smtClean="0">
                <a:solidFill>
                  <a:schemeClr val="accent4"/>
                </a:solidFill>
                <a:latin typeface="+mn-lt"/>
              </a:rPr>
              <a:t>Vulnerability &amp; Threat Management</a:t>
            </a:r>
          </a:p>
          <a:p>
            <a:endParaRPr lang="en-GB" sz="1800" b="1" dirty="0" smtClean="0">
              <a:solidFill>
                <a:schemeClr val="accent4"/>
              </a:solidFill>
              <a:latin typeface="+mn-lt"/>
            </a:endParaRPr>
          </a:p>
          <a:p>
            <a:r>
              <a:rPr lang="en-GB" sz="1800" b="1" dirty="0" smtClean="0">
                <a:solidFill>
                  <a:schemeClr val="accent4"/>
                </a:solidFill>
                <a:latin typeface="+mn-lt"/>
              </a:rPr>
              <a:t>Summary of Approach</a:t>
            </a:r>
          </a:p>
          <a:p>
            <a:endParaRPr lang="en-GB" sz="1800" b="1" dirty="0">
              <a:solidFill>
                <a:schemeClr val="accent4"/>
              </a:solidFill>
              <a:latin typeface="+mn-lt"/>
            </a:endParaRPr>
          </a:p>
          <a:p>
            <a:r>
              <a:rPr lang="en-GB" sz="1800" b="1" dirty="0" smtClean="0">
                <a:solidFill>
                  <a:schemeClr val="accent4"/>
                </a:solidFill>
                <a:latin typeface="+mn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3285240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US" sz="2000" b="1" dirty="0" smtClean="0"/>
              <a:t>Check and Challenge</a:t>
            </a: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78448" y="2047876"/>
            <a:ext cx="3050577" cy="1009649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Deep dives on Risk “Events”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31373" y="4362449"/>
            <a:ext cx="3860202" cy="112395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Do we have the right capabilities in the right places?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988397" y="1385888"/>
            <a:ext cx="3050577" cy="1014414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Are we capturing the right data to measure our 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Key Risk Indicators?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07073" y="3762376"/>
            <a:ext cx="3050577" cy="1533525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Are we effectively increasing the costs of our attackers whilst managing our own?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029196" y="2871788"/>
            <a:ext cx="3762379" cy="1042988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Are our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policies aligning incentives and driving responsible risk tasking within appetite?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40688" y="6306508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20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5077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Cyber Risk Approach - Summary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9422" y="1066799"/>
            <a:ext cx="8670331" cy="4867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Threat Centric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: understand our foes, their goals and attack patterns (kill chain analysis)</a:t>
            </a:r>
          </a:p>
          <a:p>
            <a:pPr marL="714375" indent="-266700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Agile controls: 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instrument broadly &amp; use lean data science, Threat Intel and Risk Appetite to drive focused approach to control scope &amp; design</a:t>
            </a:r>
          </a:p>
          <a:p>
            <a:pPr marL="714375" indent="-266700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Run broad scope, goal oriented </a:t>
            </a: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Threat Simulations 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to drive continuous improvements in Protection, Detection &amp; Response</a:t>
            </a:r>
          </a:p>
          <a:p>
            <a:pPr marL="714375" indent="-266700">
              <a:lnSpc>
                <a:spcPct val="150000"/>
              </a:lnSpc>
              <a:buSzPct val="75000"/>
              <a:buFont typeface="Courier New" pitchFamily="49" charset="0"/>
              <a:buChar char="o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Protect the upside</a:t>
            </a:r>
            <a:r>
              <a:rPr lang="en-GB" sz="1400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: design controls with our Digital Office agenda front and centre</a:t>
            </a:r>
          </a:p>
          <a:p>
            <a:pPr>
              <a:lnSpc>
                <a:spcPct val="150000"/>
              </a:lnSpc>
              <a:buSzPct val="75000"/>
            </a:pPr>
            <a:endParaRPr lang="en-GB" sz="1400" dirty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21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Q &amp; A</a:t>
            </a:r>
            <a:endParaRPr lang="en-GB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4122" y="5467350"/>
            <a:ext cx="3898303" cy="10572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SzPct val="75000"/>
            </a:pP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 marL="714375" lvl="1" indent="-257175">
              <a:lnSpc>
                <a:spcPct val="150000"/>
              </a:lnSpc>
              <a:buSzPct val="75000"/>
            </a:pPr>
            <a:r>
              <a:rPr lang="en-GB" sz="1400" b="1" dirty="0" smtClean="0">
                <a:solidFill>
                  <a:schemeClr val="accent4"/>
                </a:solidFill>
                <a:latin typeface="+mj-lt"/>
                <a:ea typeface="SimSun" pitchFamily="2" charset="-122"/>
              </a:rPr>
              <a:t>craig.balding@barclays.com</a:t>
            </a:r>
            <a:endParaRPr lang="en-GB" sz="1400" dirty="0" smtClean="0">
              <a:solidFill>
                <a:schemeClr val="accent4"/>
              </a:solidFill>
              <a:latin typeface="+mj-lt"/>
              <a:ea typeface="SimSun" pitchFamily="2" charset="-122"/>
            </a:endParaRPr>
          </a:p>
          <a:p>
            <a:pPr>
              <a:lnSpc>
                <a:spcPct val="150000"/>
              </a:lnSpc>
              <a:buSzPct val="75000"/>
            </a:pPr>
            <a:endParaRPr lang="en-GB" sz="1400" dirty="0">
              <a:solidFill>
                <a:schemeClr val="accent4"/>
              </a:solidFill>
              <a:latin typeface="+mj-lt"/>
              <a:ea typeface="SimSun" pitchFamily="2" charset="-122"/>
            </a:endParaRPr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22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US" sz="2000" b="1" dirty="0" smtClean="0"/>
              <a:t>We’re an old bank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0688" y="6316033"/>
            <a:ext cx="6235151" cy="138499"/>
          </a:xfrm>
        </p:spPr>
        <p:txBody>
          <a:bodyPr/>
          <a:lstStyle/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3</a:t>
            </a:fld>
            <a:r>
              <a:rPr sz="900" dirty="0" smtClean="0">
                <a:solidFill>
                  <a:srgbClr val="000000"/>
                </a:solidFill>
              </a:rPr>
              <a:t>   |   Barclays |  Cyber Risk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709612" y="1279524"/>
            <a:ext cx="1690687" cy="2157414"/>
            <a:chOff x="709613" y="1189038"/>
            <a:chExt cx="1655762" cy="2157412"/>
          </a:xfrm>
        </p:grpSpPr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709613" y="1439863"/>
              <a:ext cx="1655762" cy="1906587"/>
            </a:xfrm>
            <a:prstGeom prst="rect">
              <a:avLst/>
            </a:prstGeom>
            <a:noFill/>
            <a:ln w="19050" algn="ctr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  <a:spcBef>
                  <a:spcPts val="0"/>
                </a:spcBef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John Freame and </a:t>
              </a:r>
            </a:p>
            <a:p>
              <a:pPr algn="ctr">
                <a:lnSpc>
                  <a:spcPct val="95000"/>
                </a:lnSpc>
                <a:spcBef>
                  <a:spcPts val="0"/>
                </a:spcBef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Thomas Gould start</a:t>
              </a:r>
            </a:p>
            <a:p>
              <a:pPr algn="ctr">
                <a:lnSpc>
                  <a:spcPct val="95000"/>
                </a:lnSpc>
                <a:spcBef>
                  <a:spcPts val="0"/>
                </a:spcBef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trading as goldsmith </a:t>
              </a:r>
            </a:p>
            <a:p>
              <a:pPr algn="ctr">
                <a:lnSpc>
                  <a:spcPct val="95000"/>
                </a:lnSpc>
                <a:spcBef>
                  <a:spcPts val="0"/>
                </a:spcBef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bankers </a:t>
              </a: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  <a:cs typeface="Arial" charset="0"/>
                </a:rPr>
                <a:t>in</a:t>
              </a: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 Lombard</a:t>
              </a:r>
            </a:p>
            <a:p>
              <a:pPr algn="ctr">
                <a:lnSpc>
                  <a:spcPct val="95000"/>
                </a:lnSpc>
                <a:spcBef>
                  <a:spcPts val="0"/>
                </a:spcBef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Street, London</a:t>
              </a:r>
            </a:p>
          </p:txBody>
        </p:sp>
        <p:sp>
          <p:nvSpPr>
            <p:cNvPr id="8" name="Rectangle 33" descr="Picture10a"/>
            <p:cNvSpPr>
              <a:spLocks noChangeArrowheads="1"/>
            </p:cNvSpPr>
            <p:nvPr/>
          </p:nvSpPr>
          <p:spPr bwMode="auto">
            <a:xfrm>
              <a:off x="860425" y="2351088"/>
              <a:ext cx="1350963" cy="88265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GB" sz="1000" b="1" dirty="0">
                <a:solidFill>
                  <a:srgbClr val="EDF8FD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709613" y="1189038"/>
              <a:ext cx="1655762" cy="250825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1690</a:t>
              </a:r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2692399" y="1279525"/>
            <a:ext cx="1657351" cy="2150269"/>
            <a:chOff x="6484032" y="3816596"/>
            <a:chExt cx="1656000" cy="2157485"/>
          </a:xfrm>
        </p:grpSpPr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6484032" y="4067429"/>
              <a:ext cx="1656000" cy="1906652"/>
            </a:xfrm>
            <a:prstGeom prst="rect">
              <a:avLst/>
            </a:prstGeom>
            <a:noFill/>
            <a:ln w="19050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Barclaycard, the </a:t>
              </a:r>
            </a:p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UK’s first credit card, </a:t>
              </a:r>
            </a:p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is launched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6484032" y="3816596"/>
              <a:ext cx="1656000" cy="250833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1966</a:t>
              </a:r>
            </a:p>
          </p:txBody>
        </p:sp>
        <p:sp>
          <p:nvSpPr>
            <p:cNvPr id="14" name="Rectangle 39" descr="Picture14"/>
            <p:cNvSpPr>
              <a:spLocks noChangeArrowheads="1"/>
            </p:cNvSpPr>
            <p:nvPr/>
          </p:nvSpPr>
          <p:spPr bwMode="auto">
            <a:xfrm>
              <a:off x="6636308" y="4980272"/>
              <a:ext cx="1349863" cy="881093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GB" sz="1000" b="1" dirty="0">
                <a:solidFill>
                  <a:srgbClr val="EDF8FD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1701008" y="3721896"/>
            <a:ext cx="1655763" cy="2161381"/>
            <a:chOff x="2589953" y="1189038"/>
            <a:chExt cx="1655763" cy="2157412"/>
          </a:xfrm>
        </p:grpSpPr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2589953" y="1439863"/>
              <a:ext cx="1655763" cy="1906587"/>
            </a:xfrm>
            <a:prstGeom prst="rect">
              <a:avLst/>
            </a:prstGeom>
            <a:noFill/>
            <a:ln w="19050" algn="ctr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Barclays builds a new 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banking house in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n-lt"/>
                  <a:ea typeface="+mn-ea"/>
                </a:rPr>
                <a:t>Lombard Street, London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2589953" y="1189038"/>
              <a:ext cx="1655763" cy="250825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1864</a:t>
              </a:r>
            </a:p>
          </p:txBody>
        </p:sp>
        <p:sp>
          <p:nvSpPr>
            <p:cNvPr id="18" name="Rectangle 27" descr="Picture12"/>
            <p:cNvSpPr>
              <a:spLocks noChangeArrowheads="1"/>
            </p:cNvSpPr>
            <p:nvPr/>
          </p:nvSpPr>
          <p:spPr bwMode="auto">
            <a:xfrm>
              <a:off x="2740766" y="2351088"/>
              <a:ext cx="1350962" cy="88265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GB" sz="1000" b="1" dirty="0">
                <a:solidFill>
                  <a:srgbClr val="EDF8FD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3684592" y="3725863"/>
            <a:ext cx="1657351" cy="2157412"/>
            <a:chOff x="7631723" y="1188281"/>
            <a:chExt cx="1656000" cy="2157485"/>
          </a:xfrm>
        </p:grpSpPr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7631723" y="1439114"/>
              <a:ext cx="1656000" cy="1906652"/>
            </a:xfrm>
            <a:prstGeom prst="rect">
              <a:avLst/>
            </a:prstGeom>
            <a:noFill/>
            <a:ln w="19050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Barclays unveils</a:t>
              </a:r>
            </a:p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Barclaycash, the world’s </a:t>
              </a:r>
              <a:b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</a:b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first cash machine, at the Enfield branch, London</a:t>
              </a: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7631723" y="1188281"/>
              <a:ext cx="1656000" cy="250833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1967</a:t>
              </a:r>
            </a:p>
          </p:txBody>
        </p:sp>
        <p:sp>
          <p:nvSpPr>
            <p:cNvPr id="26" name="Rectangle 45" descr="Picture15"/>
            <p:cNvSpPr>
              <a:spLocks noChangeArrowheads="1"/>
            </p:cNvSpPr>
            <p:nvPr/>
          </p:nvSpPr>
          <p:spPr bwMode="auto">
            <a:xfrm>
              <a:off x="7783999" y="2350370"/>
              <a:ext cx="1351448" cy="882680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</p:spPr>
          <p:txBody>
            <a:bodyPr lIns="0" tIns="46038" rIns="0" bIns="46038" anchor="ctr"/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GB" sz="1000" b="1" dirty="0">
                <a:solidFill>
                  <a:srgbClr val="EDF8FD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709618" y="3581400"/>
            <a:ext cx="8624887" cy="793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5505450" y="3436938"/>
            <a:ext cx="0" cy="1444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V="1">
            <a:off x="3521075" y="3436938"/>
            <a:ext cx="0" cy="1444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 flipV="1">
            <a:off x="1538288" y="3436938"/>
            <a:ext cx="0" cy="1444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7489825" y="3436938"/>
            <a:ext cx="0" cy="144462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 flipV="1">
            <a:off x="6497638" y="3581406"/>
            <a:ext cx="0" cy="1444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4513263" y="3581406"/>
            <a:ext cx="0" cy="1444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V="1">
            <a:off x="2528888" y="3581406"/>
            <a:ext cx="0" cy="1444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V="1">
            <a:off x="8482013" y="3581406"/>
            <a:ext cx="0" cy="1444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xtLst/>
        </p:spPr>
        <p:txBody>
          <a:bodyPr wrap="none" lIns="36000" tIns="46038" rIns="36000" bIns="46038" anchor="ctr"/>
          <a:lstStyle/>
          <a:p>
            <a:pPr algn="ctr">
              <a:defRPr/>
            </a:pPr>
            <a:endParaRPr lang="en-GB" dirty="0">
              <a:latin typeface="+mn-lt"/>
              <a:ea typeface="+mn-ea"/>
            </a:endParaRPr>
          </a:p>
        </p:txBody>
      </p:sp>
      <p:grpSp>
        <p:nvGrpSpPr>
          <p:cNvPr id="48" name="Group 54"/>
          <p:cNvGrpSpPr>
            <a:grpSpLocks/>
          </p:cNvGrpSpPr>
          <p:nvPr/>
        </p:nvGrpSpPr>
        <p:grpSpPr bwMode="auto">
          <a:xfrm>
            <a:off x="4675192" y="1279525"/>
            <a:ext cx="1660525" cy="2157413"/>
            <a:chOff x="1704975" y="3805238"/>
            <a:chExt cx="1660525" cy="2157412"/>
          </a:xfrm>
        </p:grpSpPr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>
              <a:off x="1704975" y="3805238"/>
              <a:ext cx="1655762" cy="250825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1986</a:t>
              </a: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1709737" y="4056063"/>
              <a:ext cx="1655763" cy="1906587"/>
            </a:xfrm>
            <a:prstGeom prst="rect">
              <a:avLst/>
            </a:prstGeom>
            <a:noFill/>
            <a:ln w="19050" algn="ctr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ea typeface="Geneva" pitchFamily="-84" charset="-128"/>
                </a:rPr>
                <a:t>Barclays is the first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ea typeface="Geneva" pitchFamily="-84" charset="-128"/>
                </a:rPr>
                <a:t> British bank to list its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ea typeface="Geneva" pitchFamily="-84" charset="-128"/>
                </a:rPr>
                <a:t> shares on both the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ea typeface="Geneva" pitchFamily="-84" charset="-128"/>
                </a:rPr>
                <a:t> Tokyo and New York 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000" dirty="0">
                  <a:solidFill>
                    <a:srgbClr val="000000"/>
                  </a:solidFill>
                  <a:latin typeface="+mj-lt"/>
                  <a:ea typeface="Geneva" pitchFamily="-84" charset="-128"/>
                </a:rPr>
                <a:t>stock exchanges</a:t>
              </a:r>
            </a:p>
          </p:txBody>
        </p:sp>
        <p:sp>
          <p:nvSpPr>
            <p:cNvPr id="51" name="Rectangle 9" descr="iStock_000003992536XSmall"/>
            <p:cNvSpPr>
              <a:spLocks noChangeArrowheads="1"/>
            </p:cNvSpPr>
            <p:nvPr/>
          </p:nvSpPr>
          <p:spPr bwMode="auto">
            <a:xfrm>
              <a:off x="1857375" y="4967287"/>
              <a:ext cx="1349375" cy="882650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</p:spPr>
          <p:txBody>
            <a:bodyPr lIns="0" tIns="46038" rIns="0" bIns="46038" anchor="ctr"/>
            <a:lstStyle/>
            <a:p>
              <a:pPr algn="ctr">
                <a:lnSpc>
                  <a:spcPct val="80000"/>
                </a:lnSpc>
                <a:spcBef>
                  <a:spcPct val="30000"/>
                </a:spcBef>
                <a:defRPr/>
              </a:pPr>
              <a:endParaRPr lang="en-GB" sz="1000" b="1" dirty="0">
                <a:solidFill>
                  <a:srgbClr val="EDF8FD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2" name="Group 72"/>
          <p:cNvGrpSpPr>
            <a:grpSpLocks/>
          </p:cNvGrpSpPr>
          <p:nvPr/>
        </p:nvGrpSpPr>
        <p:grpSpPr bwMode="auto">
          <a:xfrm>
            <a:off x="5670555" y="3725864"/>
            <a:ext cx="1655763" cy="2170113"/>
            <a:chOff x="5675313" y="3805238"/>
            <a:chExt cx="1655762" cy="2170112"/>
          </a:xfrm>
        </p:grpSpPr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5676901" y="3805238"/>
              <a:ext cx="1654174" cy="250825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2008</a:t>
              </a: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5675313" y="4068763"/>
              <a:ext cx="1655762" cy="1906587"/>
            </a:xfrm>
            <a:prstGeom prst="rect">
              <a:avLst/>
            </a:prstGeom>
            <a:noFill/>
            <a:ln w="19050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Barclays purchases Lehman Brothers’ North America investment banking and capital markets businesses</a:t>
              </a:r>
            </a:p>
          </p:txBody>
        </p:sp>
        <p:pic>
          <p:nvPicPr>
            <p:cNvPr id="55" name="Picture 48" descr="Lehman"/>
            <p:cNvPicPr>
              <a:picLocks noChangeAspect="1" noChangeArrowheads="1"/>
            </p:cNvPicPr>
            <p:nvPr/>
          </p:nvPicPr>
          <p:blipFill>
            <a:blip r:embed="rId8" cstate="print"/>
            <a:srcRect l="1144" t="1718" r="1144" b="1718"/>
            <a:stretch>
              <a:fillRect/>
            </a:stretch>
          </p:blipFill>
          <p:spPr bwMode="auto">
            <a:xfrm>
              <a:off x="5784850" y="4967288"/>
              <a:ext cx="1436688" cy="882650"/>
            </a:xfrm>
            <a:prstGeom prst="rect">
              <a:avLst/>
            </a:prstGeom>
            <a:blipFill dpi="0" rotWithShape="1">
              <a:blip r:embed="rId9" cstate="print"/>
              <a:srcRect l="1144" t="1718" r="1144" b="1718"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</p:spPr>
        </p:pic>
      </p:grpSp>
      <p:grpSp>
        <p:nvGrpSpPr>
          <p:cNvPr id="56" name="Group 77"/>
          <p:cNvGrpSpPr>
            <a:grpSpLocks/>
          </p:cNvGrpSpPr>
          <p:nvPr/>
        </p:nvGrpSpPr>
        <p:grpSpPr bwMode="auto">
          <a:xfrm>
            <a:off x="6661151" y="1265241"/>
            <a:ext cx="1657351" cy="2168525"/>
            <a:chOff x="6602413" y="1189038"/>
            <a:chExt cx="1657350" cy="2168525"/>
          </a:xfrm>
        </p:grpSpPr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6602413" y="1189038"/>
              <a:ext cx="1657350" cy="250825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2012</a:t>
              </a:r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6602413" y="1450976"/>
              <a:ext cx="1657350" cy="1906587"/>
            </a:xfrm>
            <a:prstGeom prst="rect">
              <a:avLst/>
            </a:prstGeom>
            <a:noFill/>
            <a:ln w="19050" algn="ctr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  <a:defRPr/>
              </a:pPr>
              <a:r>
                <a:rPr lang="en-GB" sz="1000" dirty="0" err="1">
                  <a:solidFill>
                    <a:srgbClr val="000000"/>
                  </a:solidFill>
                  <a:latin typeface="+mj-lt"/>
                  <a:ea typeface="Geneva" pitchFamily="-84" charset="-128"/>
                </a:rPr>
                <a:t>Pingit</a:t>
              </a:r>
              <a:r>
                <a:rPr lang="en-GB" sz="1000" dirty="0">
                  <a:solidFill>
                    <a:srgbClr val="000000"/>
                  </a:solidFill>
                  <a:latin typeface="+mj-lt"/>
                  <a:ea typeface="Geneva" pitchFamily="-84" charset="-128"/>
                </a:rPr>
                <a:t> launched in the UK, allowing customers to transfer money via their mobile phone</a:t>
              </a:r>
            </a:p>
          </p:txBody>
        </p:sp>
        <p:pic>
          <p:nvPicPr>
            <p:cNvPr id="59" name="Picture 43" descr="160212_PingIt4_1080x600.PNG"/>
            <p:cNvPicPr>
              <a:picLocks noChangeAspect="1"/>
            </p:cNvPicPr>
            <p:nvPr/>
          </p:nvPicPr>
          <p:blipFill>
            <a:blip r:embed="rId10" cstate="print"/>
            <a:srcRect l="26207" t="17638" r="5074"/>
            <a:stretch>
              <a:fillRect/>
            </a:stretch>
          </p:blipFill>
          <p:spPr bwMode="auto">
            <a:xfrm>
              <a:off x="6756400" y="2363788"/>
              <a:ext cx="1349375" cy="882650"/>
            </a:xfrm>
            <a:prstGeom prst="rect">
              <a:avLst/>
            </a:prstGeom>
            <a:blipFill dpi="0" rotWithShape="1">
              <a:blip r:embed="rId11" cstate="print"/>
              <a:srcRect l="26207" t="17638" r="5074"/>
              <a:stretch>
                <a:fillRect/>
              </a:stretch>
            </a:blipFill>
            <a:ln w="19050">
              <a:noFill/>
              <a:miter lim="800000"/>
              <a:headEnd/>
              <a:tailEnd/>
            </a:ln>
          </p:spPr>
        </p:pic>
      </p:grpSp>
      <p:grpSp>
        <p:nvGrpSpPr>
          <p:cNvPr id="60" name="Group 84"/>
          <p:cNvGrpSpPr>
            <a:grpSpLocks/>
          </p:cNvGrpSpPr>
          <p:nvPr/>
        </p:nvGrpSpPr>
        <p:grpSpPr bwMode="auto">
          <a:xfrm>
            <a:off x="7653337" y="3717362"/>
            <a:ext cx="1657351" cy="2165350"/>
            <a:chOff x="7650163" y="3800475"/>
            <a:chExt cx="1657350" cy="2165350"/>
          </a:xfrm>
        </p:grpSpPr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7650163" y="3800475"/>
              <a:ext cx="1657350" cy="250825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46038" rIns="36000" bIns="46038" anchor="ctr"/>
            <a:lstStyle/>
            <a:p>
              <a:pPr algn="ctr">
                <a:defRPr/>
              </a:pPr>
              <a:r>
                <a:rPr lang="en-GB" sz="1400" dirty="0">
                  <a:solidFill>
                    <a:schemeClr val="bg1"/>
                  </a:solidFill>
                  <a:latin typeface="+mn-lt"/>
                  <a:ea typeface="+mn-ea"/>
                </a:rPr>
                <a:t>2013</a:t>
              </a: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7651750" y="4059238"/>
              <a:ext cx="1655763" cy="1906587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108000" rIns="0" bIns="0"/>
            <a:lstStyle/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  Barclays launches its</a:t>
              </a:r>
            </a:p>
            <a:p>
              <a:pPr algn="ctr">
                <a:lnSpc>
                  <a:spcPct val="95000"/>
                </a:lnSpc>
              </a:pPr>
              <a:r>
                <a:rPr lang="en-GB" sz="1000">
                  <a:solidFill>
                    <a:srgbClr val="000000"/>
                  </a:solidFill>
                  <a:latin typeface="Expert Sans Regular" pitchFamily="-1" charset="0"/>
                </a:rPr>
                <a:t>Purpose and Values </a:t>
              </a:r>
            </a:p>
          </p:txBody>
        </p:sp>
        <p:pic>
          <p:nvPicPr>
            <p:cNvPr id="63" name="Picture 77" descr="Satellite.gif"/>
            <p:cNvPicPr>
              <a:picLocks noChangeAspect="1"/>
            </p:cNvPicPr>
            <p:nvPr/>
          </p:nvPicPr>
          <p:blipFill>
            <a:blip r:embed="rId12" cstate="print"/>
            <a:srcRect b="20395"/>
            <a:stretch>
              <a:fillRect/>
            </a:stretch>
          </p:blipFill>
          <p:spPr bwMode="auto">
            <a:xfrm>
              <a:off x="7791450" y="4957763"/>
              <a:ext cx="1352550" cy="88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661113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US" sz="2000" b="1" dirty="0" smtClean="0"/>
              <a:t>We’re a big bank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0688" y="6316033"/>
            <a:ext cx="6235151" cy="138499"/>
          </a:xfrm>
        </p:spPr>
        <p:txBody>
          <a:bodyPr/>
          <a:lstStyle/>
          <a:p>
            <a:pPr algn="l">
              <a:defRPr/>
            </a:pPr>
            <a:fld id="{F1E720CA-43F3-42AB-BE88-E513F0EB50B0}" type="slidenum">
              <a:rPr sz="900" smtClean="0">
                <a:solidFill>
                  <a:srgbClr val="000000"/>
                </a:solidFill>
              </a:rPr>
              <a:pPr algn="l">
                <a:defRPr/>
              </a:pPr>
              <a:t>4</a:t>
            </a:fld>
            <a:r>
              <a:rPr sz="900" dirty="0" smtClean="0">
                <a:solidFill>
                  <a:srgbClr val="000000"/>
                </a:solidFill>
              </a:rPr>
              <a:t>   |   Barclays  |  Cyber Risk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08579" y="1073899"/>
            <a:ext cx="2663696" cy="483625"/>
          </a:xfrm>
          <a:prstGeom prst="rect">
            <a:avLst/>
          </a:prstGeom>
          <a:solidFill>
            <a:schemeClr val="bg2"/>
          </a:solidFill>
          <a:ln w="1524">
            <a:solidFill>
              <a:schemeClr val="bg2"/>
            </a:solidFill>
            <a:miter lim="800000"/>
            <a:headEnd/>
            <a:tailEnd/>
          </a:ln>
        </p:spPr>
        <p:txBody>
          <a:bodyPr lIns="45720" tIns="17193" rIns="0" bIns="17193" anchor="ctr"/>
          <a:lstStyle/>
          <a:p>
            <a:pPr marL="58738" defTabSz="716356" eaLnBrk="0" hangingPunct="0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Global presence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2601" y="1483558"/>
            <a:ext cx="2669674" cy="4393368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lIns="0" tIns="17193" rIns="0" bIns="17193" rtlCol="0" anchor="ctr"/>
          <a:lstStyle/>
          <a:p>
            <a:pPr marL="174625" indent="-174625" algn="ctr" defTabSz="716356" eaLnBrk="0" hangingPunct="0">
              <a:buFont typeface="Arial" pitchFamily="34" charset="0"/>
              <a:buChar char="•"/>
              <a:defRPr/>
            </a:pPr>
            <a:endParaRPr lang="en-GB" sz="1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8" name="Group 238"/>
          <p:cNvGrpSpPr/>
          <p:nvPr/>
        </p:nvGrpSpPr>
        <p:grpSpPr>
          <a:xfrm>
            <a:off x="790798" y="1812337"/>
            <a:ext cx="2531511" cy="1534516"/>
            <a:chOff x="1254424" y="1789340"/>
            <a:chExt cx="4032446" cy="2407971"/>
          </a:xfrm>
        </p:grpSpPr>
        <p:grpSp>
          <p:nvGrpSpPr>
            <p:cNvPr id="10" name="Group 98"/>
            <p:cNvGrpSpPr>
              <a:grpSpLocks/>
            </p:cNvGrpSpPr>
            <p:nvPr/>
          </p:nvGrpSpPr>
          <p:grpSpPr bwMode="auto">
            <a:xfrm>
              <a:off x="1254424" y="1789340"/>
              <a:ext cx="4032446" cy="2407971"/>
              <a:chOff x="2762242" y="1931986"/>
              <a:chExt cx="5940412" cy="3394075"/>
            </a:xfrm>
          </p:grpSpPr>
          <p:sp>
            <p:nvSpPr>
              <p:cNvPr id="41" name="Freeform 3"/>
              <p:cNvSpPr>
                <a:spLocks/>
              </p:cNvSpPr>
              <p:nvPr/>
            </p:nvSpPr>
            <p:spPr bwMode="auto">
              <a:xfrm>
                <a:off x="2868280" y="2208832"/>
                <a:ext cx="2185298" cy="3117229"/>
              </a:xfrm>
              <a:custGeom>
                <a:avLst/>
                <a:gdLst/>
                <a:ahLst/>
                <a:cxnLst>
                  <a:cxn ang="0">
                    <a:pos x="1190" y="1777"/>
                  </a:cxn>
                  <a:cxn ang="0">
                    <a:pos x="1113" y="1738"/>
                  </a:cxn>
                  <a:cxn ang="0">
                    <a:pos x="1092" y="1409"/>
                  </a:cxn>
                  <a:cxn ang="0">
                    <a:pos x="1010" y="1226"/>
                  </a:cxn>
                  <a:cxn ang="0">
                    <a:pos x="941" y="1052"/>
                  </a:cxn>
                  <a:cxn ang="0">
                    <a:pos x="959" y="990"/>
                  </a:cxn>
                  <a:cxn ang="0">
                    <a:pos x="970" y="905"/>
                  </a:cxn>
                  <a:cxn ang="0">
                    <a:pos x="857" y="850"/>
                  </a:cxn>
                  <a:cxn ang="0">
                    <a:pos x="767" y="791"/>
                  </a:cxn>
                  <a:cxn ang="0">
                    <a:pos x="703" y="785"/>
                  </a:cxn>
                  <a:cxn ang="0">
                    <a:pos x="607" y="708"/>
                  </a:cxn>
                  <a:cxn ang="0">
                    <a:pos x="518" y="563"/>
                  </a:cxn>
                  <a:cxn ang="0">
                    <a:pos x="516" y="640"/>
                  </a:cxn>
                  <a:cxn ang="0">
                    <a:pos x="499" y="608"/>
                  </a:cxn>
                  <a:cxn ang="0">
                    <a:pos x="414" y="458"/>
                  </a:cxn>
                  <a:cxn ang="0">
                    <a:pos x="427" y="251"/>
                  </a:cxn>
                  <a:cxn ang="0">
                    <a:pos x="204" y="185"/>
                  </a:cxn>
                  <a:cxn ang="0">
                    <a:pos x="164" y="197"/>
                  </a:cxn>
                  <a:cxn ang="0">
                    <a:pos x="128" y="190"/>
                  </a:cxn>
                  <a:cxn ang="0">
                    <a:pos x="79" y="173"/>
                  </a:cxn>
                  <a:cxn ang="0">
                    <a:pos x="74" y="136"/>
                  </a:cxn>
                  <a:cxn ang="0">
                    <a:pos x="90" y="108"/>
                  </a:cxn>
                  <a:cxn ang="0">
                    <a:pos x="187" y="85"/>
                  </a:cxn>
                  <a:cxn ang="0">
                    <a:pos x="159" y="49"/>
                  </a:cxn>
                  <a:cxn ang="0">
                    <a:pos x="396" y="30"/>
                  </a:cxn>
                  <a:cxn ang="0">
                    <a:pos x="703" y="47"/>
                  </a:cxn>
                  <a:cxn ang="0">
                    <a:pos x="965" y="54"/>
                  </a:cxn>
                  <a:cxn ang="0">
                    <a:pos x="1042" y="67"/>
                  </a:cxn>
                  <a:cxn ang="0">
                    <a:pos x="1126" y="43"/>
                  </a:cxn>
                  <a:cxn ang="0">
                    <a:pos x="932" y="148"/>
                  </a:cxn>
                  <a:cxn ang="0">
                    <a:pos x="1028" y="239"/>
                  </a:cxn>
                  <a:cxn ang="0">
                    <a:pos x="1063" y="286"/>
                  </a:cxn>
                  <a:cxn ang="0">
                    <a:pos x="1099" y="191"/>
                  </a:cxn>
                  <a:cxn ang="0">
                    <a:pos x="1212" y="157"/>
                  </a:cxn>
                  <a:cxn ang="0">
                    <a:pos x="1355" y="262"/>
                  </a:cxn>
                  <a:cxn ang="0">
                    <a:pos x="1188" y="319"/>
                  </a:cxn>
                  <a:cxn ang="0">
                    <a:pos x="1222" y="337"/>
                  </a:cxn>
                  <a:cxn ang="0">
                    <a:pos x="1276" y="364"/>
                  </a:cxn>
                  <a:cxn ang="0">
                    <a:pos x="1222" y="373"/>
                  </a:cxn>
                  <a:cxn ang="0">
                    <a:pos x="1087" y="439"/>
                  </a:cxn>
                  <a:cxn ang="0">
                    <a:pos x="1044" y="497"/>
                  </a:cxn>
                  <a:cxn ang="0">
                    <a:pos x="959" y="606"/>
                  </a:cxn>
                  <a:cxn ang="0">
                    <a:pos x="926" y="594"/>
                  </a:cxn>
                  <a:cxn ang="0">
                    <a:pos x="831" y="599"/>
                  </a:cxn>
                  <a:cxn ang="0">
                    <a:pos x="726" y="654"/>
                  </a:cxn>
                  <a:cxn ang="0">
                    <a:pos x="754" y="759"/>
                  </a:cxn>
                  <a:cxn ang="0">
                    <a:pos x="818" y="716"/>
                  </a:cxn>
                  <a:cxn ang="0">
                    <a:pos x="834" y="770"/>
                  </a:cxn>
                  <a:cxn ang="0">
                    <a:pos x="904" y="800"/>
                  </a:cxn>
                  <a:cxn ang="0">
                    <a:pos x="991" y="898"/>
                  </a:cxn>
                  <a:cxn ang="0">
                    <a:pos x="1038" y="853"/>
                  </a:cxn>
                  <a:cxn ang="0">
                    <a:pos x="1063" y="858"/>
                  </a:cxn>
                  <a:cxn ang="0">
                    <a:pos x="1187" y="862"/>
                  </a:cxn>
                  <a:cxn ang="0">
                    <a:pos x="1327" y="937"/>
                  </a:cxn>
                  <a:cxn ang="0">
                    <a:pos x="1394" y="1022"/>
                  </a:cxn>
                  <a:cxn ang="0">
                    <a:pos x="1548" y="1079"/>
                  </a:cxn>
                  <a:cxn ang="0">
                    <a:pos x="1546" y="1170"/>
                  </a:cxn>
                  <a:cxn ang="0">
                    <a:pos x="1433" y="1342"/>
                  </a:cxn>
                  <a:cxn ang="0">
                    <a:pos x="1330" y="1508"/>
                  </a:cxn>
                  <a:cxn ang="0">
                    <a:pos x="1234" y="1582"/>
                  </a:cxn>
                  <a:cxn ang="0">
                    <a:pos x="1202" y="1642"/>
                  </a:cxn>
                  <a:cxn ang="0">
                    <a:pos x="1180" y="1727"/>
                  </a:cxn>
                </a:cxnLst>
                <a:rect l="0" t="0" r="r" b="b"/>
                <a:pathLst>
                  <a:path w="1582" h="1790">
                    <a:moveTo>
                      <a:pt x="1228" y="1790"/>
                    </a:moveTo>
                    <a:cubicBezTo>
                      <a:pt x="1195" y="1778"/>
                      <a:pt x="1223" y="1788"/>
                      <a:pt x="1190" y="1777"/>
                    </a:cubicBezTo>
                    <a:cubicBezTo>
                      <a:pt x="1177" y="1773"/>
                      <a:pt x="1151" y="1764"/>
                      <a:pt x="1151" y="1764"/>
                    </a:cubicBezTo>
                    <a:cubicBezTo>
                      <a:pt x="1138" y="1755"/>
                      <a:pt x="1118" y="1752"/>
                      <a:pt x="1113" y="1738"/>
                    </a:cubicBezTo>
                    <a:cubicBezTo>
                      <a:pt x="1099" y="1699"/>
                      <a:pt x="1103" y="1638"/>
                      <a:pt x="1090" y="1598"/>
                    </a:cubicBezTo>
                    <a:cubicBezTo>
                      <a:pt x="1070" y="1523"/>
                      <a:pt x="1098" y="1486"/>
                      <a:pt x="1092" y="1409"/>
                    </a:cubicBezTo>
                    <a:cubicBezTo>
                      <a:pt x="1090" y="1368"/>
                      <a:pt x="1098" y="1331"/>
                      <a:pt x="1094" y="1290"/>
                    </a:cubicBezTo>
                    <a:cubicBezTo>
                      <a:pt x="1091" y="1254"/>
                      <a:pt x="1036" y="1243"/>
                      <a:pt x="1010" y="1226"/>
                    </a:cubicBezTo>
                    <a:cubicBezTo>
                      <a:pt x="997" y="1185"/>
                      <a:pt x="968" y="1138"/>
                      <a:pt x="943" y="1103"/>
                    </a:cubicBezTo>
                    <a:cubicBezTo>
                      <a:pt x="899" y="1081"/>
                      <a:pt x="942" y="1064"/>
                      <a:pt x="941" y="1052"/>
                    </a:cubicBezTo>
                    <a:cubicBezTo>
                      <a:pt x="940" y="1040"/>
                      <a:pt x="931" y="1038"/>
                      <a:pt x="934" y="1028"/>
                    </a:cubicBezTo>
                    <a:cubicBezTo>
                      <a:pt x="930" y="998"/>
                      <a:pt x="954" y="1004"/>
                      <a:pt x="959" y="990"/>
                    </a:cubicBezTo>
                    <a:cubicBezTo>
                      <a:pt x="966" y="971"/>
                      <a:pt x="988" y="973"/>
                      <a:pt x="978" y="932"/>
                    </a:cubicBezTo>
                    <a:cubicBezTo>
                      <a:pt x="976" y="917"/>
                      <a:pt x="977" y="919"/>
                      <a:pt x="970" y="905"/>
                    </a:cubicBezTo>
                    <a:cubicBezTo>
                      <a:pt x="964" y="893"/>
                      <a:pt x="945" y="910"/>
                      <a:pt x="932" y="907"/>
                    </a:cubicBezTo>
                    <a:cubicBezTo>
                      <a:pt x="903" y="900"/>
                      <a:pt x="868" y="875"/>
                      <a:pt x="857" y="850"/>
                    </a:cubicBezTo>
                    <a:cubicBezTo>
                      <a:pt x="849" y="824"/>
                      <a:pt x="831" y="825"/>
                      <a:pt x="806" y="817"/>
                    </a:cubicBezTo>
                    <a:cubicBezTo>
                      <a:pt x="778" y="817"/>
                      <a:pt x="780" y="800"/>
                      <a:pt x="767" y="791"/>
                    </a:cubicBezTo>
                    <a:cubicBezTo>
                      <a:pt x="761" y="787"/>
                      <a:pt x="748" y="785"/>
                      <a:pt x="748" y="785"/>
                    </a:cubicBezTo>
                    <a:cubicBezTo>
                      <a:pt x="733" y="787"/>
                      <a:pt x="721" y="794"/>
                      <a:pt x="703" y="785"/>
                    </a:cubicBezTo>
                    <a:cubicBezTo>
                      <a:pt x="683" y="785"/>
                      <a:pt x="666" y="770"/>
                      <a:pt x="646" y="766"/>
                    </a:cubicBezTo>
                    <a:cubicBezTo>
                      <a:pt x="580" y="725"/>
                      <a:pt x="621" y="729"/>
                      <a:pt x="607" y="708"/>
                    </a:cubicBezTo>
                    <a:cubicBezTo>
                      <a:pt x="609" y="692"/>
                      <a:pt x="580" y="666"/>
                      <a:pt x="565" y="642"/>
                    </a:cubicBezTo>
                    <a:cubicBezTo>
                      <a:pt x="538" y="623"/>
                      <a:pt x="518" y="563"/>
                      <a:pt x="518" y="563"/>
                    </a:cubicBezTo>
                    <a:cubicBezTo>
                      <a:pt x="474" y="593"/>
                      <a:pt x="539" y="610"/>
                      <a:pt x="558" y="691"/>
                    </a:cubicBezTo>
                    <a:cubicBezTo>
                      <a:pt x="556" y="704"/>
                      <a:pt x="526" y="650"/>
                      <a:pt x="516" y="640"/>
                    </a:cubicBezTo>
                    <a:cubicBezTo>
                      <a:pt x="506" y="630"/>
                      <a:pt x="499" y="634"/>
                      <a:pt x="496" y="629"/>
                    </a:cubicBezTo>
                    <a:cubicBezTo>
                      <a:pt x="486" y="613"/>
                      <a:pt x="501" y="619"/>
                      <a:pt x="499" y="608"/>
                    </a:cubicBezTo>
                    <a:cubicBezTo>
                      <a:pt x="497" y="597"/>
                      <a:pt x="498" y="590"/>
                      <a:pt x="484" y="565"/>
                    </a:cubicBezTo>
                    <a:cubicBezTo>
                      <a:pt x="448" y="530"/>
                      <a:pt x="423" y="507"/>
                      <a:pt x="414" y="458"/>
                    </a:cubicBezTo>
                    <a:cubicBezTo>
                      <a:pt x="418" y="396"/>
                      <a:pt x="484" y="328"/>
                      <a:pt x="447" y="286"/>
                    </a:cubicBezTo>
                    <a:cubicBezTo>
                      <a:pt x="445" y="271"/>
                      <a:pt x="432" y="265"/>
                      <a:pt x="427" y="251"/>
                    </a:cubicBezTo>
                    <a:cubicBezTo>
                      <a:pt x="405" y="193"/>
                      <a:pt x="346" y="175"/>
                      <a:pt x="305" y="173"/>
                    </a:cubicBezTo>
                    <a:cubicBezTo>
                      <a:pt x="272" y="159"/>
                      <a:pt x="221" y="186"/>
                      <a:pt x="204" y="185"/>
                    </a:cubicBezTo>
                    <a:cubicBezTo>
                      <a:pt x="187" y="184"/>
                      <a:pt x="210" y="166"/>
                      <a:pt x="203" y="168"/>
                    </a:cubicBezTo>
                    <a:cubicBezTo>
                      <a:pt x="189" y="176"/>
                      <a:pt x="164" y="197"/>
                      <a:pt x="164" y="197"/>
                    </a:cubicBezTo>
                    <a:cubicBezTo>
                      <a:pt x="154" y="201"/>
                      <a:pt x="12" y="254"/>
                      <a:pt x="6" y="253"/>
                    </a:cubicBezTo>
                    <a:cubicBezTo>
                      <a:pt x="0" y="252"/>
                      <a:pt x="117" y="200"/>
                      <a:pt x="128" y="190"/>
                    </a:cubicBezTo>
                    <a:cubicBezTo>
                      <a:pt x="139" y="180"/>
                      <a:pt x="79" y="196"/>
                      <a:pt x="71" y="193"/>
                    </a:cubicBezTo>
                    <a:cubicBezTo>
                      <a:pt x="69" y="187"/>
                      <a:pt x="84" y="178"/>
                      <a:pt x="79" y="173"/>
                    </a:cubicBezTo>
                    <a:cubicBezTo>
                      <a:pt x="74" y="168"/>
                      <a:pt x="53" y="168"/>
                      <a:pt x="50" y="162"/>
                    </a:cubicBezTo>
                    <a:cubicBezTo>
                      <a:pt x="44" y="151"/>
                      <a:pt x="70" y="137"/>
                      <a:pt x="74" y="136"/>
                    </a:cubicBezTo>
                    <a:cubicBezTo>
                      <a:pt x="92" y="130"/>
                      <a:pt x="119" y="128"/>
                      <a:pt x="138" y="126"/>
                    </a:cubicBezTo>
                    <a:cubicBezTo>
                      <a:pt x="185" y="94"/>
                      <a:pt x="158" y="113"/>
                      <a:pt x="90" y="108"/>
                    </a:cubicBezTo>
                    <a:cubicBezTo>
                      <a:pt x="67" y="100"/>
                      <a:pt x="107" y="83"/>
                      <a:pt x="116" y="82"/>
                    </a:cubicBezTo>
                    <a:cubicBezTo>
                      <a:pt x="137" y="79"/>
                      <a:pt x="166" y="87"/>
                      <a:pt x="187" y="85"/>
                    </a:cubicBezTo>
                    <a:cubicBezTo>
                      <a:pt x="179" y="82"/>
                      <a:pt x="136" y="72"/>
                      <a:pt x="140" y="55"/>
                    </a:cubicBezTo>
                    <a:cubicBezTo>
                      <a:pt x="142" y="49"/>
                      <a:pt x="153" y="51"/>
                      <a:pt x="159" y="49"/>
                    </a:cubicBezTo>
                    <a:cubicBezTo>
                      <a:pt x="190" y="38"/>
                      <a:pt x="223" y="30"/>
                      <a:pt x="255" y="23"/>
                    </a:cubicBezTo>
                    <a:cubicBezTo>
                      <a:pt x="302" y="25"/>
                      <a:pt x="349" y="25"/>
                      <a:pt x="396" y="30"/>
                    </a:cubicBezTo>
                    <a:cubicBezTo>
                      <a:pt x="416" y="32"/>
                      <a:pt x="437" y="39"/>
                      <a:pt x="457" y="40"/>
                    </a:cubicBezTo>
                    <a:cubicBezTo>
                      <a:pt x="542" y="44"/>
                      <a:pt x="590" y="8"/>
                      <a:pt x="703" y="47"/>
                    </a:cubicBezTo>
                    <a:cubicBezTo>
                      <a:pt x="788" y="66"/>
                      <a:pt x="804" y="35"/>
                      <a:pt x="901" y="65"/>
                    </a:cubicBezTo>
                    <a:cubicBezTo>
                      <a:pt x="940" y="58"/>
                      <a:pt x="949" y="64"/>
                      <a:pt x="965" y="54"/>
                    </a:cubicBezTo>
                    <a:cubicBezTo>
                      <a:pt x="981" y="44"/>
                      <a:pt x="938" y="23"/>
                      <a:pt x="998" y="4"/>
                    </a:cubicBezTo>
                    <a:cubicBezTo>
                      <a:pt x="1027" y="0"/>
                      <a:pt x="1021" y="61"/>
                      <a:pt x="1042" y="67"/>
                    </a:cubicBezTo>
                    <a:cubicBezTo>
                      <a:pt x="1056" y="73"/>
                      <a:pt x="1068" y="47"/>
                      <a:pt x="1082" y="43"/>
                    </a:cubicBezTo>
                    <a:cubicBezTo>
                      <a:pt x="1096" y="39"/>
                      <a:pt x="1136" y="32"/>
                      <a:pt x="1126" y="43"/>
                    </a:cubicBezTo>
                    <a:cubicBezTo>
                      <a:pt x="1122" y="86"/>
                      <a:pt x="1039" y="71"/>
                      <a:pt x="1019" y="108"/>
                    </a:cubicBezTo>
                    <a:cubicBezTo>
                      <a:pt x="999" y="121"/>
                      <a:pt x="954" y="142"/>
                      <a:pt x="932" y="148"/>
                    </a:cubicBezTo>
                    <a:cubicBezTo>
                      <a:pt x="919" y="152"/>
                      <a:pt x="898" y="185"/>
                      <a:pt x="898" y="185"/>
                    </a:cubicBezTo>
                    <a:cubicBezTo>
                      <a:pt x="959" y="223"/>
                      <a:pt x="965" y="232"/>
                      <a:pt x="1028" y="239"/>
                    </a:cubicBezTo>
                    <a:cubicBezTo>
                      <a:pt x="1025" y="276"/>
                      <a:pt x="1007" y="274"/>
                      <a:pt x="1037" y="295"/>
                    </a:cubicBezTo>
                    <a:cubicBezTo>
                      <a:pt x="1043" y="291"/>
                      <a:pt x="1060" y="293"/>
                      <a:pt x="1063" y="286"/>
                    </a:cubicBezTo>
                    <a:cubicBezTo>
                      <a:pt x="1071" y="268"/>
                      <a:pt x="1047" y="258"/>
                      <a:pt x="1064" y="247"/>
                    </a:cubicBezTo>
                    <a:cubicBezTo>
                      <a:pt x="1109" y="230"/>
                      <a:pt x="1121" y="226"/>
                      <a:pt x="1099" y="191"/>
                    </a:cubicBezTo>
                    <a:cubicBezTo>
                      <a:pt x="1116" y="165"/>
                      <a:pt x="1134" y="165"/>
                      <a:pt x="1124" y="137"/>
                    </a:cubicBezTo>
                    <a:cubicBezTo>
                      <a:pt x="1162" y="143"/>
                      <a:pt x="1173" y="145"/>
                      <a:pt x="1212" y="157"/>
                    </a:cubicBezTo>
                    <a:cubicBezTo>
                      <a:pt x="1216" y="228"/>
                      <a:pt x="1235" y="182"/>
                      <a:pt x="1273" y="168"/>
                    </a:cubicBezTo>
                    <a:cubicBezTo>
                      <a:pt x="1300" y="227"/>
                      <a:pt x="1297" y="238"/>
                      <a:pt x="1355" y="262"/>
                    </a:cubicBezTo>
                    <a:cubicBezTo>
                      <a:pt x="1344" y="307"/>
                      <a:pt x="1302" y="305"/>
                      <a:pt x="1264" y="310"/>
                    </a:cubicBezTo>
                    <a:cubicBezTo>
                      <a:pt x="1228" y="305"/>
                      <a:pt x="1216" y="309"/>
                      <a:pt x="1188" y="319"/>
                    </a:cubicBezTo>
                    <a:cubicBezTo>
                      <a:pt x="1151" y="356"/>
                      <a:pt x="1170" y="338"/>
                      <a:pt x="1183" y="330"/>
                    </a:cubicBezTo>
                    <a:cubicBezTo>
                      <a:pt x="1196" y="330"/>
                      <a:pt x="1228" y="313"/>
                      <a:pt x="1222" y="337"/>
                    </a:cubicBezTo>
                    <a:cubicBezTo>
                      <a:pt x="1220" y="343"/>
                      <a:pt x="1213" y="350"/>
                      <a:pt x="1215" y="356"/>
                    </a:cubicBezTo>
                    <a:cubicBezTo>
                      <a:pt x="1222" y="374"/>
                      <a:pt x="1261" y="360"/>
                      <a:pt x="1276" y="364"/>
                    </a:cubicBezTo>
                    <a:cubicBezTo>
                      <a:pt x="1273" y="371"/>
                      <a:pt x="1211" y="400"/>
                      <a:pt x="1202" y="401"/>
                    </a:cubicBezTo>
                    <a:cubicBezTo>
                      <a:pt x="1193" y="402"/>
                      <a:pt x="1230" y="373"/>
                      <a:pt x="1222" y="373"/>
                    </a:cubicBezTo>
                    <a:cubicBezTo>
                      <a:pt x="1214" y="373"/>
                      <a:pt x="1174" y="390"/>
                      <a:pt x="1151" y="401"/>
                    </a:cubicBezTo>
                    <a:cubicBezTo>
                      <a:pt x="1115" y="437"/>
                      <a:pt x="1123" y="434"/>
                      <a:pt x="1087" y="439"/>
                    </a:cubicBezTo>
                    <a:cubicBezTo>
                      <a:pt x="1075" y="457"/>
                      <a:pt x="1087" y="457"/>
                      <a:pt x="1058" y="476"/>
                    </a:cubicBezTo>
                    <a:cubicBezTo>
                      <a:pt x="1056" y="482"/>
                      <a:pt x="1044" y="490"/>
                      <a:pt x="1044" y="497"/>
                    </a:cubicBezTo>
                    <a:cubicBezTo>
                      <a:pt x="1044" y="504"/>
                      <a:pt x="1047" y="508"/>
                      <a:pt x="1046" y="515"/>
                    </a:cubicBezTo>
                    <a:cubicBezTo>
                      <a:pt x="1043" y="533"/>
                      <a:pt x="947" y="540"/>
                      <a:pt x="959" y="606"/>
                    </a:cubicBezTo>
                    <a:cubicBezTo>
                      <a:pt x="968" y="638"/>
                      <a:pt x="977" y="643"/>
                      <a:pt x="950" y="662"/>
                    </a:cubicBezTo>
                    <a:cubicBezTo>
                      <a:pt x="940" y="648"/>
                      <a:pt x="937" y="605"/>
                      <a:pt x="926" y="594"/>
                    </a:cubicBezTo>
                    <a:cubicBezTo>
                      <a:pt x="924" y="592"/>
                      <a:pt x="881" y="587"/>
                      <a:pt x="878" y="586"/>
                    </a:cubicBezTo>
                    <a:cubicBezTo>
                      <a:pt x="863" y="588"/>
                      <a:pt x="844" y="591"/>
                      <a:pt x="831" y="599"/>
                    </a:cubicBezTo>
                    <a:cubicBezTo>
                      <a:pt x="818" y="599"/>
                      <a:pt x="816" y="585"/>
                      <a:pt x="798" y="594"/>
                    </a:cubicBezTo>
                    <a:cubicBezTo>
                      <a:pt x="698" y="624"/>
                      <a:pt x="742" y="640"/>
                      <a:pt x="726" y="654"/>
                    </a:cubicBezTo>
                    <a:cubicBezTo>
                      <a:pt x="722" y="667"/>
                      <a:pt x="714" y="697"/>
                      <a:pt x="714" y="697"/>
                    </a:cubicBezTo>
                    <a:cubicBezTo>
                      <a:pt x="721" y="727"/>
                      <a:pt x="724" y="750"/>
                      <a:pt x="754" y="759"/>
                    </a:cubicBezTo>
                    <a:cubicBezTo>
                      <a:pt x="767" y="757"/>
                      <a:pt x="782" y="759"/>
                      <a:pt x="793" y="753"/>
                    </a:cubicBezTo>
                    <a:cubicBezTo>
                      <a:pt x="806" y="746"/>
                      <a:pt x="806" y="724"/>
                      <a:pt x="818" y="716"/>
                    </a:cubicBezTo>
                    <a:cubicBezTo>
                      <a:pt x="829" y="709"/>
                      <a:pt x="862" y="710"/>
                      <a:pt x="862" y="710"/>
                    </a:cubicBezTo>
                    <a:cubicBezTo>
                      <a:pt x="851" y="734"/>
                      <a:pt x="851" y="744"/>
                      <a:pt x="834" y="770"/>
                    </a:cubicBezTo>
                    <a:cubicBezTo>
                      <a:pt x="822" y="808"/>
                      <a:pt x="832" y="788"/>
                      <a:pt x="876" y="791"/>
                    </a:cubicBezTo>
                    <a:cubicBezTo>
                      <a:pt x="883" y="794"/>
                      <a:pt x="900" y="794"/>
                      <a:pt x="904" y="800"/>
                    </a:cubicBezTo>
                    <a:cubicBezTo>
                      <a:pt x="898" y="844"/>
                      <a:pt x="872" y="896"/>
                      <a:pt x="966" y="881"/>
                    </a:cubicBezTo>
                    <a:cubicBezTo>
                      <a:pt x="979" y="879"/>
                      <a:pt x="980" y="904"/>
                      <a:pt x="991" y="898"/>
                    </a:cubicBezTo>
                    <a:cubicBezTo>
                      <a:pt x="998" y="895"/>
                      <a:pt x="1011" y="860"/>
                      <a:pt x="1017" y="855"/>
                    </a:cubicBezTo>
                    <a:cubicBezTo>
                      <a:pt x="1022" y="851"/>
                      <a:pt x="1032" y="855"/>
                      <a:pt x="1038" y="853"/>
                    </a:cubicBezTo>
                    <a:cubicBezTo>
                      <a:pt x="1044" y="849"/>
                      <a:pt x="1060" y="838"/>
                      <a:pt x="1068" y="838"/>
                    </a:cubicBezTo>
                    <a:cubicBezTo>
                      <a:pt x="1076" y="838"/>
                      <a:pt x="1056" y="855"/>
                      <a:pt x="1063" y="858"/>
                    </a:cubicBezTo>
                    <a:cubicBezTo>
                      <a:pt x="1109" y="828"/>
                      <a:pt x="1103" y="861"/>
                      <a:pt x="1120" y="865"/>
                    </a:cubicBezTo>
                    <a:cubicBezTo>
                      <a:pt x="1129" y="860"/>
                      <a:pt x="1158" y="878"/>
                      <a:pt x="1187" y="862"/>
                    </a:cubicBezTo>
                    <a:cubicBezTo>
                      <a:pt x="1208" y="869"/>
                      <a:pt x="1220" y="899"/>
                      <a:pt x="1241" y="906"/>
                    </a:cubicBezTo>
                    <a:cubicBezTo>
                      <a:pt x="1258" y="930"/>
                      <a:pt x="1297" y="928"/>
                      <a:pt x="1327" y="937"/>
                    </a:cubicBezTo>
                    <a:cubicBezTo>
                      <a:pt x="1356" y="957"/>
                      <a:pt x="1338" y="970"/>
                      <a:pt x="1361" y="989"/>
                    </a:cubicBezTo>
                    <a:cubicBezTo>
                      <a:pt x="1360" y="1010"/>
                      <a:pt x="1381" y="1016"/>
                      <a:pt x="1394" y="1022"/>
                    </a:cubicBezTo>
                    <a:cubicBezTo>
                      <a:pt x="1406" y="1027"/>
                      <a:pt x="1433" y="1034"/>
                      <a:pt x="1433" y="1034"/>
                    </a:cubicBezTo>
                    <a:cubicBezTo>
                      <a:pt x="1467" y="1057"/>
                      <a:pt x="1500" y="1038"/>
                      <a:pt x="1548" y="1079"/>
                    </a:cubicBezTo>
                    <a:cubicBezTo>
                      <a:pt x="1556" y="1084"/>
                      <a:pt x="1579" y="1095"/>
                      <a:pt x="1574" y="1111"/>
                    </a:cubicBezTo>
                    <a:cubicBezTo>
                      <a:pt x="1582" y="1128"/>
                      <a:pt x="1553" y="1159"/>
                      <a:pt x="1546" y="1170"/>
                    </a:cubicBezTo>
                    <a:cubicBezTo>
                      <a:pt x="1542" y="1176"/>
                      <a:pt x="1525" y="1190"/>
                      <a:pt x="1525" y="1190"/>
                    </a:cubicBezTo>
                    <a:cubicBezTo>
                      <a:pt x="1504" y="1337"/>
                      <a:pt x="1507" y="1315"/>
                      <a:pt x="1433" y="1342"/>
                    </a:cubicBezTo>
                    <a:cubicBezTo>
                      <a:pt x="1364" y="1367"/>
                      <a:pt x="1414" y="1398"/>
                      <a:pt x="1388" y="1416"/>
                    </a:cubicBezTo>
                    <a:cubicBezTo>
                      <a:pt x="1367" y="1446"/>
                      <a:pt x="1351" y="1478"/>
                      <a:pt x="1330" y="1508"/>
                    </a:cubicBezTo>
                    <a:cubicBezTo>
                      <a:pt x="1306" y="1502"/>
                      <a:pt x="1263" y="1471"/>
                      <a:pt x="1292" y="1514"/>
                    </a:cubicBezTo>
                    <a:cubicBezTo>
                      <a:pt x="1333" y="1558"/>
                      <a:pt x="1224" y="1532"/>
                      <a:pt x="1234" y="1582"/>
                    </a:cubicBezTo>
                    <a:cubicBezTo>
                      <a:pt x="1219" y="1604"/>
                      <a:pt x="1215" y="1564"/>
                      <a:pt x="1200" y="1586"/>
                    </a:cubicBezTo>
                    <a:cubicBezTo>
                      <a:pt x="1211" y="1603"/>
                      <a:pt x="1217" y="1622"/>
                      <a:pt x="1202" y="1642"/>
                    </a:cubicBezTo>
                    <a:cubicBezTo>
                      <a:pt x="1198" y="1647"/>
                      <a:pt x="1185" y="1650"/>
                      <a:pt x="1183" y="1656"/>
                    </a:cubicBezTo>
                    <a:cubicBezTo>
                      <a:pt x="1200" y="1683"/>
                      <a:pt x="1236" y="1664"/>
                      <a:pt x="1180" y="1727"/>
                    </a:cubicBezTo>
                    <a:cubicBezTo>
                      <a:pt x="1186" y="1749"/>
                      <a:pt x="1227" y="1780"/>
                      <a:pt x="1228" y="179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2" name="Freeform 4"/>
              <p:cNvSpPr>
                <a:spLocks/>
              </p:cNvSpPr>
              <p:nvPr/>
            </p:nvSpPr>
            <p:spPr bwMode="auto">
              <a:xfrm>
                <a:off x="4094627" y="3396866"/>
                <a:ext cx="200551" cy="100274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19" y="12"/>
                  </a:cxn>
                  <a:cxn ang="0">
                    <a:pos x="79" y="10"/>
                  </a:cxn>
                  <a:cxn ang="0">
                    <a:pos x="125" y="27"/>
                  </a:cxn>
                  <a:cxn ang="0">
                    <a:pos x="144" y="42"/>
                  </a:cxn>
                  <a:cxn ang="0">
                    <a:pos x="137" y="57"/>
                  </a:cxn>
                  <a:cxn ang="0">
                    <a:pos x="107" y="52"/>
                  </a:cxn>
                  <a:cxn ang="0">
                    <a:pos x="91" y="31"/>
                  </a:cxn>
                  <a:cxn ang="0">
                    <a:pos x="62" y="22"/>
                  </a:cxn>
                  <a:cxn ang="0">
                    <a:pos x="45" y="18"/>
                  </a:cxn>
                  <a:cxn ang="0">
                    <a:pos x="18" y="22"/>
                  </a:cxn>
                  <a:cxn ang="0">
                    <a:pos x="9" y="26"/>
                  </a:cxn>
                  <a:cxn ang="0">
                    <a:pos x="9" y="20"/>
                  </a:cxn>
                </a:cxnLst>
                <a:rect l="0" t="0" r="r" b="b"/>
                <a:pathLst>
                  <a:path w="147" h="57">
                    <a:moveTo>
                      <a:pt x="9" y="20"/>
                    </a:moveTo>
                    <a:cubicBezTo>
                      <a:pt x="14" y="18"/>
                      <a:pt x="13" y="14"/>
                      <a:pt x="19" y="12"/>
                    </a:cubicBezTo>
                    <a:cubicBezTo>
                      <a:pt x="35" y="0"/>
                      <a:pt x="60" y="9"/>
                      <a:pt x="79" y="10"/>
                    </a:cubicBezTo>
                    <a:cubicBezTo>
                      <a:pt x="97" y="12"/>
                      <a:pt x="114" y="22"/>
                      <a:pt x="125" y="27"/>
                    </a:cubicBezTo>
                    <a:cubicBezTo>
                      <a:pt x="129" y="32"/>
                      <a:pt x="138" y="38"/>
                      <a:pt x="144" y="42"/>
                    </a:cubicBezTo>
                    <a:cubicBezTo>
                      <a:pt x="145" y="53"/>
                      <a:pt x="147" y="55"/>
                      <a:pt x="137" y="57"/>
                    </a:cubicBezTo>
                    <a:cubicBezTo>
                      <a:pt x="125" y="56"/>
                      <a:pt x="119" y="55"/>
                      <a:pt x="107" y="52"/>
                    </a:cubicBezTo>
                    <a:cubicBezTo>
                      <a:pt x="105" y="43"/>
                      <a:pt x="98" y="35"/>
                      <a:pt x="91" y="31"/>
                    </a:cubicBezTo>
                    <a:cubicBezTo>
                      <a:pt x="83" y="19"/>
                      <a:pt x="75" y="26"/>
                      <a:pt x="62" y="22"/>
                    </a:cubicBezTo>
                    <a:cubicBezTo>
                      <a:pt x="61" y="18"/>
                      <a:pt x="45" y="18"/>
                      <a:pt x="45" y="18"/>
                    </a:cubicBezTo>
                    <a:cubicBezTo>
                      <a:pt x="36" y="19"/>
                      <a:pt x="27" y="21"/>
                      <a:pt x="18" y="22"/>
                    </a:cubicBezTo>
                    <a:cubicBezTo>
                      <a:pt x="15" y="24"/>
                      <a:pt x="9" y="26"/>
                      <a:pt x="9" y="26"/>
                    </a:cubicBezTo>
                    <a:cubicBezTo>
                      <a:pt x="0" y="25"/>
                      <a:pt x="1" y="26"/>
                      <a:pt x="9" y="2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4292871" y="3486242"/>
                <a:ext cx="119869" cy="54496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56" y="2"/>
                  </a:cxn>
                  <a:cxn ang="0">
                    <a:pos x="71" y="10"/>
                  </a:cxn>
                  <a:cxn ang="0">
                    <a:pos x="75" y="16"/>
                  </a:cxn>
                  <a:cxn ang="0">
                    <a:pos x="84" y="19"/>
                  </a:cxn>
                  <a:cxn ang="0">
                    <a:pos x="81" y="28"/>
                  </a:cxn>
                  <a:cxn ang="0">
                    <a:pos x="72" y="23"/>
                  </a:cxn>
                  <a:cxn ang="0">
                    <a:pos x="61" y="24"/>
                  </a:cxn>
                  <a:cxn ang="0">
                    <a:pos x="56" y="28"/>
                  </a:cxn>
                  <a:cxn ang="0">
                    <a:pos x="47" y="24"/>
                  </a:cxn>
                  <a:cxn ang="0">
                    <a:pos x="44" y="32"/>
                  </a:cxn>
                  <a:cxn ang="0">
                    <a:pos x="19" y="28"/>
                  </a:cxn>
                  <a:cxn ang="0">
                    <a:pos x="0" y="24"/>
                  </a:cxn>
                  <a:cxn ang="0">
                    <a:pos x="11" y="19"/>
                  </a:cxn>
                  <a:cxn ang="0">
                    <a:pos x="21" y="24"/>
                  </a:cxn>
                  <a:cxn ang="0">
                    <a:pos x="25" y="16"/>
                  </a:cxn>
                  <a:cxn ang="0">
                    <a:pos x="24" y="2"/>
                  </a:cxn>
                </a:cxnLst>
                <a:rect l="0" t="0" r="r" b="b"/>
                <a:pathLst>
                  <a:path w="87" h="32">
                    <a:moveTo>
                      <a:pt x="33" y="4"/>
                    </a:moveTo>
                    <a:cubicBezTo>
                      <a:pt x="46" y="0"/>
                      <a:pt x="39" y="1"/>
                      <a:pt x="56" y="2"/>
                    </a:cubicBezTo>
                    <a:cubicBezTo>
                      <a:pt x="61" y="5"/>
                      <a:pt x="66" y="7"/>
                      <a:pt x="71" y="10"/>
                    </a:cubicBezTo>
                    <a:cubicBezTo>
                      <a:pt x="72" y="12"/>
                      <a:pt x="74" y="14"/>
                      <a:pt x="75" y="16"/>
                    </a:cubicBezTo>
                    <a:cubicBezTo>
                      <a:pt x="77" y="19"/>
                      <a:pt x="84" y="19"/>
                      <a:pt x="84" y="19"/>
                    </a:cubicBezTo>
                    <a:cubicBezTo>
                      <a:pt x="87" y="24"/>
                      <a:pt x="85" y="24"/>
                      <a:pt x="81" y="28"/>
                    </a:cubicBezTo>
                    <a:cubicBezTo>
                      <a:pt x="78" y="26"/>
                      <a:pt x="75" y="25"/>
                      <a:pt x="72" y="23"/>
                    </a:cubicBezTo>
                    <a:cubicBezTo>
                      <a:pt x="68" y="23"/>
                      <a:pt x="65" y="23"/>
                      <a:pt x="61" y="24"/>
                    </a:cubicBezTo>
                    <a:cubicBezTo>
                      <a:pt x="59" y="25"/>
                      <a:pt x="58" y="28"/>
                      <a:pt x="56" y="28"/>
                    </a:cubicBezTo>
                    <a:cubicBezTo>
                      <a:pt x="53" y="28"/>
                      <a:pt x="50" y="25"/>
                      <a:pt x="47" y="24"/>
                    </a:cubicBezTo>
                    <a:cubicBezTo>
                      <a:pt x="42" y="26"/>
                      <a:pt x="45" y="27"/>
                      <a:pt x="44" y="32"/>
                    </a:cubicBezTo>
                    <a:cubicBezTo>
                      <a:pt x="34" y="31"/>
                      <a:pt x="31" y="29"/>
                      <a:pt x="19" y="28"/>
                    </a:cubicBezTo>
                    <a:cubicBezTo>
                      <a:pt x="12" y="26"/>
                      <a:pt x="7" y="25"/>
                      <a:pt x="0" y="24"/>
                    </a:cubicBezTo>
                    <a:cubicBezTo>
                      <a:pt x="2" y="17"/>
                      <a:pt x="5" y="18"/>
                      <a:pt x="11" y="19"/>
                    </a:cubicBezTo>
                    <a:cubicBezTo>
                      <a:pt x="14" y="23"/>
                      <a:pt x="17" y="23"/>
                      <a:pt x="21" y="24"/>
                    </a:cubicBezTo>
                    <a:cubicBezTo>
                      <a:pt x="32" y="23"/>
                      <a:pt x="30" y="23"/>
                      <a:pt x="25" y="16"/>
                    </a:cubicBezTo>
                    <a:cubicBezTo>
                      <a:pt x="24" y="3"/>
                      <a:pt x="24" y="8"/>
                      <a:pt x="24" y="2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4216801" y="3512399"/>
                <a:ext cx="46104" cy="2615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8" y="4"/>
                  </a:cxn>
                  <a:cxn ang="0">
                    <a:pos x="26" y="15"/>
                  </a:cxn>
                  <a:cxn ang="0">
                    <a:pos x="4" y="12"/>
                  </a:cxn>
                  <a:cxn ang="0">
                    <a:pos x="0" y="6"/>
                  </a:cxn>
                </a:cxnLst>
                <a:rect l="0" t="0" r="r" b="b"/>
                <a:pathLst>
                  <a:path w="34" h="15">
                    <a:moveTo>
                      <a:pt x="0" y="6"/>
                    </a:moveTo>
                    <a:cubicBezTo>
                      <a:pt x="9" y="0"/>
                      <a:pt x="13" y="3"/>
                      <a:pt x="28" y="4"/>
                    </a:cubicBezTo>
                    <a:cubicBezTo>
                      <a:pt x="34" y="8"/>
                      <a:pt x="32" y="13"/>
                      <a:pt x="26" y="15"/>
                    </a:cubicBezTo>
                    <a:cubicBezTo>
                      <a:pt x="19" y="14"/>
                      <a:pt x="4" y="12"/>
                      <a:pt x="4" y="12"/>
                    </a:cubicBezTo>
                    <a:cubicBezTo>
                      <a:pt x="0" y="9"/>
                      <a:pt x="1" y="11"/>
                      <a:pt x="0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4401215" y="3523299"/>
                <a:ext cx="101427" cy="17439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43" y="6"/>
                  </a:cxn>
                  <a:cxn ang="0">
                    <a:pos x="16" y="3"/>
                  </a:cxn>
                  <a:cxn ang="0">
                    <a:pos x="21" y="0"/>
                  </a:cxn>
                </a:cxnLst>
                <a:rect l="0" t="0" r="r" b="b"/>
                <a:pathLst>
                  <a:path w="74" h="10">
                    <a:moveTo>
                      <a:pt x="21" y="0"/>
                    </a:moveTo>
                    <a:cubicBezTo>
                      <a:pt x="74" y="1"/>
                      <a:pt x="65" y="2"/>
                      <a:pt x="43" y="6"/>
                    </a:cubicBezTo>
                    <a:cubicBezTo>
                      <a:pt x="32" y="6"/>
                      <a:pt x="0" y="10"/>
                      <a:pt x="16" y="3"/>
                    </a:cubicBezTo>
                    <a:cubicBezTo>
                      <a:pt x="22" y="1"/>
                      <a:pt x="24" y="3"/>
                      <a:pt x="2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4661698" y="2708024"/>
                <a:ext cx="112953" cy="137332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24" y="27"/>
                  </a:cxn>
                  <a:cxn ang="0">
                    <a:pos x="18" y="34"/>
                  </a:cxn>
                  <a:cxn ang="0">
                    <a:pos x="11" y="42"/>
                  </a:cxn>
                  <a:cxn ang="0">
                    <a:pos x="5" y="46"/>
                  </a:cxn>
                  <a:cxn ang="0">
                    <a:pos x="0" y="55"/>
                  </a:cxn>
                  <a:cxn ang="0">
                    <a:pos x="24" y="60"/>
                  </a:cxn>
                  <a:cxn ang="0">
                    <a:pos x="60" y="63"/>
                  </a:cxn>
                  <a:cxn ang="0">
                    <a:pos x="69" y="80"/>
                  </a:cxn>
                  <a:cxn ang="0">
                    <a:pos x="76" y="75"/>
                  </a:cxn>
                  <a:cxn ang="0">
                    <a:pos x="82" y="66"/>
                  </a:cxn>
                  <a:cxn ang="0">
                    <a:pos x="82" y="49"/>
                  </a:cxn>
                  <a:cxn ang="0">
                    <a:pos x="75" y="43"/>
                  </a:cxn>
                  <a:cxn ang="0">
                    <a:pos x="52" y="34"/>
                  </a:cxn>
                  <a:cxn ang="0">
                    <a:pos x="41" y="24"/>
                  </a:cxn>
                  <a:cxn ang="0">
                    <a:pos x="51" y="19"/>
                  </a:cxn>
                  <a:cxn ang="0">
                    <a:pos x="58" y="7"/>
                  </a:cxn>
                  <a:cxn ang="0">
                    <a:pos x="47" y="6"/>
                  </a:cxn>
                  <a:cxn ang="0">
                    <a:pos x="36" y="15"/>
                  </a:cxn>
                  <a:cxn ang="0">
                    <a:pos x="30" y="18"/>
                  </a:cxn>
                </a:cxnLst>
                <a:rect l="0" t="0" r="r" b="b"/>
                <a:pathLst>
                  <a:path w="82" h="80">
                    <a:moveTo>
                      <a:pt x="30" y="18"/>
                    </a:moveTo>
                    <a:cubicBezTo>
                      <a:pt x="29" y="22"/>
                      <a:pt x="27" y="24"/>
                      <a:pt x="24" y="27"/>
                    </a:cubicBezTo>
                    <a:cubicBezTo>
                      <a:pt x="23" y="31"/>
                      <a:pt x="22" y="33"/>
                      <a:pt x="18" y="34"/>
                    </a:cubicBezTo>
                    <a:cubicBezTo>
                      <a:pt x="16" y="37"/>
                      <a:pt x="13" y="40"/>
                      <a:pt x="11" y="42"/>
                    </a:cubicBezTo>
                    <a:cubicBezTo>
                      <a:pt x="9" y="44"/>
                      <a:pt x="5" y="46"/>
                      <a:pt x="5" y="46"/>
                    </a:cubicBezTo>
                    <a:cubicBezTo>
                      <a:pt x="4" y="49"/>
                      <a:pt x="0" y="55"/>
                      <a:pt x="0" y="55"/>
                    </a:cubicBezTo>
                    <a:cubicBezTo>
                      <a:pt x="4" y="67"/>
                      <a:pt x="12" y="64"/>
                      <a:pt x="24" y="60"/>
                    </a:cubicBezTo>
                    <a:cubicBezTo>
                      <a:pt x="37" y="61"/>
                      <a:pt x="48" y="61"/>
                      <a:pt x="60" y="63"/>
                    </a:cubicBezTo>
                    <a:cubicBezTo>
                      <a:pt x="67" y="65"/>
                      <a:pt x="62" y="75"/>
                      <a:pt x="69" y="80"/>
                    </a:cubicBezTo>
                    <a:cubicBezTo>
                      <a:pt x="79" y="77"/>
                      <a:pt x="73" y="80"/>
                      <a:pt x="76" y="75"/>
                    </a:cubicBezTo>
                    <a:cubicBezTo>
                      <a:pt x="78" y="72"/>
                      <a:pt x="82" y="66"/>
                      <a:pt x="82" y="66"/>
                    </a:cubicBezTo>
                    <a:cubicBezTo>
                      <a:pt x="80" y="58"/>
                      <a:pt x="77" y="57"/>
                      <a:pt x="82" y="49"/>
                    </a:cubicBezTo>
                    <a:cubicBezTo>
                      <a:pt x="81" y="45"/>
                      <a:pt x="79" y="44"/>
                      <a:pt x="75" y="43"/>
                    </a:cubicBezTo>
                    <a:cubicBezTo>
                      <a:pt x="71" y="31"/>
                      <a:pt x="77" y="36"/>
                      <a:pt x="52" y="34"/>
                    </a:cubicBezTo>
                    <a:cubicBezTo>
                      <a:pt x="45" y="32"/>
                      <a:pt x="49" y="26"/>
                      <a:pt x="41" y="24"/>
                    </a:cubicBezTo>
                    <a:cubicBezTo>
                      <a:pt x="44" y="22"/>
                      <a:pt x="47" y="20"/>
                      <a:pt x="51" y="19"/>
                    </a:cubicBezTo>
                    <a:cubicBezTo>
                      <a:pt x="54" y="15"/>
                      <a:pt x="58" y="7"/>
                      <a:pt x="58" y="7"/>
                    </a:cubicBezTo>
                    <a:cubicBezTo>
                      <a:pt x="56" y="0"/>
                      <a:pt x="52" y="3"/>
                      <a:pt x="47" y="6"/>
                    </a:cubicBezTo>
                    <a:cubicBezTo>
                      <a:pt x="44" y="10"/>
                      <a:pt x="41" y="13"/>
                      <a:pt x="36" y="15"/>
                    </a:cubicBezTo>
                    <a:cubicBezTo>
                      <a:pt x="35" y="18"/>
                      <a:pt x="28" y="25"/>
                      <a:pt x="30" y="18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4279041" y="2367961"/>
                <a:ext cx="112953" cy="69757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43" y="9"/>
                  </a:cxn>
                  <a:cxn ang="0">
                    <a:pos x="61" y="13"/>
                  </a:cxn>
                  <a:cxn ang="0">
                    <a:pos x="70" y="19"/>
                  </a:cxn>
                  <a:cxn ang="0">
                    <a:pos x="78" y="24"/>
                  </a:cxn>
                  <a:cxn ang="0">
                    <a:pos x="76" y="35"/>
                  </a:cxn>
                  <a:cxn ang="0">
                    <a:pos x="54" y="27"/>
                  </a:cxn>
                  <a:cxn ang="0">
                    <a:pos x="36" y="30"/>
                  </a:cxn>
                  <a:cxn ang="0">
                    <a:pos x="24" y="39"/>
                  </a:cxn>
                  <a:cxn ang="0">
                    <a:pos x="0" y="30"/>
                  </a:cxn>
                  <a:cxn ang="0">
                    <a:pos x="9" y="23"/>
                  </a:cxn>
                  <a:cxn ang="0">
                    <a:pos x="12" y="19"/>
                  </a:cxn>
                  <a:cxn ang="0">
                    <a:pos x="15" y="18"/>
                  </a:cxn>
                  <a:cxn ang="0">
                    <a:pos x="27" y="3"/>
                  </a:cxn>
                  <a:cxn ang="0">
                    <a:pos x="36" y="4"/>
                  </a:cxn>
                </a:cxnLst>
                <a:rect l="0" t="0" r="r" b="b"/>
                <a:pathLst>
                  <a:path w="82" h="39">
                    <a:moveTo>
                      <a:pt x="36" y="4"/>
                    </a:moveTo>
                    <a:cubicBezTo>
                      <a:pt x="44" y="6"/>
                      <a:pt x="36" y="3"/>
                      <a:pt x="43" y="9"/>
                    </a:cubicBezTo>
                    <a:cubicBezTo>
                      <a:pt x="46" y="12"/>
                      <a:pt x="57" y="12"/>
                      <a:pt x="61" y="13"/>
                    </a:cubicBezTo>
                    <a:cubicBezTo>
                      <a:pt x="64" y="16"/>
                      <a:pt x="66" y="18"/>
                      <a:pt x="70" y="19"/>
                    </a:cubicBezTo>
                    <a:cubicBezTo>
                      <a:pt x="72" y="22"/>
                      <a:pt x="78" y="24"/>
                      <a:pt x="78" y="24"/>
                    </a:cubicBezTo>
                    <a:cubicBezTo>
                      <a:pt x="82" y="28"/>
                      <a:pt x="81" y="32"/>
                      <a:pt x="76" y="35"/>
                    </a:cubicBezTo>
                    <a:cubicBezTo>
                      <a:pt x="64" y="34"/>
                      <a:pt x="64" y="29"/>
                      <a:pt x="54" y="27"/>
                    </a:cubicBezTo>
                    <a:cubicBezTo>
                      <a:pt x="48" y="23"/>
                      <a:pt x="41" y="26"/>
                      <a:pt x="36" y="30"/>
                    </a:cubicBezTo>
                    <a:cubicBezTo>
                      <a:pt x="34" y="37"/>
                      <a:pt x="30" y="36"/>
                      <a:pt x="24" y="39"/>
                    </a:cubicBezTo>
                    <a:cubicBezTo>
                      <a:pt x="14" y="37"/>
                      <a:pt x="9" y="33"/>
                      <a:pt x="0" y="30"/>
                    </a:cubicBezTo>
                    <a:cubicBezTo>
                      <a:pt x="7" y="23"/>
                      <a:pt x="3" y="25"/>
                      <a:pt x="9" y="23"/>
                    </a:cubicBezTo>
                    <a:cubicBezTo>
                      <a:pt x="10" y="22"/>
                      <a:pt x="11" y="20"/>
                      <a:pt x="12" y="19"/>
                    </a:cubicBezTo>
                    <a:cubicBezTo>
                      <a:pt x="13" y="18"/>
                      <a:pt x="14" y="19"/>
                      <a:pt x="15" y="18"/>
                    </a:cubicBezTo>
                    <a:cubicBezTo>
                      <a:pt x="21" y="13"/>
                      <a:pt x="19" y="5"/>
                      <a:pt x="27" y="3"/>
                    </a:cubicBezTo>
                    <a:cubicBezTo>
                      <a:pt x="32" y="0"/>
                      <a:pt x="29" y="0"/>
                      <a:pt x="36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4325144" y="2173953"/>
                <a:ext cx="398793" cy="300823"/>
              </a:xfrm>
              <a:custGeom>
                <a:avLst/>
                <a:gdLst/>
                <a:ahLst/>
                <a:cxnLst>
                  <a:cxn ang="0">
                    <a:pos x="86" y="122"/>
                  </a:cxn>
                  <a:cxn ang="0">
                    <a:pos x="124" y="117"/>
                  </a:cxn>
                  <a:cxn ang="0">
                    <a:pos x="133" y="115"/>
                  </a:cxn>
                  <a:cxn ang="0">
                    <a:pos x="134" y="112"/>
                  </a:cxn>
                  <a:cxn ang="0">
                    <a:pos x="142" y="110"/>
                  </a:cxn>
                  <a:cxn ang="0">
                    <a:pos x="144" y="98"/>
                  </a:cxn>
                  <a:cxn ang="0">
                    <a:pos x="153" y="97"/>
                  </a:cxn>
                  <a:cxn ang="0">
                    <a:pos x="163" y="90"/>
                  </a:cxn>
                  <a:cxn ang="0">
                    <a:pos x="154" y="74"/>
                  </a:cxn>
                  <a:cxn ang="0">
                    <a:pos x="134" y="60"/>
                  </a:cxn>
                  <a:cxn ang="0">
                    <a:pos x="118" y="50"/>
                  </a:cxn>
                  <a:cxn ang="0">
                    <a:pos x="112" y="48"/>
                  </a:cxn>
                  <a:cxn ang="0">
                    <a:pos x="88" y="49"/>
                  </a:cxn>
                  <a:cxn ang="0">
                    <a:pos x="76" y="52"/>
                  </a:cxn>
                  <a:cxn ang="0">
                    <a:pos x="9" y="49"/>
                  </a:cxn>
                  <a:cxn ang="0">
                    <a:pos x="0" y="34"/>
                  </a:cxn>
                  <a:cxn ang="0">
                    <a:pos x="12" y="15"/>
                  </a:cxn>
                  <a:cxn ang="0">
                    <a:pos x="46" y="0"/>
                  </a:cxn>
                  <a:cxn ang="0">
                    <a:pos x="87" y="4"/>
                  </a:cxn>
                  <a:cxn ang="0">
                    <a:pos x="104" y="3"/>
                  </a:cxn>
                  <a:cxn ang="0">
                    <a:pos x="114" y="16"/>
                  </a:cxn>
                  <a:cxn ang="0">
                    <a:pos x="129" y="22"/>
                  </a:cxn>
                  <a:cxn ang="0">
                    <a:pos x="171" y="21"/>
                  </a:cxn>
                  <a:cxn ang="0">
                    <a:pos x="183" y="33"/>
                  </a:cxn>
                  <a:cxn ang="0">
                    <a:pos x="212" y="34"/>
                  </a:cxn>
                  <a:cxn ang="0">
                    <a:pos x="223" y="40"/>
                  </a:cxn>
                  <a:cxn ang="0">
                    <a:pos x="234" y="46"/>
                  </a:cxn>
                  <a:cxn ang="0">
                    <a:pos x="240" y="51"/>
                  </a:cxn>
                  <a:cxn ang="0">
                    <a:pos x="242" y="57"/>
                  </a:cxn>
                  <a:cxn ang="0">
                    <a:pos x="229" y="67"/>
                  </a:cxn>
                  <a:cxn ang="0">
                    <a:pos x="258" y="81"/>
                  </a:cxn>
                  <a:cxn ang="0">
                    <a:pos x="276" y="88"/>
                  </a:cxn>
                  <a:cxn ang="0">
                    <a:pos x="289" y="93"/>
                  </a:cxn>
                  <a:cxn ang="0">
                    <a:pos x="273" y="108"/>
                  </a:cxn>
                  <a:cxn ang="0">
                    <a:pos x="241" y="123"/>
                  </a:cxn>
                  <a:cxn ang="0">
                    <a:pos x="223" y="106"/>
                  </a:cxn>
                  <a:cxn ang="0">
                    <a:pos x="212" y="112"/>
                  </a:cxn>
                  <a:cxn ang="0">
                    <a:pos x="228" y="128"/>
                  </a:cxn>
                  <a:cxn ang="0">
                    <a:pos x="234" y="138"/>
                  </a:cxn>
                  <a:cxn ang="0">
                    <a:pos x="226" y="156"/>
                  </a:cxn>
                  <a:cxn ang="0">
                    <a:pos x="213" y="151"/>
                  </a:cxn>
                  <a:cxn ang="0">
                    <a:pos x="200" y="145"/>
                  </a:cxn>
                  <a:cxn ang="0">
                    <a:pos x="204" y="158"/>
                  </a:cxn>
                  <a:cxn ang="0">
                    <a:pos x="211" y="160"/>
                  </a:cxn>
                  <a:cxn ang="0">
                    <a:pos x="218" y="168"/>
                  </a:cxn>
                  <a:cxn ang="0">
                    <a:pos x="171" y="162"/>
                  </a:cxn>
                  <a:cxn ang="0">
                    <a:pos x="160" y="154"/>
                  </a:cxn>
                  <a:cxn ang="0">
                    <a:pos x="148" y="151"/>
                  </a:cxn>
                  <a:cxn ang="0">
                    <a:pos x="128" y="130"/>
                  </a:cxn>
                  <a:cxn ang="0">
                    <a:pos x="103" y="134"/>
                  </a:cxn>
                  <a:cxn ang="0">
                    <a:pos x="82" y="127"/>
                  </a:cxn>
                  <a:cxn ang="0">
                    <a:pos x="78" y="121"/>
                  </a:cxn>
                </a:cxnLst>
                <a:rect l="0" t="0" r="r" b="b"/>
                <a:pathLst>
                  <a:path w="289" h="172">
                    <a:moveTo>
                      <a:pt x="86" y="122"/>
                    </a:moveTo>
                    <a:cubicBezTo>
                      <a:pt x="101" y="118"/>
                      <a:pt x="102" y="118"/>
                      <a:pt x="124" y="117"/>
                    </a:cubicBezTo>
                    <a:cubicBezTo>
                      <a:pt x="127" y="116"/>
                      <a:pt x="130" y="117"/>
                      <a:pt x="133" y="115"/>
                    </a:cubicBezTo>
                    <a:cubicBezTo>
                      <a:pt x="134" y="114"/>
                      <a:pt x="133" y="113"/>
                      <a:pt x="134" y="112"/>
                    </a:cubicBezTo>
                    <a:cubicBezTo>
                      <a:pt x="136" y="111"/>
                      <a:pt x="142" y="110"/>
                      <a:pt x="142" y="110"/>
                    </a:cubicBezTo>
                    <a:cubicBezTo>
                      <a:pt x="143" y="106"/>
                      <a:pt x="141" y="101"/>
                      <a:pt x="144" y="98"/>
                    </a:cubicBezTo>
                    <a:cubicBezTo>
                      <a:pt x="146" y="96"/>
                      <a:pt x="150" y="98"/>
                      <a:pt x="153" y="97"/>
                    </a:cubicBezTo>
                    <a:cubicBezTo>
                      <a:pt x="155" y="96"/>
                      <a:pt x="159" y="91"/>
                      <a:pt x="163" y="90"/>
                    </a:cubicBezTo>
                    <a:cubicBezTo>
                      <a:pt x="168" y="82"/>
                      <a:pt x="161" y="76"/>
                      <a:pt x="154" y="74"/>
                    </a:cubicBezTo>
                    <a:cubicBezTo>
                      <a:pt x="148" y="66"/>
                      <a:pt x="144" y="63"/>
                      <a:pt x="134" y="60"/>
                    </a:cubicBezTo>
                    <a:cubicBezTo>
                      <a:pt x="129" y="56"/>
                      <a:pt x="124" y="52"/>
                      <a:pt x="118" y="50"/>
                    </a:cubicBezTo>
                    <a:cubicBezTo>
                      <a:pt x="116" y="49"/>
                      <a:pt x="112" y="48"/>
                      <a:pt x="112" y="48"/>
                    </a:cubicBezTo>
                    <a:cubicBezTo>
                      <a:pt x="100" y="52"/>
                      <a:pt x="108" y="50"/>
                      <a:pt x="88" y="49"/>
                    </a:cubicBezTo>
                    <a:cubicBezTo>
                      <a:pt x="84" y="50"/>
                      <a:pt x="80" y="51"/>
                      <a:pt x="76" y="52"/>
                    </a:cubicBezTo>
                    <a:cubicBezTo>
                      <a:pt x="53" y="51"/>
                      <a:pt x="31" y="51"/>
                      <a:pt x="9" y="49"/>
                    </a:cubicBezTo>
                    <a:cubicBezTo>
                      <a:pt x="4" y="47"/>
                      <a:pt x="2" y="39"/>
                      <a:pt x="0" y="34"/>
                    </a:cubicBezTo>
                    <a:cubicBezTo>
                      <a:pt x="1" y="26"/>
                      <a:pt x="3" y="17"/>
                      <a:pt x="12" y="15"/>
                    </a:cubicBezTo>
                    <a:cubicBezTo>
                      <a:pt x="22" y="8"/>
                      <a:pt x="34" y="4"/>
                      <a:pt x="46" y="0"/>
                    </a:cubicBezTo>
                    <a:cubicBezTo>
                      <a:pt x="60" y="0"/>
                      <a:pt x="74" y="0"/>
                      <a:pt x="87" y="4"/>
                    </a:cubicBezTo>
                    <a:cubicBezTo>
                      <a:pt x="93" y="3"/>
                      <a:pt x="98" y="2"/>
                      <a:pt x="104" y="3"/>
                    </a:cubicBezTo>
                    <a:cubicBezTo>
                      <a:pt x="106" y="9"/>
                      <a:pt x="107" y="14"/>
                      <a:pt x="114" y="16"/>
                    </a:cubicBezTo>
                    <a:cubicBezTo>
                      <a:pt x="119" y="21"/>
                      <a:pt x="122" y="20"/>
                      <a:pt x="129" y="22"/>
                    </a:cubicBezTo>
                    <a:cubicBezTo>
                      <a:pt x="145" y="19"/>
                      <a:pt x="146" y="20"/>
                      <a:pt x="171" y="21"/>
                    </a:cubicBezTo>
                    <a:cubicBezTo>
                      <a:pt x="176" y="23"/>
                      <a:pt x="177" y="32"/>
                      <a:pt x="183" y="33"/>
                    </a:cubicBezTo>
                    <a:cubicBezTo>
                      <a:pt x="193" y="34"/>
                      <a:pt x="202" y="34"/>
                      <a:pt x="212" y="34"/>
                    </a:cubicBezTo>
                    <a:cubicBezTo>
                      <a:pt x="221" y="39"/>
                      <a:pt x="218" y="36"/>
                      <a:pt x="223" y="40"/>
                    </a:cubicBezTo>
                    <a:cubicBezTo>
                      <a:pt x="225" y="43"/>
                      <a:pt x="234" y="46"/>
                      <a:pt x="234" y="46"/>
                    </a:cubicBezTo>
                    <a:cubicBezTo>
                      <a:pt x="236" y="48"/>
                      <a:pt x="239" y="49"/>
                      <a:pt x="240" y="51"/>
                    </a:cubicBezTo>
                    <a:cubicBezTo>
                      <a:pt x="241" y="53"/>
                      <a:pt x="242" y="57"/>
                      <a:pt x="242" y="57"/>
                    </a:cubicBezTo>
                    <a:cubicBezTo>
                      <a:pt x="240" y="62"/>
                      <a:pt x="234" y="65"/>
                      <a:pt x="229" y="67"/>
                    </a:cubicBezTo>
                    <a:cubicBezTo>
                      <a:pt x="225" y="79"/>
                      <a:pt x="252" y="80"/>
                      <a:pt x="258" y="81"/>
                    </a:cubicBezTo>
                    <a:cubicBezTo>
                      <a:pt x="263" y="86"/>
                      <a:pt x="269" y="87"/>
                      <a:pt x="276" y="88"/>
                    </a:cubicBezTo>
                    <a:cubicBezTo>
                      <a:pt x="281" y="89"/>
                      <a:pt x="285" y="90"/>
                      <a:pt x="289" y="93"/>
                    </a:cubicBezTo>
                    <a:cubicBezTo>
                      <a:pt x="288" y="106"/>
                      <a:pt x="284" y="104"/>
                      <a:pt x="273" y="108"/>
                    </a:cubicBezTo>
                    <a:cubicBezTo>
                      <a:pt x="261" y="120"/>
                      <a:pt x="260" y="119"/>
                      <a:pt x="241" y="123"/>
                    </a:cubicBezTo>
                    <a:cubicBezTo>
                      <a:pt x="234" y="121"/>
                      <a:pt x="230" y="111"/>
                      <a:pt x="223" y="106"/>
                    </a:cubicBezTo>
                    <a:cubicBezTo>
                      <a:pt x="218" y="107"/>
                      <a:pt x="214" y="107"/>
                      <a:pt x="212" y="112"/>
                    </a:cubicBezTo>
                    <a:cubicBezTo>
                      <a:pt x="213" y="118"/>
                      <a:pt x="222" y="126"/>
                      <a:pt x="228" y="128"/>
                    </a:cubicBezTo>
                    <a:cubicBezTo>
                      <a:pt x="229" y="133"/>
                      <a:pt x="231" y="135"/>
                      <a:pt x="234" y="138"/>
                    </a:cubicBezTo>
                    <a:cubicBezTo>
                      <a:pt x="237" y="147"/>
                      <a:pt x="230" y="150"/>
                      <a:pt x="226" y="156"/>
                    </a:cubicBezTo>
                    <a:cubicBezTo>
                      <a:pt x="222" y="154"/>
                      <a:pt x="213" y="151"/>
                      <a:pt x="213" y="151"/>
                    </a:cubicBezTo>
                    <a:cubicBezTo>
                      <a:pt x="209" y="147"/>
                      <a:pt x="205" y="146"/>
                      <a:pt x="200" y="145"/>
                    </a:cubicBezTo>
                    <a:cubicBezTo>
                      <a:pt x="191" y="147"/>
                      <a:pt x="199" y="155"/>
                      <a:pt x="204" y="158"/>
                    </a:cubicBezTo>
                    <a:cubicBezTo>
                      <a:pt x="205" y="159"/>
                      <a:pt x="210" y="160"/>
                      <a:pt x="211" y="160"/>
                    </a:cubicBezTo>
                    <a:cubicBezTo>
                      <a:pt x="215" y="164"/>
                      <a:pt x="217" y="163"/>
                      <a:pt x="218" y="168"/>
                    </a:cubicBezTo>
                    <a:cubicBezTo>
                      <a:pt x="205" y="172"/>
                      <a:pt x="184" y="165"/>
                      <a:pt x="171" y="162"/>
                    </a:cubicBezTo>
                    <a:cubicBezTo>
                      <a:pt x="167" y="160"/>
                      <a:pt x="164" y="155"/>
                      <a:pt x="160" y="154"/>
                    </a:cubicBezTo>
                    <a:cubicBezTo>
                      <a:pt x="156" y="153"/>
                      <a:pt x="148" y="151"/>
                      <a:pt x="148" y="151"/>
                    </a:cubicBezTo>
                    <a:cubicBezTo>
                      <a:pt x="140" y="143"/>
                      <a:pt x="138" y="135"/>
                      <a:pt x="128" y="130"/>
                    </a:cubicBezTo>
                    <a:cubicBezTo>
                      <a:pt x="120" y="131"/>
                      <a:pt x="111" y="132"/>
                      <a:pt x="103" y="134"/>
                    </a:cubicBezTo>
                    <a:cubicBezTo>
                      <a:pt x="91" y="133"/>
                      <a:pt x="90" y="132"/>
                      <a:pt x="82" y="127"/>
                    </a:cubicBezTo>
                    <a:cubicBezTo>
                      <a:pt x="81" y="125"/>
                      <a:pt x="78" y="121"/>
                      <a:pt x="78" y="121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3769599" y="2160875"/>
                <a:ext cx="189023" cy="8283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8" y="26"/>
                  </a:cxn>
                  <a:cxn ang="0">
                    <a:pos x="40" y="9"/>
                  </a:cxn>
                  <a:cxn ang="0">
                    <a:pos x="55" y="0"/>
                  </a:cxn>
                  <a:cxn ang="0">
                    <a:pos x="120" y="4"/>
                  </a:cxn>
                  <a:cxn ang="0">
                    <a:pos x="132" y="10"/>
                  </a:cxn>
                  <a:cxn ang="0">
                    <a:pos x="133" y="14"/>
                  </a:cxn>
                  <a:cxn ang="0">
                    <a:pos x="120" y="16"/>
                  </a:cxn>
                  <a:cxn ang="0">
                    <a:pos x="88" y="22"/>
                  </a:cxn>
                  <a:cxn ang="0">
                    <a:pos x="78" y="24"/>
                  </a:cxn>
                  <a:cxn ang="0">
                    <a:pos x="66" y="28"/>
                  </a:cxn>
                  <a:cxn ang="0">
                    <a:pos x="48" y="42"/>
                  </a:cxn>
                  <a:cxn ang="0">
                    <a:pos x="38" y="46"/>
                  </a:cxn>
                  <a:cxn ang="0">
                    <a:pos x="35" y="47"/>
                  </a:cxn>
                  <a:cxn ang="0">
                    <a:pos x="0" y="33"/>
                  </a:cxn>
                </a:cxnLst>
                <a:rect l="0" t="0" r="r" b="b"/>
                <a:pathLst>
                  <a:path w="134" h="47">
                    <a:moveTo>
                      <a:pt x="0" y="33"/>
                    </a:moveTo>
                    <a:cubicBezTo>
                      <a:pt x="6" y="27"/>
                      <a:pt x="10" y="27"/>
                      <a:pt x="18" y="26"/>
                    </a:cubicBezTo>
                    <a:cubicBezTo>
                      <a:pt x="23" y="19"/>
                      <a:pt x="33" y="14"/>
                      <a:pt x="40" y="9"/>
                    </a:cubicBezTo>
                    <a:cubicBezTo>
                      <a:pt x="45" y="1"/>
                      <a:pt x="45" y="3"/>
                      <a:pt x="55" y="0"/>
                    </a:cubicBezTo>
                    <a:cubicBezTo>
                      <a:pt x="78" y="3"/>
                      <a:pt x="94" y="3"/>
                      <a:pt x="120" y="4"/>
                    </a:cubicBezTo>
                    <a:cubicBezTo>
                      <a:pt x="126" y="5"/>
                      <a:pt x="127" y="8"/>
                      <a:pt x="132" y="10"/>
                    </a:cubicBezTo>
                    <a:cubicBezTo>
                      <a:pt x="132" y="11"/>
                      <a:pt x="134" y="13"/>
                      <a:pt x="133" y="14"/>
                    </a:cubicBezTo>
                    <a:cubicBezTo>
                      <a:pt x="130" y="17"/>
                      <a:pt x="124" y="15"/>
                      <a:pt x="120" y="16"/>
                    </a:cubicBezTo>
                    <a:cubicBezTo>
                      <a:pt x="110" y="18"/>
                      <a:pt x="98" y="20"/>
                      <a:pt x="88" y="22"/>
                    </a:cubicBezTo>
                    <a:cubicBezTo>
                      <a:pt x="85" y="23"/>
                      <a:pt x="78" y="24"/>
                      <a:pt x="78" y="24"/>
                    </a:cubicBezTo>
                    <a:cubicBezTo>
                      <a:pt x="74" y="26"/>
                      <a:pt x="71" y="27"/>
                      <a:pt x="66" y="28"/>
                    </a:cubicBezTo>
                    <a:cubicBezTo>
                      <a:pt x="59" y="32"/>
                      <a:pt x="54" y="37"/>
                      <a:pt x="48" y="42"/>
                    </a:cubicBezTo>
                    <a:cubicBezTo>
                      <a:pt x="46" y="44"/>
                      <a:pt x="40" y="45"/>
                      <a:pt x="38" y="46"/>
                    </a:cubicBezTo>
                    <a:cubicBezTo>
                      <a:pt x="37" y="46"/>
                      <a:pt x="35" y="47"/>
                      <a:pt x="35" y="47"/>
                    </a:cubicBezTo>
                    <a:cubicBezTo>
                      <a:pt x="22" y="45"/>
                      <a:pt x="13" y="36"/>
                      <a:pt x="0" y="3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3857197" y="2184853"/>
                <a:ext cx="269702" cy="122073"/>
              </a:xfrm>
              <a:custGeom>
                <a:avLst/>
                <a:gdLst/>
                <a:ahLst/>
                <a:cxnLst>
                  <a:cxn ang="0">
                    <a:pos x="15" y="25"/>
                  </a:cxn>
                  <a:cxn ang="0">
                    <a:pos x="32" y="21"/>
                  </a:cxn>
                  <a:cxn ang="0">
                    <a:pos x="38" y="17"/>
                  </a:cxn>
                  <a:cxn ang="0">
                    <a:pos x="39" y="14"/>
                  </a:cxn>
                  <a:cxn ang="0">
                    <a:pos x="69" y="7"/>
                  </a:cxn>
                  <a:cxn ang="0">
                    <a:pos x="98" y="7"/>
                  </a:cxn>
                  <a:cxn ang="0">
                    <a:pos x="107" y="11"/>
                  </a:cxn>
                  <a:cxn ang="0">
                    <a:pos x="132" y="9"/>
                  </a:cxn>
                  <a:cxn ang="0">
                    <a:pos x="143" y="4"/>
                  </a:cxn>
                  <a:cxn ang="0">
                    <a:pos x="162" y="5"/>
                  </a:cxn>
                  <a:cxn ang="0">
                    <a:pos x="166" y="14"/>
                  </a:cxn>
                  <a:cxn ang="0">
                    <a:pos x="170" y="20"/>
                  </a:cxn>
                  <a:cxn ang="0">
                    <a:pos x="182" y="41"/>
                  </a:cxn>
                  <a:cxn ang="0">
                    <a:pos x="194" y="49"/>
                  </a:cxn>
                  <a:cxn ang="0">
                    <a:pos x="176" y="52"/>
                  </a:cxn>
                  <a:cxn ang="0">
                    <a:pos x="156" y="65"/>
                  </a:cxn>
                  <a:cxn ang="0">
                    <a:pos x="132" y="62"/>
                  </a:cxn>
                  <a:cxn ang="0">
                    <a:pos x="116" y="59"/>
                  </a:cxn>
                  <a:cxn ang="0">
                    <a:pos x="75" y="63"/>
                  </a:cxn>
                  <a:cxn ang="0">
                    <a:pos x="21" y="55"/>
                  </a:cxn>
                  <a:cxn ang="0">
                    <a:pos x="12" y="51"/>
                  </a:cxn>
                  <a:cxn ang="0">
                    <a:pos x="32" y="50"/>
                  </a:cxn>
                  <a:cxn ang="0">
                    <a:pos x="70" y="43"/>
                  </a:cxn>
                  <a:cxn ang="0">
                    <a:pos x="42" y="37"/>
                  </a:cxn>
                  <a:cxn ang="0">
                    <a:pos x="10" y="37"/>
                  </a:cxn>
                  <a:cxn ang="0">
                    <a:pos x="18" y="32"/>
                  </a:cxn>
                  <a:cxn ang="0">
                    <a:pos x="14" y="25"/>
                  </a:cxn>
                  <a:cxn ang="0">
                    <a:pos x="15" y="25"/>
                  </a:cxn>
                </a:cxnLst>
                <a:rect l="0" t="0" r="r" b="b"/>
                <a:pathLst>
                  <a:path w="194" h="70">
                    <a:moveTo>
                      <a:pt x="15" y="25"/>
                    </a:moveTo>
                    <a:cubicBezTo>
                      <a:pt x="20" y="22"/>
                      <a:pt x="26" y="22"/>
                      <a:pt x="32" y="21"/>
                    </a:cubicBezTo>
                    <a:cubicBezTo>
                      <a:pt x="34" y="20"/>
                      <a:pt x="37" y="19"/>
                      <a:pt x="38" y="17"/>
                    </a:cubicBezTo>
                    <a:cubicBezTo>
                      <a:pt x="38" y="16"/>
                      <a:pt x="38" y="15"/>
                      <a:pt x="39" y="14"/>
                    </a:cubicBezTo>
                    <a:cubicBezTo>
                      <a:pt x="45" y="8"/>
                      <a:pt x="61" y="10"/>
                      <a:pt x="69" y="7"/>
                    </a:cubicBezTo>
                    <a:cubicBezTo>
                      <a:pt x="73" y="0"/>
                      <a:pt x="92" y="6"/>
                      <a:pt x="98" y="7"/>
                    </a:cubicBezTo>
                    <a:cubicBezTo>
                      <a:pt x="101" y="9"/>
                      <a:pt x="107" y="11"/>
                      <a:pt x="107" y="11"/>
                    </a:cubicBezTo>
                    <a:cubicBezTo>
                      <a:pt x="111" y="10"/>
                      <a:pt x="126" y="7"/>
                      <a:pt x="132" y="9"/>
                    </a:cubicBezTo>
                    <a:cubicBezTo>
                      <a:pt x="137" y="8"/>
                      <a:pt x="139" y="8"/>
                      <a:pt x="143" y="4"/>
                    </a:cubicBezTo>
                    <a:cubicBezTo>
                      <a:pt x="149" y="4"/>
                      <a:pt x="156" y="4"/>
                      <a:pt x="162" y="5"/>
                    </a:cubicBezTo>
                    <a:cubicBezTo>
                      <a:pt x="165" y="6"/>
                      <a:pt x="164" y="11"/>
                      <a:pt x="166" y="14"/>
                    </a:cubicBezTo>
                    <a:cubicBezTo>
                      <a:pt x="167" y="16"/>
                      <a:pt x="170" y="20"/>
                      <a:pt x="170" y="20"/>
                    </a:cubicBezTo>
                    <a:cubicBezTo>
                      <a:pt x="171" y="33"/>
                      <a:pt x="170" y="37"/>
                      <a:pt x="182" y="41"/>
                    </a:cubicBezTo>
                    <a:cubicBezTo>
                      <a:pt x="185" y="44"/>
                      <a:pt x="194" y="49"/>
                      <a:pt x="194" y="49"/>
                    </a:cubicBezTo>
                    <a:cubicBezTo>
                      <a:pt x="189" y="56"/>
                      <a:pt x="185" y="53"/>
                      <a:pt x="176" y="52"/>
                    </a:cubicBezTo>
                    <a:cubicBezTo>
                      <a:pt x="167" y="61"/>
                      <a:pt x="173" y="64"/>
                      <a:pt x="156" y="65"/>
                    </a:cubicBezTo>
                    <a:cubicBezTo>
                      <a:pt x="148" y="70"/>
                      <a:pt x="140" y="64"/>
                      <a:pt x="132" y="62"/>
                    </a:cubicBezTo>
                    <a:cubicBezTo>
                      <a:pt x="126" y="57"/>
                      <a:pt x="124" y="56"/>
                      <a:pt x="116" y="59"/>
                    </a:cubicBezTo>
                    <a:cubicBezTo>
                      <a:pt x="109" y="66"/>
                      <a:pt x="86" y="61"/>
                      <a:pt x="75" y="63"/>
                    </a:cubicBezTo>
                    <a:cubicBezTo>
                      <a:pt x="41" y="62"/>
                      <a:pt x="46" y="59"/>
                      <a:pt x="21" y="55"/>
                    </a:cubicBezTo>
                    <a:cubicBezTo>
                      <a:pt x="0" y="56"/>
                      <a:pt x="4" y="52"/>
                      <a:pt x="12" y="51"/>
                    </a:cubicBezTo>
                    <a:cubicBezTo>
                      <a:pt x="19" y="50"/>
                      <a:pt x="25" y="50"/>
                      <a:pt x="32" y="50"/>
                    </a:cubicBezTo>
                    <a:cubicBezTo>
                      <a:pt x="45" y="48"/>
                      <a:pt x="56" y="44"/>
                      <a:pt x="70" y="43"/>
                    </a:cubicBezTo>
                    <a:cubicBezTo>
                      <a:pt x="60" y="42"/>
                      <a:pt x="52" y="39"/>
                      <a:pt x="42" y="37"/>
                    </a:cubicBezTo>
                    <a:cubicBezTo>
                      <a:pt x="30" y="39"/>
                      <a:pt x="26" y="40"/>
                      <a:pt x="10" y="37"/>
                    </a:cubicBezTo>
                    <a:cubicBezTo>
                      <a:pt x="7" y="36"/>
                      <a:pt x="15" y="33"/>
                      <a:pt x="18" y="32"/>
                    </a:cubicBezTo>
                    <a:cubicBezTo>
                      <a:pt x="24" y="26"/>
                      <a:pt x="28" y="28"/>
                      <a:pt x="14" y="25"/>
                    </a:cubicBezTo>
                    <a:cubicBezTo>
                      <a:pt x="11" y="23"/>
                      <a:pt x="1" y="19"/>
                      <a:pt x="15" y="25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3900994" y="2075858"/>
                <a:ext cx="131395" cy="56677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41" y="15"/>
                  </a:cxn>
                  <a:cxn ang="0">
                    <a:pos x="55" y="10"/>
                  </a:cxn>
                  <a:cxn ang="0">
                    <a:pos x="64" y="4"/>
                  </a:cxn>
                  <a:cxn ang="0">
                    <a:pos x="93" y="6"/>
                  </a:cxn>
                  <a:cxn ang="0">
                    <a:pos x="86" y="15"/>
                  </a:cxn>
                  <a:cxn ang="0">
                    <a:pos x="61" y="19"/>
                  </a:cxn>
                  <a:cxn ang="0">
                    <a:pos x="27" y="34"/>
                  </a:cxn>
                  <a:cxn ang="0">
                    <a:pos x="4" y="27"/>
                  </a:cxn>
                  <a:cxn ang="0">
                    <a:pos x="1" y="22"/>
                  </a:cxn>
                </a:cxnLst>
                <a:rect l="0" t="0" r="r" b="b"/>
                <a:pathLst>
                  <a:path w="96" h="34">
                    <a:moveTo>
                      <a:pt x="1" y="22"/>
                    </a:moveTo>
                    <a:cubicBezTo>
                      <a:pt x="14" y="18"/>
                      <a:pt x="27" y="17"/>
                      <a:pt x="41" y="15"/>
                    </a:cubicBezTo>
                    <a:cubicBezTo>
                      <a:pt x="46" y="13"/>
                      <a:pt x="50" y="12"/>
                      <a:pt x="55" y="10"/>
                    </a:cubicBezTo>
                    <a:cubicBezTo>
                      <a:pt x="57" y="6"/>
                      <a:pt x="60" y="5"/>
                      <a:pt x="64" y="4"/>
                    </a:cubicBezTo>
                    <a:cubicBezTo>
                      <a:pt x="74" y="4"/>
                      <a:pt x="86" y="0"/>
                      <a:pt x="93" y="6"/>
                    </a:cubicBezTo>
                    <a:cubicBezTo>
                      <a:pt x="96" y="8"/>
                      <a:pt x="87" y="14"/>
                      <a:pt x="86" y="15"/>
                    </a:cubicBezTo>
                    <a:cubicBezTo>
                      <a:pt x="77" y="20"/>
                      <a:pt x="76" y="18"/>
                      <a:pt x="61" y="19"/>
                    </a:cubicBezTo>
                    <a:cubicBezTo>
                      <a:pt x="49" y="24"/>
                      <a:pt x="40" y="31"/>
                      <a:pt x="27" y="34"/>
                    </a:cubicBezTo>
                    <a:cubicBezTo>
                      <a:pt x="19" y="32"/>
                      <a:pt x="12" y="28"/>
                      <a:pt x="4" y="27"/>
                    </a:cubicBezTo>
                    <a:cubicBezTo>
                      <a:pt x="0" y="24"/>
                      <a:pt x="1" y="26"/>
                      <a:pt x="1" y="22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3954014" y="2102017"/>
                <a:ext cx="193634" cy="65395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72" y="9"/>
                  </a:cxn>
                  <a:cxn ang="0">
                    <a:pos x="85" y="18"/>
                  </a:cxn>
                  <a:cxn ang="0">
                    <a:pos x="97" y="7"/>
                  </a:cxn>
                  <a:cxn ang="0">
                    <a:pos x="108" y="0"/>
                  </a:cxn>
                  <a:cxn ang="0">
                    <a:pos x="117" y="1"/>
                  </a:cxn>
                  <a:cxn ang="0">
                    <a:pos x="123" y="12"/>
                  </a:cxn>
                  <a:cxn ang="0">
                    <a:pos x="139" y="13"/>
                  </a:cxn>
                  <a:cxn ang="0">
                    <a:pos x="120" y="27"/>
                  </a:cxn>
                  <a:cxn ang="0">
                    <a:pos x="66" y="26"/>
                  </a:cxn>
                  <a:cxn ang="0">
                    <a:pos x="49" y="36"/>
                  </a:cxn>
                  <a:cxn ang="0">
                    <a:pos x="23" y="26"/>
                  </a:cxn>
                  <a:cxn ang="0">
                    <a:pos x="0" y="22"/>
                  </a:cxn>
                  <a:cxn ang="0">
                    <a:pos x="18" y="12"/>
                  </a:cxn>
                  <a:cxn ang="0">
                    <a:pos x="26" y="9"/>
                  </a:cxn>
                  <a:cxn ang="0">
                    <a:pos x="51" y="3"/>
                  </a:cxn>
                </a:cxnLst>
                <a:rect l="0" t="0" r="r" b="b"/>
                <a:pathLst>
                  <a:path w="142" h="36">
                    <a:moveTo>
                      <a:pt x="51" y="3"/>
                    </a:moveTo>
                    <a:cubicBezTo>
                      <a:pt x="59" y="4"/>
                      <a:pt x="65" y="7"/>
                      <a:pt x="72" y="9"/>
                    </a:cubicBezTo>
                    <a:cubicBezTo>
                      <a:pt x="76" y="13"/>
                      <a:pt x="80" y="16"/>
                      <a:pt x="85" y="18"/>
                    </a:cubicBezTo>
                    <a:cubicBezTo>
                      <a:pt x="97" y="16"/>
                      <a:pt x="104" y="18"/>
                      <a:pt x="97" y="7"/>
                    </a:cubicBezTo>
                    <a:cubicBezTo>
                      <a:pt x="98" y="1"/>
                      <a:pt x="103" y="1"/>
                      <a:pt x="108" y="0"/>
                    </a:cubicBezTo>
                    <a:cubicBezTo>
                      <a:pt x="111" y="0"/>
                      <a:pt x="114" y="0"/>
                      <a:pt x="117" y="1"/>
                    </a:cubicBezTo>
                    <a:cubicBezTo>
                      <a:pt x="120" y="2"/>
                      <a:pt x="120" y="11"/>
                      <a:pt x="123" y="12"/>
                    </a:cubicBezTo>
                    <a:cubicBezTo>
                      <a:pt x="128" y="13"/>
                      <a:pt x="134" y="13"/>
                      <a:pt x="139" y="13"/>
                    </a:cubicBezTo>
                    <a:cubicBezTo>
                      <a:pt x="142" y="21"/>
                      <a:pt x="127" y="26"/>
                      <a:pt x="120" y="27"/>
                    </a:cubicBezTo>
                    <a:cubicBezTo>
                      <a:pt x="102" y="26"/>
                      <a:pt x="84" y="23"/>
                      <a:pt x="66" y="26"/>
                    </a:cubicBezTo>
                    <a:cubicBezTo>
                      <a:pt x="60" y="30"/>
                      <a:pt x="56" y="33"/>
                      <a:pt x="49" y="36"/>
                    </a:cubicBezTo>
                    <a:cubicBezTo>
                      <a:pt x="27" y="33"/>
                      <a:pt x="36" y="29"/>
                      <a:pt x="23" y="26"/>
                    </a:cubicBezTo>
                    <a:cubicBezTo>
                      <a:pt x="16" y="24"/>
                      <a:pt x="8" y="24"/>
                      <a:pt x="0" y="22"/>
                    </a:cubicBezTo>
                    <a:cubicBezTo>
                      <a:pt x="7" y="17"/>
                      <a:pt x="10" y="15"/>
                      <a:pt x="18" y="12"/>
                    </a:cubicBezTo>
                    <a:cubicBezTo>
                      <a:pt x="21" y="11"/>
                      <a:pt x="26" y="9"/>
                      <a:pt x="26" y="9"/>
                    </a:cubicBezTo>
                    <a:lnTo>
                      <a:pt x="51" y="3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3" name="Freeform 15"/>
              <p:cNvSpPr>
                <a:spLocks/>
              </p:cNvSpPr>
              <p:nvPr/>
            </p:nvSpPr>
            <p:spPr bwMode="auto">
              <a:xfrm>
                <a:off x="4133816" y="2160875"/>
                <a:ext cx="103732" cy="78478"/>
              </a:xfrm>
              <a:custGeom>
                <a:avLst/>
                <a:gdLst/>
                <a:ahLst/>
                <a:cxnLst>
                  <a:cxn ang="0">
                    <a:pos x="30" y="21"/>
                  </a:cxn>
                  <a:cxn ang="0">
                    <a:pos x="25" y="11"/>
                  </a:cxn>
                  <a:cxn ang="0">
                    <a:pos x="54" y="8"/>
                  </a:cxn>
                  <a:cxn ang="0">
                    <a:pos x="73" y="8"/>
                  </a:cxn>
                  <a:cxn ang="0">
                    <a:pos x="58" y="18"/>
                  </a:cxn>
                  <a:cxn ang="0">
                    <a:pos x="63" y="24"/>
                  </a:cxn>
                  <a:cxn ang="0">
                    <a:pos x="64" y="33"/>
                  </a:cxn>
                  <a:cxn ang="0">
                    <a:pos x="43" y="41"/>
                  </a:cxn>
                  <a:cxn ang="0">
                    <a:pos x="26" y="40"/>
                  </a:cxn>
                  <a:cxn ang="0">
                    <a:pos x="7" y="28"/>
                  </a:cxn>
                  <a:cxn ang="0">
                    <a:pos x="4" y="21"/>
                  </a:cxn>
                  <a:cxn ang="0">
                    <a:pos x="30" y="17"/>
                  </a:cxn>
                  <a:cxn ang="0">
                    <a:pos x="26" y="11"/>
                  </a:cxn>
                </a:cxnLst>
                <a:rect l="0" t="0" r="r" b="b"/>
                <a:pathLst>
                  <a:path w="76" h="44">
                    <a:moveTo>
                      <a:pt x="30" y="21"/>
                    </a:moveTo>
                    <a:cubicBezTo>
                      <a:pt x="28" y="18"/>
                      <a:pt x="26" y="15"/>
                      <a:pt x="25" y="11"/>
                    </a:cubicBezTo>
                    <a:cubicBezTo>
                      <a:pt x="29" y="0"/>
                      <a:pt x="48" y="7"/>
                      <a:pt x="54" y="8"/>
                    </a:cubicBezTo>
                    <a:cubicBezTo>
                      <a:pt x="60" y="7"/>
                      <a:pt x="70" y="2"/>
                      <a:pt x="73" y="8"/>
                    </a:cubicBezTo>
                    <a:cubicBezTo>
                      <a:pt x="76" y="13"/>
                      <a:pt x="58" y="18"/>
                      <a:pt x="58" y="18"/>
                    </a:cubicBezTo>
                    <a:cubicBezTo>
                      <a:pt x="55" y="23"/>
                      <a:pt x="59" y="21"/>
                      <a:pt x="63" y="24"/>
                    </a:cubicBezTo>
                    <a:cubicBezTo>
                      <a:pt x="75" y="22"/>
                      <a:pt x="73" y="31"/>
                      <a:pt x="64" y="33"/>
                    </a:cubicBezTo>
                    <a:cubicBezTo>
                      <a:pt x="59" y="40"/>
                      <a:pt x="51" y="40"/>
                      <a:pt x="43" y="41"/>
                    </a:cubicBezTo>
                    <a:cubicBezTo>
                      <a:pt x="34" y="44"/>
                      <a:pt x="35" y="42"/>
                      <a:pt x="26" y="40"/>
                    </a:cubicBezTo>
                    <a:cubicBezTo>
                      <a:pt x="24" y="30"/>
                      <a:pt x="16" y="29"/>
                      <a:pt x="7" y="28"/>
                    </a:cubicBezTo>
                    <a:cubicBezTo>
                      <a:pt x="5" y="27"/>
                      <a:pt x="0" y="24"/>
                      <a:pt x="4" y="21"/>
                    </a:cubicBezTo>
                    <a:cubicBezTo>
                      <a:pt x="11" y="17"/>
                      <a:pt x="23" y="17"/>
                      <a:pt x="30" y="17"/>
                    </a:cubicBezTo>
                    <a:cubicBezTo>
                      <a:pt x="28" y="11"/>
                      <a:pt x="30" y="13"/>
                      <a:pt x="26" y="11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4129205" y="2267688"/>
                <a:ext cx="66849" cy="39238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27" y="3"/>
                  </a:cxn>
                  <a:cxn ang="0">
                    <a:pos x="36" y="0"/>
                  </a:cxn>
                  <a:cxn ang="0">
                    <a:pos x="46" y="12"/>
                  </a:cxn>
                  <a:cxn ang="0">
                    <a:pos x="42" y="21"/>
                  </a:cxn>
                  <a:cxn ang="0">
                    <a:pos x="18" y="18"/>
                  </a:cxn>
                  <a:cxn ang="0">
                    <a:pos x="9" y="12"/>
                  </a:cxn>
                  <a:cxn ang="0">
                    <a:pos x="6" y="13"/>
                  </a:cxn>
                  <a:cxn ang="0">
                    <a:pos x="18" y="10"/>
                  </a:cxn>
                </a:cxnLst>
                <a:rect l="0" t="0" r="r" b="b"/>
                <a:pathLst>
                  <a:path w="48" h="21">
                    <a:moveTo>
                      <a:pt x="18" y="10"/>
                    </a:moveTo>
                    <a:cubicBezTo>
                      <a:pt x="21" y="8"/>
                      <a:pt x="24" y="5"/>
                      <a:pt x="27" y="3"/>
                    </a:cubicBezTo>
                    <a:cubicBezTo>
                      <a:pt x="30" y="1"/>
                      <a:pt x="36" y="0"/>
                      <a:pt x="36" y="0"/>
                    </a:cubicBezTo>
                    <a:cubicBezTo>
                      <a:pt x="40" y="3"/>
                      <a:pt x="42" y="8"/>
                      <a:pt x="46" y="12"/>
                    </a:cubicBezTo>
                    <a:cubicBezTo>
                      <a:pt x="48" y="17"/>
                      <a:pt x="48" y="20"/>
                      <a:pt x="42" y="21"/>
                    </a:cubicBezTo>
                    <a:cubicBezTo>
                      <a:pt x="30" y="17"/>
                      <a:pt x="38" y="19"/>
                      <a:pt x="18" y="18"/>
                    </a:cubicBezTo>
                    <a:cubicBezTo>
                      <a:pt x="15" y="15"/>
                      <a:pt x="12" y="14"/>
                      <a:pt x="9" y="12"/>
                    </a:cubicBezTo>
                    <a:cubicBezTo>
                      <a:pt x="6" y="14"/>
                      <a:pt x="0" y="13"/>
                      <a:pt x="6" y="13"/>
                    </a:cubicBezTo>
                    <a:lnTo>
                      <a:pt x="18" y="10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5" name="Freeform 17"/>
              <p:cNvSpPr>
                <a:spLocks/>
              </p:cNvSpPr>
              <p:nvPr/>
            </p:nvSpPr>
            <p:spPr bwMode="auto">
              <a:xfrm>
                <a:off x="4050831" y="2049699"/>
                <a:ext cx="96817" cy="41419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42" y="3"/>
                  </a:cxn>
                  <a:cxn ang="0">
                    <a:pos x="64" y="2"/>
                  </a:cxn>
                  <a:cxn ang="0">
                    <a:pos x="46" y="13"/>
                  </a:cxn>
                  <a:cxn ang="0">
                    <a:pos x="31" y="22"/>
                  </a:cxn>
                  <a:cxn ang="0">
                    <a:pos x="2" y="18"/>
                  </a:cxn>
                  <a:cxn ang="0">
                    <a:pos x="3" y="13"/>
                  </a:cxn>
                </a:cxnLst>
                <a:rect l="0" t="0" r="r" b="b"/>
                <a:pathLst>
                  <a:path w="69" h="23">
                    <a:moveTo>
                      <a:pt x="3" y="13"/>
                    </a:moveTo>
                    <a:cubicBezTo>
                      <a:pt x="16" y="10"/>
                      <a:pt x="28" y="5"/>
                      <a:pt x="42" y="3"/>
                    </a:cubicBezTo>
                    <a:cubicBezTo>
                      <a:pt x="50" y="0"/>
                      <a:pt x="55" y="1"/>
                      <a:pt x="64" y="2"/>
                    </a:cubicBezTo>
                    <a:cubicBezTo>
                      <a:pt x="69" y="12"/>
                      <a:pt x="52" y="12"/>
                      <a:pt x="46" y="13"/>
                    </a:cubicBezTo>
                    <a:cubicBezTo>
                      <a:pt x="41" y="16"/>
                      <a:pt x="37" y="20"/>
                      <a:pt x="31" y="22"/>
                    </a:cubicBezTo>
                    <a:cubicBezTo>
                      <a:pt x="15" y="21"/>
                      <a:pt x="13" y="23"/>
                      <a:pt x="2" y="18"/>
                    </a:cubicBezTo>
                    <a:cubicBezTo>
                      <a:pt x="1" y="14"/>
                      <a:pt x="0" y="16"/>
                      <a:pt x="3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6" name="Freeform 18"/>
              <p:cNvSpPr>
                <a:spLocks/>
              </p:cNvSpPr>
              <p:nvPr/>
            </p:nvSpPr>
            <p:spPr bwMode="auto">
              <a:xfrm>
                <a:off x="4202970" y="2040981"/>
                <a:ext cx="76071" cy="43598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8" y="3"/>
                  </a:cxn>
                  <a:cxn ang="0">
                    <a:pos x="17" y="0"/>
                  </a:cxn>
                  <a:cxn ang="0">
                    <a:pos x="56" y="6"/>
                  </a:cxn>
                  <a:cxn ang="0">
                    <a:pos x="43" y="21"/>
                  </a:cxn>
                  <a:cxn ang="0">
                    <a:pos x="30" y="15"/>
                  </a:cxn>
                  <a:cxn ang="0">
                    <a:pos x="0" y="16"/>
                  </a:cxn>
                  <a:cxn ang="0">
                    <a:pos x="4" y="14"/>
                  </a:cxn>
                </a:cxnLst>
                <a:rect l="0" t="0" r="r" b="b"/>
                <a:pathLst>
                  <a:path w="57" h="26">
                    <a:moveTo>
                      <a:pt x="4" y="14"/>
                    </a:moveTo>
                    <a:cubicBezTo>
                      <a:pt x="5" y="11"/>
                      <a:pt x="5" y="5"/>
                      <a:pt x="8" y="3"/>
                    </a:cubicBezTo>
                    <a:cubicBezTo>
                      <a:pt x="11" y="1"/>
                      <a:pt x="17" y="0"/>
                      <a:pt x="17" y="0"/>
                    </a:cubicBezTo>
                    <a:cubicBezTo>
                      <a:pt x="41" y="2"/>
                      <a:pt x="19" y="3"/>
                      <a:pt x="56" y="6"/>
                    </a:cubicBezTo>
                    <a:cubicBezTo>
                      <a:pt x="55" y="26"/>
                      <a:pt x="57" y="24"/>
                      <a:pt x="43" y="21"/>
                    </a:cubicBezTo>
                    <a:cubicBezTo>
                      <a:pt x="39" y="18"/>
                      <a:pt x="35" y="16"/>
                      <a:pt x="30" y="15"/>
                    </a:cubicBezTo>
                    <a:cubicBezTo>
                      <a:pt x="22" y="15"/>
                      <a:pt x="7" y="20"/>
                      <a:pt x="0" y="16"/>
                    </a:cubicBezTo>
                    <a:cubicBezTo>
                      <a:pt x="1" y="8"/>
                      <a:pt x="0" y="8"/>
                      <a:pt x="4" y="14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4166088" y="2104198"/>
                <a:ext cx="108342" cy="501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65" y="1"/>
                  </a:cxn>
                  <a:cxn ang="0">
                    <a:pos x="76" y="2"/>
                  </a:cxn>
                  <a:cxn ang="0">
                    <a:pos x="67" y="14"/>
                  </a:cxn>
                  <a:cxn ang="0">
                    <a:pos x="53" y="26"/>
                  </a:cxn>
                  <a:cxn ang="0">
                    <a:pos x="35" y="23"/>
                  </a:cxn>
                  <a:cxn ang="0">
                    <a:pos x="32" y="16"/>
                  </a:cxn>
                  <a:cxn ang="0">
                    <a:pos x="7" y="12"/>
                  </a:cxn>
                  <a:cxn ang="0">
                    <a:pos x="22" y="5"/>
                  </a:cxn>
                  <a:cxn ang="0">
                    <a:pos x="32" y="6"/>
                  </a:cxn>
                </a:cxnLst>
                <a:rect l="0" t="0" r="r" b="b"/>
                <a:pathLst>
                  <a:path w="80" h="28">
                    <a:moveTo>
                      <a:pt x="32" y="6"/>
                    </a:moveTo>
                    <a:cubicBezTo>
                      <a:pt x="46" y="1"/>
                      <a:pt x="41" y="2"/>
                      <a:pt x="65" y="1"/>
                    </a:cubicBezTo>
                    <a:cubicBezTo>
                      <a:pt x="69" y="1"/>
                      <a:pt x="73" y="0"/>
                      <a:pt x="76" y="2"/>
                    </a:cubicBezTo>
                    <a:cubicBezTo>
                      <a:pt x="80" y="5"/>
                      <a:pt x="68" y="14"/>
                      <a:pt x="67" y="14"/>
                    </a:cubicBezTo>
                    <a:cubicBezTo>
                      <a:pt x="63" y="19"/>
                      <a:pt x="59" y="24"/>
                      <a:pt x="53" y="26"/>
                    </a:cubicBezTo>
                    <a:cubicBezTo>
                      <a:pt x="47" y="26"/>
                      <a:pt x="39" y="28"/>
                      <a:pt x="35" y="23"/>
                    </a:cubicBezTo>
                    <a:cubicBezTo>
                      <a:pt x="34" y="22"/>
                      <a:pt x="34" y="17"/>
                      <a:pt x="32" y="16"/>
                    </a:cubicBezTo>
                    <a:cubicBezTo>
                      <a:pt x="24" y="14"/>
                      <a:pt x="7" y="12"/>
                      <a:pt x="7" y="12"/>
                    </a:cubicBezTo>
                    <a:cubicBezTo>
                      <a:pt x="0" y="0"/>
                      <a:pt x="8" y="4"/>
                      <a:pt x="22" y="5"/>
                    </a:cubicBezTo>
                    <a:cubicBezTo>
                      <a:pt x="29" y="7"/>
                      <a:pt x="26" y="8"/>
                      <a:pt x="32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>
                <a:off x="4249075" y="2167412"/>
                <a:ext cx="92206" cy="45778"/>
              </a:xfrm>
              <a:custGeom>
                <a:avLst/>
                <a:gdLst/>
                <a:ahLst/>
                <a:cxnLst>
                  <a:cxn ang="0">
                    <a:pos x="1" y="24"/>
                  </a:cxn>
                  <a:cxn ang="0">
                    <a:pos x="7" y="6"/>
                  </a:cxn>
                  <a:cxn ang="0">
                    <a:pos x="16" y="0"/>
                  </a:cxn>
                  <a:cxn ang="0">
                    <a:pos x="69" y="5"/>
                  </a:cxn>
                  <a:cxn ang="0">
                    <a:pos x="50" y="15"/>
                  </a:cxn>
                  <a:cxn ang="0">
                    <a:pos x="31" y="18"/>
                  </a:cxn>
                  <a:cxn ang="0">
                    <a:pos x="17" y="19"/>
                  </a:cxn>
                  <a:cxn ang="0">
                    <a:pos x="7" y="26"/>
                  </a:cxn>
                  <a:cxn ang="0">
                    <a:pos x="2" y="13"/>
                  </a:cxn>
                </a:cxnLst>
                <a:rect l="0" t="0" r="r" b="b"/>
                <a:pathLst>
                  <a:path w="69" h="27">
                    <a:moveTo>
                      <a:pt x="1" y="24"/>
                    </a:moveTo>
                    <a:cubicBezTo>
                      <a:pt x="2" y="14"/>
                      <a:pt x="0" y="11"/>
                      <a:pt x="7" y="6"/>
                    </a:cubicBezTo>
                    <a:cubicBezTo>
                      <a:pt x="9" y="2"/>
                      <a:pt x="12" y="1"/>
                      <a:pt x="16" y="0"/>
                    </a:cubicBezTo>
                    <a:cubicBezTo>
                      <a:pt x="34" y="1"/>
                      <a:pt x="51" y="2"/>
                      <a:pt x="69" y="5"/>
                    </a:cubicBezTo>
                    <a:cubicBezTo>
                      <a:pt x="64" y="9"/>
                      <a:pt x="56" y="13"/>
                      <a:pt x="50" y="15"/>
                    </a:cubicBezTo>
                    <a:cubicBezTo>
                      <a:pt x="44" y="21"/>
                      <a:pt x="42" y="19"/>
                      <a:pt x="31" y="18"/>
                    </a:cubicBezTo>
                    <a:cubicBezTo>
                      <a:pt x="26" y="16"/>
                      <a:pt x="22" y="18"/>
                      <a:pt x="17" y="19"/>
                    </a:cubicBezTo>
                    <a:cubicBezTo>
                      <a:pt x="14" y="27"/>
                      <a:pt x="16" y="27"/>
                      <a:pt x="7" y="26"/>
                    </a:cubicBezTo>
                    <a:cubicBezTo>
                      <a:pt x="3" y="25"/>
                      <a:pt x="0" y="17"/>
                      <a:pt x="2" y="13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4262905" y="2128175"/>
                <a:ext cx="57628" cy="28340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5" y="3"/>
                  </a:cxn>
                  <a:cxn ang="0">
                    <a:pos x="29" y="16"/>
                  </a:cxn>
                  <a:cxn ang="0">
                    <a:pos x="11" y="15"/>
                  </a:cxn>
                  <a:cxn ang="0">
                    <a:pos x="0" y="11"/>
                  </a:cxn>
                  <a:cxn ang="0">
                    <a:pos x="18" y="1"/>
                  </a:cxn>
                </a:cxnLst>
                <a:rect l="0" t="0" r="r" b="b"/>
                <a:pathLst>
                  <a:path w="42" h="16">
                    <a:moveTo>
                      <a:pt x="18" y="1"/>
                    </a:moveTo>
                    <a:cubicBezTo>
                      <a:pt x="24" y="2"/>
                      <a:pt x="30" y="0"/>
                      <a:pt x="35" y="3"/>
                    </a:cubicBezTo>
                    <a:cubicBezTo>
                      <a:pt x="42" y="8"/>
                      <a:pt x="32" y="15"/>
                      <a:pt x="29" y="16"/>
                    </a:cubicBezTo>
                    <a:cubicBezTo>
                      <a:pt x="23" y="16"/>
                      <a:pt x="17" y="16"/>
                      <a:pt x="11" y="15"/>
                    </a:cubicBezTo>
                    <a:cubicBezTo>
                      <a:pt x="7" y="14"/>
                      <a:pt x="0" y="11"/>
                      <a:pt x="0" y="11"/>
                    </a:cubicBezTo>
                    <a:cubicBezTo>
                      <a:pt x="3" y="3"/>
                      <a:pt x="9" y="0"/>
                      <a:pt x="1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0" name="Freeform 22"/>
              <p:cNvSpPr>
                <a:spLocks/>
              </p:cNvSpPr>
              <p:nvPr/>
            </p:nvSpPr>
            <p:spPr bwMode="auto">
              <a:xfrm>
                <a:off x="4269820" y="2093297"/>
                <a:ext cx="253568" cy="63217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90" y="10"/>
                  </a:cxn>
                  <a:cxn ang="0">
                    <a:pos x="67" y="15"/>
                  </a:cxn>
                  <a:cxn ang="0">
                    <a:pos x="114" y="22"/>
                  </a:cxn>
                  <a:cxn ang="0">
                    <a:pos x="167" y="21"/>
                  </a:cxn>
                  <a:cxn ang="0">
                    <a:pos x="183" y="26"/>
                  </a:cxn>
                  <a:cxn ang="0">
                    <a:pos x="172" y="33"/>
                  </a:cxn>
                  <a:cxn ang="0">
                    <a:pos x="157" y="38"/>
                  </a:cxn>
                  <a:cxn ang="0">
                    <a:pos x="47" y="34"/>
                  </a:cxn>
                  <a:cxn ang="0">
                    <a:pos x="67" y="26"/>
                  </a:cxn>
                  <a:cxn ang="0">
                    <a:pos x="59" y="20"/>
                  </a:cxn>
                  <a:cxn ang="0">
                    <a:pos x="42" y="14"/>
                  </a:cxn>
                  <a:cxn ang="0">
                    <a:pos x="12" y="13"/>
                  </a:cxn>
                  <a:cxn ang="0">
                    <a:pos x="0" y="9"/>
                  </a:cxn>
                  <a:cxn ang="0">
                    <a:pos x="16" y="4"/>
                  </a:cxn>
                  <a:cxn ang="0">
                    <a:pos x="35" y="2"/>
                  </a:cxn>
                  <a:cxn ang="0">
                    <a:pos x="54" y="1"/>
                  </a:cxn>
                  <a:cxn ang="0">
                    <a:pos x="58" y="2"/>
                  </a:cxn>
                  <a:cxn ang="0">
                    <a:pos x="60" y="9"/>
                  </a:cxn>
                </a:cxnLst>
                <a:rect l="0" t="0" r="r" b="b"/>
                <a:pathLst>
                  <a:path w="183" h="38">
                    <a:moveTo>
                      <a:pt x="25" y="3"/>
                    </a:moveTo>
                    <a:cubicBezTo>
                      <a:pt x="46" y="5"/>
                      <a:pt x="69" y="6"/>
                      <a:pt x="90" y="10"/>
                    </a:cubicBezTo>
                    <a:cubicBezTo>
                      <a:pt x="82" y="12"/>
                      <a:pt x="75" y="13"/>
                      <a:pt x="67" y="15"/>
                    </a:cubicBezTo>
                    <a:cubicBezTo>
                      <a:pt x="83" y="17"/>
                      <a:pt x="97" y="21"/>
                      <a:pt x="114" y="22"/>
                    </a:cubicBezTo>
                    <a:cubicBezTo>
                      <a:pt x="132" y="22"/>
                      <a:pt x="149" y="21"/>
                      <a:pt x="167" y="21"/>
                    </a:cubicBezTo>
                    <a:cubicBezTo>
                      <a:pt x="173" y="21"/>
                      <a:pt x="183" y="26"/>
                      <a:pt x="183" y="26"/>
                    </a:cubicBezTo>
                    <a:cubicBezTo>
                      <a:pt x="181" y="30"/>
                      <a:pt x="172" y="33"/>
                      <a:pt x="172" y="33"/>
                    </a:cubicBezTo>
                    <a:cubicBezTo>
                      <a:pt x="167" y="38"/>
                      <a:pt x="165" y="37"/>
                      <a:pt x="157" y="38"/>
                    </a:cubicBezTo>
                    <a:cubicBezTo>
                      <a:pt x="94" y="37"/>
                      <a:pt x="93" y="38"/>
                      <a:pt x="47" y="34"/>
                    </a:cubicBezTo>
                    <a:cubicBezTo>
                      <a:pt x="50" y="22"/>
                      <a:pt x="48" y="27"/>
                      <a:pt x="67" y="26"/>
                    </a:cubicBezTo>
                    <a:cubicBezTo>
                      <a:pt x="70" y="19"/>
                      <a:pt x="66" y="21"/>
                      <a:pt x="59" y="20"/>
                    </a:cubicBezTo>
                    <a:cubicBezTo>
                      <a:pt x="54" y="17"/>
                      <a:pt x="42" y="14"/>
                      <a:pt x="42" y="14"/>
                    </a:cubicBezTo>
                    <a:cubicBezTo>
                      <a:pt x="29" y="15"/>
                      <a:pt x="28" y="16"/>
                      <a:pt x="12" y="13"/>
                    </a:cubicBezTo>
                    <a:cubicBezTo>
                      <a:pt x="8" y="12"/>
                      <a:pt x="0" y="9"/>
                      <a:pt x="0" y="9"/>
                    </a:cubicBezTo>
                    <a:cubicBezTo>
                      <a:pt x="5" y="6"/>
                      <a:pt x="9" y="5"/>
                      <a:pt x="16" y="4"/>
                    </a:cubicBezTo>
                    <a:cubicBezTo>
                      <a:pt x="22" y="3"/>
                      <a:pt x="35" y="2"/>
                      <a:pt x="35" y="2"/>
                    </a:cubicBezTo>
                    <a:cubicBezTo>
                      <a:pt x="43" y="0"/>
                      <a:pt x="43" y="0"/>
                      <a:pt x="54" y="1"/>
                    </a:cubicBezTo>
                    <a:cubicBezTo>
                      <a:pt x="55" y="1"/>
                      <a:pt x="57" y="1"/>
                      <a:pt x="58" y="2"/>
                    </a:cubicBezTo>
                    <a:cubicBezTo>
                      <a:pt x="60" y="4"/>
                      <a:pt x="60" y="9"/>
                      <a:pt x="60" y="9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1" name="Freeform 23"/>
              <p:cNvSpPr>
                <a:spLocks/>
              </p:cNvSpPr>
              <p:nvPr/>
            </p:nvSpPr>
            <p:spPr bwMode="auto">
              <a:xfrm>
                <a:off x="4299787" y="2045339"/>
                <a:ext cx="55324" cy="4795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0" y="7"/>
                  </a:cxn>
                  <a:cxn ang="0">
                    <a:pos x="32" y="10"/>
                  </a:cxn>
                  <a:cxn ang="0">
                    <a:pos x="36" y="12"/>
                  </a:cxn>
                  <a:cxn ang="0">
                    <a:pos x="40" y="21"/>
                  </a:cxn>
                  <a:cxn ang="0">
                    <a:pos x="1" y="18"/>
                  </a:cxn>
                  <a:cxn ang="0">
                    <a:pos x="3" y="7"/>
                  </a:cxn>
                  <a:cxn ang="0">
                    <a:pos x="8" y="0"/>
                  </a:cxn>
                </a:cxnLst>
                <a:rect l="0" t="0" r="r" b="b"/>
                <a:pathLst>
                  <a:path w="40" h="28">
                    <a:moveTo>
                      <a:pt x="8" y="0"/>
                    </a:moveTo>
                    <a:cubicBezTo>
                      <a:pt x="15" y="2"/>
                      <a:pt x="23" y="4"/>
                      <a:pt x="30" y="7"/>
                    </a:cubicBezTo>
                    <a:cubicBezTo>
                      <a:pt x="31" y="8"/>
                      <a:pt x="31" y="9"/>
                      <a:pt x="32" y="10"/>
                    </a:cubicBezTo>
                    <a:cubicBezTo>
                      <a:pt x="33" y="11"/>
                      <a:pt x="35" y="11"/>
                      <a:pt x="36" y="12"/>
                    </a:cubicBezTo>
                    <a:cubicBezTo>
                      <a:pt x="38" y="15"/>
                      <a:pt x="38" y="18"/>
                      <a:pt x="40" y="21"/>
                    </a:cubicBezTo>
                    <a:cubicBezTo>
                      <a:pt x="29" y="28"/>
                      <a:pt x="12" y="22"/>
                      <a:pt x="1" y="18"/>
                    </a:cubicBezTo>
                    <a:cubicBezTo>
                      <a:pt x="1" y="14"/>
                      <a:pt x="0" y="10"/>
                      <a:pt x="3" y="7"/>
                    </a:cubicBezTo>
                    <a:cubicBezTo>
                      <a:pt x="9" y="1"/>
                      <a:pt x="10" y="6"/>
                      <a:pt x="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2" name="Freeform 24"/>
              <p:cNvSpPr>
                <a:spLocks/>
              </p:cNvSpPr>
              <p:nvPr/>
            </p:nvSpPr>
            <p:spPr bwMode="auto">
              <a:xfrm>
                <a:off x="4355111" y="1993022"/>
                <a:ext cx="163664" cy="98097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46" y="3"/>
                  </a:cxn>
                  <a:cxn ang="0">
                    <a:pos x="58" y="1"/>
                  </a:cxn>
                  <a:cxn ang="0">
                    <a:pos x="74" y="7"/>
                  </a:cxn>
                  <a:cxn ang="0">
                    <a:pos x="84" y="13"/>
                  </a:cxn>
                  <a:cxn ang="0">
                    <a:pos x="116" y="29"/>
                  </a:cxn>
                  <a:cxn ang="0">
                    <a:pos x="81" y="35"/>
                  </a:cxn>
                  <a:cxn ang="0">
                    <a:pos x="66" y="42"/>
                  </a:cxn>
                  <a:cxn ang="0">
                    <a:pos x="14" y="34"/>
                  </a:cxn>
                  <a:cxn ang="0">
                    <a:pos x="0" y="25"/>
                  </a:cxn>
                  <a:cxn ang="0">
                    <a:pos x="14" y="12"/>
                  </a:cxn>
                  <a:cxn ang="0">
                    <a:pos x="6" y="22"/>
                  </a:cxn>
                </a:cxnLst>
                <a:rect l="0" t="0" r="r" b="b"/>
                <a:pathLst>
                  <a:path w="119" h="56">
                    <a:moveTo>
                      <a:pt x="6" y="22"/>
                    </a:moveTo>
                    <a:cubicBezTo>
                      <a:pt x="16" y="12"/>
                      <a:pt x="32" y="4"/>
                      <a:pt x="46" y="3"/>
                    </a:cubicBezTo>
                    <a:cubicBezTo>
                      <a:pt x="51" y="0"/>
                      <a:pt x="52" y="0"/>
                      <a:pt x="58" y="1"/>
                    </a:cubicBezTo>
                    <a:cubicBezTo>
                      <a:pt x="64" y="4"/>
                      <a:pt x="68" y="6"/>
                      <a:pt x="74" y="7"/>
                    </a:cubicBezTo>
                    <a:cubicBezTo>
                      <a:pt x="77" y="10"/>
                      <a:pt x="80" y="12"/>
                      <a:pt x="84" y="13"/>
                    </a:cubicBezTo>
                    <a:cubicBezTo>
                      <a:pt x="91" y="20"/>
                      <a:pt x="107" y="25"/>
                      <a:pt x="116" y="29"/>
                    </a:cubicBezTo>
                    <a:cubicBezTo>
                      <a:pt x="119" y="42"/>
                      <a:pt x="83" y="35"/>
                      <a:pt x="81" y="35"/>
                    </a:cubicBezTo>
                    <a:cubicBezTo>
                      <a:pt x="76" y="36"/>
                      <a:pt x="70" y="39"/>
                      <a:pt x="66" y="42"/>
                    </a:cubicBezTo>
                    <a:cubicBezTo>
                      <a:pt x="56" y="56"/>
                      <a:pt x="25" y="47"/>
                      <a:pt x="14" y="34"/>
                    </a:cubicBezTo>
                    <a:cubicBezTo>
                      <a:pt x="10" y="30"/>
                      <a:pt x="0" y="25"/>
                      <a:pt x="0" y="25"/>
                    </a:cubicBezTo>
                    <a:cubicBezTo>
                      <a:pt x="2" y="17"/>
                      <a:pt x="5" y="12"/>
                      <a:pt x="14" y="1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3" name="Freeform 25"/>
              <p:cNvSpPr>
                <a:spLocks/>
              </p:cNvSpPr>
              <p:nvPr/>
            </p:nvSpPr>
            <p:spPr bwMode="auto">
              <a:xfrm>
                <a:off x="4396604" y="1947247"/>
                <a:ext cx="484086" cy="167851"/>
              </a:xfrm>
              <a:custGeom>
                <a:avLst/>
                <a:gdLst/>
                <a:ahLst/>
                <a:cxnLst>
                  <a:cxn ang="0">
                    <a:pos x="351" y="13"/>
                  </a:cxn>
                  <a:cxn ang="0">
                    <a:pos x="321" y="21"/>
                  </a:cxn>
                  <a:cxn ang="0">
                    <a:pos x="276" y="32"/>
                  </a:cxn>
                  <a:cxn ang="0">
                    <a:pos x="257" y="39"/>
                  </a:cxn>
                  <a:cxn ang="0">
                    <a:pos x="227" y="44"/>
                  </a:cxn>
                  <a:cxn ang="0">
                    <a:pos x="206" y="51"/>
                  </a:cxn>
                  <a:cxn ang="0">
                    <a:pos x="186" y="57"/>
                  </a:cxn>
                  <a:cxn ang="0">
                    <a:pos x="161" y="66"/>
                  </a:cxn>
                  <a:cxn ang="0">
                    <a:pos x="152" y="69"/>
                  </a:cxn>
                  <a:cxn ang="0">
                    <a:pos x="134" y="75"/>
                  </a:cxn>
                  <a:cxn ang="0">
                    <a:pos x="120" y="80"/>
                  </a:cxn>
                  <a:cxn ang="0">
                    <a:pos x="111" y="87"/>
                  </a:cxn>
                  <a:cxn ang="0">
                    <a:pos x="96" y="97"/>
                  </a:cxn>
                  <a:cxn ang="0">
                    <a:pos x="35" y="96"/>
                  </a:cxn>
                  <a:cxn ang="0">
                    <a:pos x="4" y="95"/>
                  </a:cxn>
                  <a:cxn ang="0">
                    <a:pos x="14" y="89"/>
                  </a:cxn>
                  <a:cxn ang="0">
                    <a:pos x="26" y="84"/>
                  </a:cxn>
                  <a:cxn ang="0">
                    <a:pos x="106" y="63"/>
                  </a:cxn>
                  <a:cxn ang="0">
                    <a:pos x="98" y="50"/>
                  </a:cxn>
                  <a:cxn ang="0">
                    <a:pos x="64" y="45"/>
                  </a:cxn>
                  <a:cxn ang="0">
                    <a:pos x="100" y="42"/>
                  </a:cxn>
                  <a:cxn ang="0">
                    <a:pos x="116" y="49"/>
                  </a:cxn>
                  <a:cxn ang="0">
                    <a:pos x="122" y="53"/>
                  </a:cxn>
                  <a:cxn ang="0">
                    <a:pos x="137" y="51"/>
                  </a:cxn>
                  <a:cxn ang="0">
                    <a:pos x="132" y="47"/>
                  </a:cxn>
                  <a:cxn ang="0">
                    <a:pos x="120" y="42"/>
                  </a:cxn>
                  <a:cxn ang="0">
                    <a:pos x="78" y="36"/>
                  </a:cxn>
                  <a:cxn ang="0">
                    <a:pos x="52" y="29"/>
                  </a:cxn>
                  <a:cxn ang="0">
                    <a:pos x="45" y="21"/>
                  </a:cxn>
                  <a:cxn ang="0">
                    <a:pos x="116" y="12"/>
                  </a:cxn>
                  <a:cxn ang="0">
                    <a:pos x="170" y="6"/>
                  </a:cxn>
                  <a:cxn ang="0">
                    <a:pos x="248" y="1"/>
                  </a:cxn>
                  <a:cxn ang="0">
                    <a:pos x="344" y="6"/>
                  </a:cxn>
                  <a:cxn ang="0">
                    <a:pos x="351" y="13"/>
                  </a:cxn>
                </a:cxnLst>
                <a:rect l="0" t="0" r="r" b="b"/>
                <a:pathLst>
                  <a:path w="351" h="97">
                    <a:moveTo>
                      <a:pt x="351" y="13"/>
                    </a:moveTo>
                    <a:cubicBezTo>
                      <a:pt x="346" y="11"/>
                      <a:pt x="328" y="20"/>
                      <a:pt x="321" y="21"/>
                    </a:cubicBezTo>
                    <a:cubicBezTo>
                      <a:pt x="307" y="28"/>
                      <a:pt x="292" y="30"/>
                      <a:pt x="276" y="32"/>
                    </a:cubicBezTo>
                    <a:cubicBezTo>
                      <a:pt x="270" y="34"/>
                      <a:pt x="264" y="37"/>
                      <a:pt x="257" y="39"/>
                    </a:cubicBezTo>
                    <a:cubicBezTo>
                      <a:pt x="249" y="44"/>
                      <a:pt x="236" y="43"/>
                      <a:pt x="227" y="44"/>
                    </a:cubicBezTo>
                    <a:cubicBezTo>
                      <a:pt x="220" y="46"/>
                      <a:pt x="214" y="49"/>
                      <a:pt x="206" y="51"/>
                    </a:cubicBezTo>
                    <a:cubicBezTo>
                      <a:pt x="200" y="55"/>
                      <a:pt x="193" y="56"/>
                      <a:pt x="186" y="57"/>
                    </a:cubicBezTo>
                    <a:cubicBezTo>
                      <a:pt x="178" y="62"/>
                      <a:pt x="170" y="65"/>
                      <a:pt x="161" y="66"/>
                    </a:cubicBezTo>
                    <a:cubicBezTo>
                      <a:pt x="158" y="67"/>
                      <a:pt x="152" y="69"/>
                      <a:pt x="152" y="69"/>
                    </a:cubicBezTo>
                    <a:cubicBezTo>
                      <a:pt x="146" y="74"/>
                      <a:pt x="142" y="74"/>
                      <a:pt x="134" y="75"/>
                    </a:cubicBezTo>
                    <a:cubicBezTo>
                      <a:pt x="130" y="78"/>
                      <a:pt x="120" y="80"/>
                      <a:pt x="120" y="80"/>
                    </a:cubicBezTo>
                    <a:cubicBezTo>
                      <a:pt x="118" y="84"/>
                      <a:pt x="115" y="85"/>
                      <a:pt x="111" y="87"/>
                    </a:cubicBezTo>
                    <a:cubicBezTo>
                      <a:pt x="109" y="93"/>
                      <a:pt x="103" y="96"/>
                      <a:pt x="96" y="97"/>
                    </a:cubicBezTo>
                    <a:cubicBezTo>
                      <a:pt x="72" y="95"/>
                      <a:pt x="63" y="95"/>
                      <a:pt x="35" y="96"/>
                    </a:cubicBezTo>
                    <a:cubicBezTo>
                      <a:pt x="25" y="96"/>
                      <a:pt x="14" y="96"/>
                      <a:pt x="4" y="95"/>
                    </a:cubicBezTo>
                    <a:cubicBezTo>
                      <a:pt x="0" y="94"/>
                      <a:pt x="14" y="89"/>
                      <a:pt x="14" y="89"/>
                    </a:cubicBezTo>
                    <a:cubicBezTo>
                      <a:pt x="18" y="85"/>
                      <a:pt x="21" y="85"/>
                      <a:pt x="26" y="84"/>
                    </a:cubicBezTo>
                    <a:cubicBezTo>
                      <a:pt x="40" y="63"/>
                      <a:pt x="85" y="65"/>
                      <a:pt x="106" y="63"/>
                    </a:cubicBezTo>
                    <a:cubicBezTo>
                      <a:pt x="115" y="61"/>
                      <a:pt x="102" y="52"/>
                      <a:pt x="98" y="50"/>
                    </a:cubicBezTo>
                    <a:cubicBezTo>
                      <a:pt x="89" y="45"/>
                      <a:pt x="70" y="46"/>
                      <a:pt x="64" y="45"/>
                    </a:cubicBezTo>
                    <a:cubicBezTo>
                      <a:pt x="76" y="38"/>
                      <a:pt x="83" y="41"/>
                      <a:pt x="100" y="42"/>
                    </a:cubicBezTo>
                    <a:cubicBezTo>
                      <a:pt x="105" y="43"/>
                      <a:pt x="112" y="46"/>
                      <a:pt x="116" y="49"/>
                    </a:cubicBezTo>
                    <a:cubicBezTo>
                      <a:pt x="118" y="50"/>
                      <a:pt x="122" y="53"/>
                      <a:pt x="122" y="53"/>
                    </a:cubicBezTo>
                    <a:cubicBezTo>
                      <a:pt x="127" y="52"/>
                      <a:pt x="132" y="53"/>
                      <a:pt x="137" y="51"/>
                    </a:cubicBezTo>
                    <a:cubicBezTo>
                      <a:pt x="139" y="50"/>
                      <a:pt x="134" y="48"/>
                      <a:pt x="132" y="47"/>
                    </a:cubicBezTo>
                    <a:cubicBezTo>
                      <a:pt x="128" y="45"/>
                      <a:pt x="120" y="42"/>
                      <a:pt x="120" y="42"/>
                    </a:cubicBezTo>
                    <a:cubicBezTo>
                      <a:pt x="114" y="33"/>
                      <a:pt x="80" y="36"/>
                      <a:pt x="78" y="36"/>
                    </a:cubicBezTo>
                    <a:cubicBezTo>
                      <a:pt x="69" y="34"/>
                      <a:pt x="61" y="31"/>
                      <a:pt x="52" y="29"/>
                    </a:cubicBezTo>
                    <a:cubicBezTo>
                      <a:pt x="48" y="27"/>
                      <a:pt x="47" y="26"/>
                      <a:pt x="45" y="21"/>
                    </a:cubicBezTo>
                    <a:cubicBezTo>
                      <a:pt x="69" y="19"/>
                      <a:pt x="91" y="13"/>
                      <a:pt x="116" y="12"/>
                    </a:cubicBezTo>
                    <a:cubicBezTo>
                      <a:pt x="131" y="7"/>
                      <a:pt x="154" y="7"/>
                      <a:pt x="170" y="6"/>
                    </a:cubicBezTo>
                    <a:cubicBezTo>
                      <a:pt x="195" y="0"/>
                      <a:pt x="223" y="2"/>
                      <a:pt x="248" y="1"/>
                    </a:cubicBezTo>
                    <a:cubicBezTo>
                      <a:pt x="284" y="2"/>
                      <a:pt x="311" y="2"/>
                      <a:pt x="344" y="6"/>
                    </a:cubicBezTo>
                    <a:cubicBezTo>
                      <a:pt x="347" y="10"/>
                      <a:pt x="346" y="12"/>
                      <a:pt x="351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4" name="Freeform 26"/>
              <p:cNvSpPr>
                <a:spLocks/>
              </p:cNvSpPr>
              <p:nvPr/>
            </p:nvSpPr>
            <p:spPr bwMode="auto">
              <a:xfrm>
                <a:off x="4472673" y="2309106"/>
                <a:ext cx="50715" cy="2833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2" y="15"/>
                  </a:cxn>
                  <a:cxn ang="0">
                    <a:pos x="27" y="12"/>
                  </a:cxn>
                  <a:cxn ang="0">
                    <a:pos x="34" y="9"/>
                  </a:cxn>
                  <a:cxn ang="0">
                    <a:pos x="10" y="1"/>
                  </a:cxn>
                  <a:cxn ang="0">
                    <a:pos x="8" y="6"/>
                  </a:cxn>
                </a:cxnLst>
                <a:rect l="0" t="0" r="r" b="b"/>
                <a:pathLst>
                  <a:path w="39" h="15">
                    <a:moveTo>
                      <a:pt x="8" y="6"/>
                    </a:moveTo>
                    <a:cubicBezTo>
                      <a:pt x="0" y="11"/>
                      <a:pt x="6" y="13"/>
                      <a:pt x="12" y="15"/>
                    </a:cubicBezTo>
                    <a:cubicBezTo>
                      <a:pt x="17" y="14"/>
                      <a:pt x="22" y="13"/>
                      <a:pt x="27" y="12"/>
                    </a:cubicBezTo>
                    <a:cubicBezTo>
                      <a:pt x="29" y="11"/>
                      <a:pt x="33" y="11"/>
                      <a:pt x="34" y="9"/>
                    </a:cubicBezTo>
                    <a:cubicBezTo>
                      <a:pt x="39" y="0"/>
                      <a:pt x="11" y="1"/>
                      <a:pt x="10" y="1"/>
                    </a:cubicBezTo>
                    <a:cubicBezTo>
                      <a:pt x="5" y="2"/>
                      <a:pt x="5" y="1"/>
                      <a:pt x="8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4477286" y="2169595"/>
                <a:ext cx="96817" cy="26159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43" y="16"/>
                  </a:cxn>
                  <a:cxn ang="0">
                    <a:pos x="4" y="12"/>
                  </a:cxn>
                  <a:cxn ang="0">
                    <a:pos x="5" y="5"/>
                  </a:cxn>
                </a:cxnLst>
                <a:rect l="0" t="0" r="r" b="b"/>
                <a:pathLst>
                  <a:path w="68" h="16">
                    <a:moveTo>
                      <a:pt x="5" y="5"/>
                    </a:moveTo>
                    <a:cubicBezTo>
                      <a:pt x="6" y="5"/>
                      <a:pt x="68" y="0"/>
                      <a:pt x="43" y="16"/>
                    </a:cubicBezTo>
                    <a:cubicBezTo>
                      <a:pt x="30" y="15"/>
                      <a:pt x="17" y="14"/>
                      <a:pt x="4" y="12"/>
                    </a:cubicBezTo>
                    <a:cubicBezTo>
                      <a:pt x="0" y="7"/>
                      <a:pt x="0" y="9"/>
                      <a:pt x="5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>
                <a:off x="3396165" y="2653526"/>
                <a:ext cx="36882" cy="5449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11"/>
                  </a:cxn>
                  <a:cxn ang="0">
                    <a:pos x="13" y="22"/>
                  </a:cxn>
                  <a:cxn ang="0">
                    <a:pos x="16" y="33"/>
                  </a:cxn>
                  <a:cxn ang="0">
                    <a:pos x="19" y="0"/>
                  </a:cxn>
                  <a:cxn ang="0">
                    <a:pos x="0" y="4"/>
                  </a:cxn>
                </a:cxnLst>
                <a:rect l="0" t="0" r="r" b="b"/>
                <a:pathLst>
                  <a:path w="26" h="33">
                    <a:moveTo>
                      <a:pt x="0" y="4"/>
                    </a:moveTo>
                    <a:cubicBezTo>
                      <a:pt x="4" y="5"/>
                      <a:pt x="4" y="8"/>
                      <a:pt x="7" y="11"/>
                    </a:cubicBezTo>
                    <a:cubicBezTo>
                      <a:pt x="8" y="16"/>
                      <a:pt x="9" y="19"/>
                      <a:pt x="13" y="22"/>
                    </a:cubicBezTo>
                    <a:cubicBezTo>
                      <a:pt x="14" y="26"/>
                      <a:pt x="16" y="33"/>
                      <a:pt x="16" y="33"/>
                    </a:cubicBezTo>
                    <a:cubicBezTo>
                      <a:pt x="26" y="30"/>
                      <a:pt x="19" y="11"/>
                      <a:pt x="19" y="0"/>
                    </a:cubicBezTo>
                    <a:cubicBezTo>
                      <a:pt x="13" y="2"/>
                      <a:pt x="7" y="4"/>
                      <a:pt x="0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>
                <a:off x="3456097" y="2732004"/>
                <a:ext cx="39186" cy="5013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7" y="6"/>
                  </a:cxn>
                  <a:cxn ang="0">
                    <a:pos x="27" y="17"/>
                  </a:cxn>
                  <a:cxn ang="0">
                    <a:pos x="29" y="20"/>
                  </a:cxn>
                  <a:cxn ang="0">
                    <a:pos x="23" y="29"/>
                  </a:cxn>
                  <a:cxn ang="0">
                    <a:pos x="5" y="17"/>
                  </a:cxn>
                  <a:cxn ang="0">
                    <a:pos x="0" y="8"/>
                  </a:cxn>
                  <a:cxn ang="0">
                    <a:pos x="1" y="3"/>
                  </a:cxn>
                </a:cxnLst>
                <a:rect l="0" t="0" r="r" b="b"/>
                <a:pathLst>
                  <a:path w="29" h="29">
                    <a:moveTo>
                      <a:pt x="1" y="3"/>
                    </a:moveTo>
                    <a:cubicBezTo>
                      <a:pt x="7" y="1"/>
                      <a:pt x="11" y="4"/>
                      <a:pt x="17" y="6"/>
                    </a:cubicBezTo>
                    <a:cubicBezTo>
                      <a:pt x="22" y="9"/>
                      <a:pt x="24" y="12"/>
                      <a:pt x="27" y="17"/>
                    </a:cubicBezTo>
                    <a:cubicBezTo>
                      <a:pt x="28" y="18"/>
                      <a:pt x="29" y="20"/>
                      <a:pt x="29" y="20"/>
                    </a:cubicBezTo>
                    <a:cubicBezTo>
                      <a:pt x="27" y="24"/>
                      <a:pt x="27" y="26"/>
                      <a:pt x="23" y="29"/>
                    </a:cubicBezTo>
                    <a:cubicBezTo>
                      <a:pt x="15" y="26"/>
                      <a:pt x="13" y="20"/>
                      <a:pt x="5" y="17"/>
                    </a:cubicBezTo>
                    <a:cubicBezTo>
                      <a:pt x="0" y="10"/>
                      <a:pt x="2" y="13"/>
                      <a:pt x="0" y="8"/>
                    </a:cubicBezTo>
                    <a:cubicBezTo>
                      <a:pt x="2" y="1"/>
                      <a:pt x="6" y="0"/>
                      <a:pt x="1" y="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3061914" y="2542353"/>
                <a:ext cx="64545" cy="45778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" y="18"/>
                  </a:cxn>
                  <a:cxn ang="0">
                    <a:pos x="5" y="27"/>
                  </a:cxn>
                  <a:cxn ang="0">
                    <a:pos x="25" y="24"/>
                  </a:cxn>
                  <a:cxn ang="0">
                    <a:pos x="38" y="17"/>
                  </a:cxn>
                  <a:cxn ang="0">
                    <a:pos x="47" y="5"/>
                  </a:cxn>
                  <a:cxn ang="0">
                    <a:pos x="41" y="3"/>
                  </a:cxn>
                </a:cxnLst>
                <a:rect l="0" t="0" r="r" b="b"/>
                <a:pathLst>
                  <a:path w="47" h="27">
                    <a:moveTo>
                      <a:pt x="41" y="3"/>
                    </a:moveTo>
                    <a:cubicBezTo>
                      <a:pt x="34" y="14"/>
                      <a:pt x="16" y="15"/>
                      <a:pt x="4" y="18"/>
                    </a:cubicBezTo>
                    <a:cubicBezTo>
                      <a:pt x="0" y="21"/>
                      <a:pt x="0" y="25"/>
                      <a:pt x="5" y="27"/>
                    </a:cubicBezTo>
                    <a:cubicBezTo>
                      <a:pt x="12" y="26"/>
                      <a:pt x="25" y="24"/>
                      <a:pt x="25" y="24"/>
                    </a:cubicBezTo>
                    <a:cubicBezTo>
                      <a:pt x="28" y="20"/>
                      <a:pt x="33" y="18"/>
                      <a:pt x="38" y="17"/>
                    </a:cubicBezTo>
                    <a:cubicBezTo>
                      <a:pt x="40" y="12"/>
                      <a:pt x="47" y="5"/>
                      <a:pt x="47" y="5"/>
                    </a:cubicBezTo>
                    <a:cubicBezTo>
                      <a:pt x="45" y="0"/>
                      <a:pt x="47" y="2"/>
                      <a:pt x="41" y="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2762242" y="2289487"/>
                <a:ext cx="200551" cy="11989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6" y="52"/>
                  </a:cxn>
                  <a:cxn ang="0">
                    <a:pos x="22" y="52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1" y="51"/>
                  </a:cxn>
                  <a:cxn ang="0">
                    <a:pos x="55" y="50"/>
                  </a:cxn>
                  <a:cxn ang="0">
                    <a:pos x="64" y="58"/>
                  </a:cxn>
                  <a:cxn ang="0">
                    <a:pos x="91" y="67"/>
                  </a:cxn>
                  <a:cxn ang="0">
                    <a:pos x="102" y="54"/>
                  </a:cxn>
                  <a:cxn ang="0">
                    <a:pos x="131" y="49"/>
                  </a:cxn>
                  <a:cxn ang="0">
                    <a:pos x="143" y="44"/>
                  </a:cxn>
                  <a:cxn ang="0">
                    <a:pos x="126" y="30"/>
                  </a:cxn>
                  <a:cxn ang="0">
                    <a:pos x="102" y="39"/>
                  </a:cxn>
                  <a:cxn ang="0">
                    <a:pos x="99" y="25"/>
                  </a:cxn>
                  <a:cxn ang="0">
                    <a:pos x="61" y="6"/>
                  </a:cxn>
                  <a:cxn ang="0">
                    <a:pos x="72" y="0"/>
                  </a:cxn>
                </a:cxnLst>
                <a:rect l="0" t="0" r="r" b="b"/>
                <a:pathLst>
                  <a:path w="146" h="69">
                    <a:moveTo>
                      <a:pt x="72" y="0"/>
                    </a:moveTo>
                    <a:cubicBezTo>
                      <a:pt x="63" y="8"/>
                      <a:pt x="14" y="43"/>
                      <a:pt x="6" y="52"/>
                    </a:cubicBezTo>
                    <a:cubicBezTo>
                      <a:pt x="0" y="60"/>
                      <a:pt x="18" y="54"/>
                      <a:pt x="22" y="52"/>
                    </a:cubicBezTo>
                    <a:cubicBezTo>
                      <a:pt x="24" y="50"/>
                      <a:pt x="28" y="46"/>
                      <a:pt x="30" y="45"/>
                    </a:cubicBezTo>
                    <a:cubicBezTo>
                      <a:pt x="32" y="44"/>
                      <a:pt x="36" y="43"/>
                      <a:pt x="36" y="43"/>
                    </a:cubicBezTo>
                    <a:cubicBezTo>
                      <a:pt x="39" y="52"/>
                      <a:pt x="29" y="52"/>
                      <a:pt x="41" y="51"/>
                    </a:cubicBezTo>
                    <a:cubicBezTo>
                      <a:pt x="46" y="51"/>
                      <a:pt x="50" y="50"/>
                      <a:pt x="55" y="50"/>
                    </a:cubicBezTo>
                    <a:cubicBezTo>
                      <a:pt x="60" y="51"/>
                      <a:pt x="61" y="54"/>
                      <a:pt x="64" y="58"/>
                    </a:cubicBezTo>
                    <a:cubicBezTo>
                      <a:pt x="66" y="64"/>
                      <a:pt x="85" y="66"/>
                      <a:pt x="91" y="67"/>
                    </a:cubicBezTo>
                    <a:cubicBezTo>
                      <a:pt x="97" y="69"/>
                      <a:pt x="97" y="57"/>
                      <a:pt x="102" y="54"/>
                    </a:cubicBezTo>
                    <a:cubicBezTo>
                      <a:pt x="107" y="47"/>
                      <a:pt x="124" y="53"/>
                      <a:pt x="131" y="49"/>
                    </a:cubicBezTo>
                    <a:cubicBezTo>
                      <a:pt x="135" y="47"/>
                      <a:pt x="143" y="44"/>
                      <a:pt x="143" y="44"/>
                    </a:cubicBezTo>
                    <a:cubicBezTo>
                      <a:pt x="146" y="31"/>
                      <a:pt x="136" y="31"/>
                      <a:pt x="126" y="30"/>
                    </a:cubicBezTo>
                    <a:cubicBezTo>
                      <a:pt x="116" y="31"/>
                      <a:pt x="111" y="37"/>
                      <a:pt x="102" y="39"/>
                    </a:cubicBezTo>
                    <a:cubicBezTo>
                      <a:pt x="94" y="36"/>
                      <a:pt x="95" y="32"/>
                      <a:pt x="99" y="25"/>
                    </a:cubicBezTo>
                    <a:cubicBezTo>
                      <a:pt x="92" y="5"/>
                      <a:pt x="82" y="6"/>
                      <a:pt x="61" y="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0" name="Freeform 32"/>
              <p:cNvSpPr>
                <a:spLocks/>
              </p:cNvSpPr>
              <p:nvPr/>
            </p:nvSpPr>
            <p:spPr bwMode="auto">
              <a:xfrm>
                <a:off x="4666309" y="1931986"/>
                <a:ext cx="887490" cy="588568"/>
              </a:xfrm>
              <a:custGeom>
                <a:avLst/>
                <a:gdLst/>
                <a:ahLst/>
                <a:cxnLst>
                  <a:cxn ang="0">
                    <a:pos x="237" y="326"/>
                  </a:cxn>
                  <a:cxn ang="0">
                    <a:pos x="275" y="276"/>
                  </a:cxn>
                  <a:cxn ang="0">
                    <a:pos x="350" y="250"/>
                  </a:cxn>
                  <a:cxn ang="0">
                    <a:pos x="410" y="219"/>
                  </a:cxn>
                  <a:cxn ang="0">
                    <a:pos x="497" y="198"/>
                  </a:cxn>
                  <a:cxn ang="0">
                    <a:pos x="453" y="177"/>
                  </a:cxn>
                  <a:cxn ang="0">
                    <a:pos x="483" y="174"/>
                  </a:cxn>
                  <a:cxn ang="0">
                    <a:pos x="506" y="176"/>
                  </a:cxn>
                  <a:cxn ang="0">
                    <a:pos x="515" y="153"/>
                  </a:cxn>
                  <a:cxn ang="0">
                    <a:pos x="539" y="136"/>
                  </a:cxn>
                  <a:cxn ang="0">
                    <a:pos x="554" y="117"/>
                  </a:cxn>
                  <a:cxn ang="0">
                    <a:pos x="564" y="93"/>
                  </a:cxn>
                  <a:cxn ang="0">
                    <a:pos x="569" y="64"/>
                  </a:cxn>
                  <a:cxn ang="0">
                    <a:pos x="623" y="40"/>
                  </a:cxn>
                  <a:cxn ang="0">
                    <a:pos x="642" y="32"/>
                  </a:cxn>
                  <a:cxn ang="0">
                    <a:pos x="560" y="36"/>
                  </a:cxn>
                  <a:cxn ang="0">
                    <a:pos x="547" y="20"/>
                  </a:cxn>
                  <a:cxn ang="0">
                    <a:pos x="441" y="0"/>
                  </a:cxn>
                  <a:cxn ang="0">
                    <a:pos x="299" y="12"/>
                  </a:cxn>
                  <a:cxn ang="0">
                    <a:pos x="260" y="21"/>
                  </a:cxn>
                  <a:cxn ang="0">
                    <a:pos x="231" y="24"/>
                  </a:cxn>
                  <a:cxn ang="0">
                    <a:pos x="75" y="47"/>
                  </a:cxn>
                  <a:cxn ang="0">
                    <a:pos x="89" y="58"/>
                  </a:cxn>
                  <a:cxn ang="0">
                    <a:pos x="25" y="72"/>
                  </a:cxn>
                  <a:cxn ang="0">
                    <a:pos x="31" y="90"/>
                  </a:cxn>
                  <a:cxn ang="0">
                    <a:pos x="5" y="99"/>
                  </a:cxn>
                  <a:cxn ang="0">
                    <a:pos x="37" y="110"/>
                  </a:cxn>
                  <a:cxn ang="0">
                    <a:pos x="75" y="114"/>
                  </a:cxn>
                  <a:cxn ang="0">
                    <a:pos x="131" y="117"/>
                  </a:cxn>
                  <a:cxn ang="0">
                    <a:pos x="134" y="141"/>
                  </a:cxn>
                  <a:cxn ang="0">
                    <a:pos x="138" y="162"/>
                  </a:cxn>
                  <a:cxn ang="0">
                    <a:pos x="161" y="176"/>
                  </a:cxn>
                  <a:cxn ang="0">
                    <a:pos x="169" y="186"/>
                  </a:cxn>
                  <a:cxn ang="0">
                    <a:pos x="137" y="202"/>
                  </a:cxn>
                  <a:cxn ang="0">
                    <a:pos x="165" y="214"/>
                  </a:cxn>
                  <a:cxn ang="0">
                    <a:pos x="146" y="224"/>
                  </a:cxn>
                  <a:cxn ang="0">
                    <a:pos x="132" y="240"/>
                  </a:cxn>
                  <a:cxn ang="0">
                    <a:pos x="150" y="293"/>
                  </a:cxn>
                  <a:cxn ang="0">
                    <a:pos x="182" y="326"/>
                  </a:cxn>
                  <a:cxn ang="0">
                    <a:pos x="213" y="338"/>
                  </a:cxn>
                  <a:cxn ang="0">
                    <a:pos x="222" y="339"/>
                  </a:cxn>
                </a:cxnLst>
                <a:rect l="0" t="0" r="r" b="b"/>
                <a:pathLst>
                  <a:path w="642" h="339">
                    <a:moveTo>
                      <a:pt x="222" y="339"/>
                    </a:moveTo>
                    <a:cubicBezTo>
                      <a:pt x="225" y="334"/>
                      <a:pt x="232" y="330"/>
                      <a:pt x="237" y="326"/>
                    </a:cubicBezTo>
                    <a:cubicBezTo>
                      <a:pt x="241" y="320"/>
                      <a:pt x="245" y="318"/>
                      <a:pt x="251" y="314"/>
                    </a:cubicBezTo>
                    <a:cubicBezTo>
                      <a:pt x="256" y="299"/>
                      <a:pt x="269" y="291"/>
                      <a:pt x="275" y="276"/>
                    </a:cubicBezTo>
                    <a:cubicBezTo>
                      <a:pt x="268" y="249"/>
                      <a:pt x="309" y="255"/>
                      <a:pt x="325" y="254"/>
                    </a:cubicBezTo>
                    <a:cubicBezTo>
                      <a:pt x="333" y="250"/>
                      <a:pt x="342" y="251"/>
                      <a:pt x="350" y="250"/>
                    </a:cubicBezTo>
                    <a:cubicBezTo>
                      <a:pt x="359" y="247"/>
                      <a:pt x="361" y="242"/>
                      <a:pt x="368" y="237"/>
                    </a:cubicBezTo>
                    <a:cubicBezTo>
                      <a:pt x="372" y="224"/>
                      <a:pt x="398" y="220"/>
                      <a:pt x="410" y="219"/>
                    </a:cubicBezTo>
                    <a:cubicBezTo>
                      <a:pt x="421" y="216"/>
                      <a:pt x="432" y="215"/>
                      <a:pt x="443" y="214"/>
                    </a:cubicBezTo>
                    <a:cubicBezTo>
                      <a:pt x="461" y="208"/>
                      <a:pt x="480" y="207"/>
                      <a:pt x="497" y="198"/>
                    </a:cubicBezTo>
                    <a:cubicBezTo>
                      <a:pt x="482" y="190"/>
                      <a:pt x="466" y="189"/>
                      <a:pt x="449" y="188"/>
                    </a:cubicBezTo>
                    <a:cubicBezTo>
                      <a:pt x="441" y="184"/>
                      <a:pt x="446" y="178"/>
                      <a:pt x="453" y="177"/>
                    </a:cubicBezTo>
                    <a:cubicBezTo>
                      <a:pt x="457" y="176"/>
                      <a:pt x="460" y="176"/>
                      <a:pt x="464" y="176"/>
                    </a:cubicBezTo>
                    <a:cubicBezTo>
                      <a:pt x="470" y="172"/>
                      <a:pt x="476" y="173"/>
                      <a:pt x="483" y="174"/>
                    </a:cubicBezTo>
                    <a:cubicBezTo>
                      <a:pt x="494" y="182"/>
                      <a:pt x="508" y="181"/>
                      <a:pt x="521" y="184"/>
                    </a:cubicBezTo>
                    <a:cubicBezTo>
                      <a:pt x="518" y="179"/>
                      <a:pt x="506" y="176"/>
                      <a:pt x="506" y="176"/>
                    </a:cubicBezTo>
                    <a:cubicBezTo>
                      <a:pt x="506" y="169"/>
                      <a:pt x="504" y="162"/>
                      <a:pt x="507" y="155"/>
                    </a:cubicBezTo>
                    <a:cubicBezTo>
                      <a:pt x="508" y="152"/>
                      <a:pt x="515" y="153"/>
                      <a:pt x="515" y="153"/>
                    </a:cubicBezTo>
                    <a:cubicBezTo>
                      <a:pt x="519" y="149"/>
                      <a:pt x="522" y="149"/>
                      <a:pt x="527" y="146"/>
                    </a:cubicBezTo>
                    <a:cubicBezTo>
                      <a:pt x="530" y="138"/>
                      <a:pt x="531" y="138"/>
                      <a:pt x="539" y="136"/>
                    </a:cubicBezTo>
                    <a:cubicBezTo>
                      <a:pt x="541" y="135"/>
                      <a:pt x="545" y="134"/>
                      <a:pt x="545" y="134"/>
                    </a:cubicBezTo>
                    <a:cubicBezTo>
                      <a:pt x="552" y="127"/>
                      <a:pt x="549" y="125"/>
                      <a:pt x="554" y="117"/>
                    </a:cubicBezTo>
                    <a:cubicBezTo>
                      <a:pt x="548" y="111"/>
                      <a:pt x="547" y="109"/>
                      <a:pt x="545" y="101"/>
                    </a:cubicBezTo>
                    <a:cubicBezTo>
                      <a:pt x="551" y="94"/>
                      <a:pt x="556" y="96"/>
                      <a:pt x="564" y="93"/>
                    </a:cubicBezTo>
                    <a:cubicBezTo>
                      <a:pt x="558" y="88"/>
                      <a:pt x="551" y="83"/>
                      <a:pt x="543" y="80"/>
                    </a:cubicBezTo>
                    <a:cubicBezTo>
                      <a:pt x="547" y="67"/>
                      <a:pt x="555" y="65"/>
                      <a:pt x="569" y="64"/>
                    </a:cubicBezTo>
                    <a:cubicBezTo>
                      <a:pt x="577" y="62"/>
                      <a:pt x="580" y="58"/>
                      <a:pt x="587" y="56"/>
                    </a:cubicBezTo>
                    <a:cubicBezTo>
                      <a:pt x="594" y="49"/>
                      <a:pt x="614" y="42"/>
                      <a:pt x="623" y="40"/>
                    </a:cubicBezTo>
                    <a:cubicBezTo>
                      <a:pt x="627" y="37"/>
                      <a:pt x="631" y="36"/>
                      <a:pt x="636" y="34"/>
                    </a:cubicBezTo>
                    <a:cubicBezTo>
                      <a:pt x="638" y="33"/>
                      <a:pt x="642" y="32"/>
                      <a:pt x="642" y="32"/>
                    </a:cubicBezTo>
                    <a:cubicBezTo>
                      <a:pt x="639" y="23"/>
                      <a:pt x="606" y="29"/>
                      <a:pt x="597" y="30"/>
                    </a:cubicBezTo>
                    <a:cubicBezTo>
                      <a:pt x="586" y="35"/>
                      <a:pt x="572" y="34"/>
                      <a:pt x="560" y="36"/>
                    </a:cubicBezTo>
                    <a:cubicBezTo>
                      <a:pt x="554" y="35"/>
                      <a:pt x="551" y="34"/>
                      <a:pt x="546" y="32"/>
                    </a:cubicBezTo>
                    <a:cubicBezTo>
                      <a:pt x="545" y="28"/>
                      <a:pt x="546" y="24"/>
                      <a:pt x="547" y="20"/>
                    </a:cubicBezTo>
                    <a:cubicBezTo>
                      <a:pt x="545" y="11"/>
                      <a:pt x="525" y="10"/>
                      <a:pt x="517" y="9"/>
                    </a:cubicBezTo>
                    <a:cubicBezTo>
                      <a:pt x="491" y="3"/>
                      <a:pt x="470" y="1"/>
                      <a:pt x="441" y="0"/>
                    </a:cubicBezTo>
                    <a:cubicBezTo>
                      <a:pt x="402" y="10"/>
                      <a:pt x="353" y="8"/>
                      <a:pt x="314" y="9"/>
                    </a:cubicBezTo>
                    <a:cubicBezTo>
                      <a:pt x="309" y="10"/>
                      <a:pt x="299" y="12"/>
                      <a:pt x="299" y="12"/>
                    </a:cubicBezTo>
                    <a:cubicBezTo>
                      <a:pt x="302" y="22"/>
                      <a:pt x="295" y="22"/>
                      <a:pt x="287" y="23"/>
                    </a:cubicBezTo>
                    <a:cubicBezTo>
                      <a:pt x="278" y="22"/>
                      <a:pt x="268" y="20"/>
                      <a:pt x="260" y="21"/>
                    </a:cubicBezTo>
                    <a:cubicBezTo>
                      <a:pt x="257" y="29"/>
                      <a:pt x="260" y="27"/>
                      <a:pt x="251" y="28"/>
                    </a:cubicBezTo>
                    <a:cubicBezTo>
                      <a:pt x="241" y="27"/>
                      <a:pt x="238" y="29"/>
                      <a:pt x="231" y="24"/>
                    </a:cubicBezTo>
                    <a:cubicBezTo>
                      <a:pt x="180" y="26"/>
                      <a:pt x="182" y="25"/>
                      <a:pt x="151" y="29"/>
                    </a:cubicBezTo>
                    <a:cubicBezTo>
                      <a:pt x="127" y="43"/>
                      <a:pt x="102" y="42"/>
                      <a:pt x="75" y="47"/>
                    </a:cubicBezTo>
                    <a:cubicBezTo>
                      <a:pt x="72" y="52"/>
                      <a:pt x="78" y="53"/>
                      <a:pt x="83" y="56"/>
                    </a:cubicBezTo>
                    <a:cubicBezTo>
                      <a:pt x="85" y="57"/>
                      <a:pt x="89" y="58"/>
                      <a:pt x="89" y="58"/>
                    </a:cubicBezTo>
                    <a:cubicBezTo>
                      <a:pt x="93" y="66"/>
                      <a:pt x="82" y="67"/>
                      <a:pt x="75" y="68"/>
                    </a:cubicBezTo>
                    <a:cubicBezTo>
                      <a:pt x="58" y="69"/>
                      <a:pt x="42" y="70"/>
                      <a:pt x="25" y="72"/>
                    </a:cubicBezTo>
                    <a:cubicBezTo>
                      <a:pt x="17" y="74"/>
                      <a:pt x="8" y="76"/>
                      <a:pt x="0" y="78"/>
                    </a:cubicBezTo>
                    <a:cubicBezTo>
                      <a:pt x="4" y="89"/>
                      <a:pt x="22" y="89"/>
                      <a:pt x="31" y="90"/>
                    </a:cubicBezTo>
                    <a:cubicBezTo>
                      <a:pt x="24" y="94"/>
                      <a:pt x="21" y="94"/>
                      <a:pt x="14" y="96"/>
                    </a:cubicBezTo>
                    <a:cubicBezTo>
                      <a:pt x="11" y="97"/>
                      <a:pt x="5" y="99"/>
                      <a:pt x="5" y="99"/>
                    </a:cubicBezTo>
                    <a:cubicBezTo>
                      <a:pt x="10" y="101"/>
                      <a:pt x="13" y="101"/>
                      <a:pt x="17" y="104"/>
                    </a:cubicBezTo>
                    <a:cubicBezTo>
                      <a:pt x="22" y="115"/>
                      <a:pt x="17" y="111"/>
                      <a:pt x="37" y="110"/>
                    </a:cubicBezTo>
                    <a:cubicBezTo>
                      <a:pt x="47" y="107"/>
                      <a:pt x="47" y="107"/>
                      <a:pt x="59" y="108"/>
                    </a:cubicBezTo>
                    <a:cubicBezTo>
                      <a:pt x="69" y="106"/>
                      <a:pt x="57" y="107"/>
                      <a:pt x="75" y="114"/>
                    </a:cubicBezTo>
                    <a:cubicBezTo>
                      <a:pt x="78" y="115"/>
                      <a:pt x="84" y="111"/>
                      <a:pt x="87" y="110"/>
                    </a:cubicBezTo>
                    <a:cubicBezTo>
                      <a:pt x="103" y="111"/>
                      <a:pt x="116" y="115"/>
                      <a:pt x="131" y="117"/>
                    </a:cubicBezTo>
                    <a:cubicBezTo>
                      <a:pt x="135" y="119"/>
                      <a:pt x="138" y="119"/>
                      <a:pt x="139" y="123"/>
                    </a:cubicBezTo>
                    <a:cubicBezTo>
                      <a:pt x="137" y="135"/>
                      <a:pt x="137" y="133"/>
                      <a:pt x="134" y="141"/>
                    </a:cubicBezTo>
                    <a:cubicBezTo>
                      <a:pt x="134" y="146"/>
                      <a:pt x="138" y="154"/>
                      <a:pt x="135" y="158"/>
                    </a:cubicBezTo>
                    <a:cubicBezTo>
                      <a:pt x="136" y="159"/>
                      <a:pt x="138" y="160"/>
                      <a:pt x="138" y="162"/>
                    </a:cubicBezTo>
                    <a:cubicBezTo>
                      <a:pt x="139" y="165"/>
                      <a:pt x="138" y="168"/>
                      <a:pt x="139" y="171"/>
                    </a:cubicBezTo>
                    <a:cubicBezTo>
                      <a:pt x="141" y="174"/>
                      <a:pt x="158" y="175"/>
                      <a:pt x="161" y="176"/>
                    </a:cubicBezTo>
                    <a:cubicBezTo>
                      <a:pt x="167" y="180"/>
                      <a:pt x="174" y="180"/>
                      <a:pt x="181" y="183"/>
                    </a:cubicBezTo>
                    <a:cubicBezTo>
                      <a:pt x="177" y="184"/>
                      <a:pt x="173" y="185"/>
                      <a:pt x="169" y="186"/>
                    </a:cubicBezTo>
                    <a:cubicBezTo>
                      <a:pt x="164" y="186"/>
                      <a:pt x="137" y="181"/>
                      <a:pt x="132" y="189"/>
                    </a:cubicBezTo>
                    <a:cubicBezTo>
                      <a:pt x="133" y="195"/>
                      <a:pt x="131" y="200"/>
                      <a:pt x="137" y="202"/>
                    </a:cubicBezTo>
                    <a:cubicBezTo>
                      <a:pt x="145" y="202"/>
                      <a:pt x="165" y="204"/>
                      <a:pt x="171" y="195"/>
                    </a:cubicBezTo>
                    <a:cubicBezTo>
                      <a:pt x="181" y="200"/>
                      <a:pt x="173" y="210"/>
                      <a:pt x="165" y="214"/>
                    </a:cubicBezTo>
                    <a:cubicBezTo>
                      <a:pt x="162" y="215"/>
                      <a:pt x="153" y="216"/>
                      <a:pt x="151" y="216"/>
                    </a:cubicBezTo>
                    <a:cubicBezTo>
                      <a:pt x="150" y="218"/>
                      <a:pt x="147" y="222"/>
                      <a:pt x="146" y="224"/>
                    </a:cubicBezTo>
                    <a:cubicBezTo>
                      <a:pt x="144" y="226"/>
                      <a:pt x="140" y="228"/>
                      <a:pt x="140" y="228"/>
                    </a:cubicBezTo>
                    <a:cubicBezTo>
                      <a:pt x="137" y="233"/>
                      <a:pt x="134" y="234"/>
                      <a:pt x="132" y="240"/>
                    </a:cubicBezTo>
                    <a:cubicBezTo>
                      <a:pt x="133" y="250"/>
                      <a:pt x="131" y="257"/>
                      <a:pt x="137" y="263"/>
                    </a:cubicBezTo>
                    <a:cubicBezTo>
                      <a:pt x="140" y="271"/>
                      <a:pt x="144" y="287"/>
                      <a:pt x="150" y="293"/>
                    </a:cubicBezTo>
                    <a:cubicBezTo>
                      <a:pt x="153" y="301"/>
                      <a:pt x="154" y="306"/>
                      <a:pt x="161" y="311"/>
                    </a:cubicBezTo>
                    <a:cubicBezTo>
                      <a:pt x="165" y="317"/>
                      <a:pt x="175" y="324"/>
                      <a:pt x="182" y="326"/>
                    </a:cubicBezTo>
                    <a:cubicBezTo>
                      <a:pt x="185" y="327"/>
                      <a:pt x="192" y="329"/>
                      <a:pt x="192" y="329"/>
                    </a:cubicBezTo>
                    <a:cubicBezTo>
                      <a:pt x="196" y="335"/>
                      <a:pt x="206" y="336"/>
                      <a:pt x="213" y="338"/>
                    </a:cubicBezTo>
                    <a:cubicBezTo>
                      <a:pt x="217" y="337"/>
                      <a:pt x="230" y="337"/>
                      <a:pt x="234" y="333"/>
                    </a:cubicBezTo>
                    <a:lnTo>
                      <a:pt x="222" y="339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1" name="Freeform 33"/>
              <p:cNvSpPr>
                <a:spLocks/>
              </p:cNvSpPr>
              <p:nvPr/>
            </p:nvSpPr>
            <p:spPr bwMode="auto">
              <a:xfrm>
                <a:off x="5311752" y="2350522"/>
                <a:ext cx="177499" cy="762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5" y="6"/>
                  </a:cxn>
                  <a:cxn ang="0">
                    <a:pos x="43" y="17"/>
                  </a:cxn>
                  <a:cxn ang="0">
                    <a:pos x="73" y="9"/>
                  </a:cxn>
                  <a:cxn ang="0">
                    <a:pos x="83" y="4"/>
                  </a:cxn>
                  <a:cxn ang="0">
                    <a:pos x="89" y="0"/>
                  </a:cxn>
                  <a:cxn ang="0">
                    <a:pos x="116" y="6"/>
                  </a:cxn>
                  <a:cxn ang="0">
                    <a:pos x="125" y="12"/>
                  </a:cxn>
                  <a:cxn ang="0">
                    <a:pos x="121" y="32"/>
                  </a:cxn>
                  <a:cxn ang="0">
                    <a:pos x="90" y="41"/>
                  </a:cxn>
                  <a:cxn ang="0">
                    <a:pos x="69" y="44"/>
                  </a:cxn>
                  <a:cxn ang="0">
                    <a:pos x="32" y="38"/>
                  </a:cxn>
                  <a:cxn ang="0">
                    <a:pos x="27" y="29"/>
                  </a:cxn>
                  <a:cxn ang="0">
                    <a:pos x="9" y="22"/>
                  </a:cxn>
                  <a:cxn ang="0">
                    <a:pos x="29" y="14"/>
                  </a:cxn>
                  <a:cxn ang="0">
                    <a:pos x="8" y="16"/>
                  </a:cxn>
                  <a:cxn ang="0">
                    <a:pos x="20" y="0"/>
                  </a:cxn>
                </a:cxnLst>
                <a:rect l="0" t="0" r="r" b="b"/>
                <a:pathLst>
                  <a:path w="129" h="44">
                    <a:moveTo>
                      <a:pt x="20" y="0"/>
                    </a:moveTo>
                    <a:cubicBezTo>
                      <a:pt x="25" y="2"/>
                      <a:pt x="30" y="4"/>
                      <a:pt x="35" y="6"/>
                    </a:cubicBezTo>
                    <a:cubicBezTo>
                      <a:pt x="36" y="10"/>
                      <a:pt x="43" y="17"/>
                      <a:pt x="43" y="17"/>
                    </a:cubicBezTo>
                    <a:cubicBezTo>
                      <a:pt x="59" y="13"/>
                      <a:pt x="41" y="11"/>
                      <a:pt x="73" y="9"/>
                    </a:cubicBezTo>
                    <a:cubicBezTo>
                      <a:pt x="79" y="7"/>
                      <a:pt x="76" y="9"/>
                      <a:pt x="83" y="4"/>
                    </a:cubicBezTo>
                    <a:cubicBezTo>
                      <a:pt x="85" y="3"/>
                      <a:pt x="89" y="0"/>
                      <a:pt x="89" y="0"/>
                    </a:cubicBezTo>
                    <a:cubicBezTo>
                      <a:pt x="99" y="2"/>
                      <a:pt x="107" y="3"/>
                      <a:pt x="116" y="6"/>
                    </a:cubicBezTo>
                    <a:cubicBezTo>
                      <a:pt x="119" y="9"/>
                      <a:pt x="122" y="10"/>
                      <a:pt x="125" y="12"/>
                    </a:cubicBezTo>
                    <a:cubicBezTo>
                      <a:pt x="129" y="19"/>
                      <a:pt x="128" y="27"/>
                      <a:pt x="121" y="32"/>
                    </a:cubicBezTo>
                    <a:cubicBezTo>
                      <a:pt x="113" y="38"/>
                      <a:pt x="100" y="40"/>
                      <a:pt x="90" y="41"/>
                    </a:cubicBezTo>
                    <a:cubicBezTo>
                      <a:pt x="83" y="42"/>
                      <a:pt x="69" y="44"/>
                      <a:pt x="69" y="44"/>
                    </a:cubicBezTo>
                    <a:cubicBezTo>
                      <a:pt x="47" y="42"/>
                      <a:pt x="47" y="42"/>
                      <a:pt x="32" y="38"/>
                    </a:cubicBezTo>
                    <a:cubicBezTo>
                      <a:pt x="26" y="34"/>
                      <a:pt x="26" y="37"/>
                      <a:pt x="27" y="29"/>
                    </a:cubicBezTo>
                    <a:cubicBezTo>
                      <a:pt x="25" y="19"/>
                      <a:pt x="20" y="23"/>
                      <a:pt x="9" y="22"/>
                    </a:cubicBezTo>
                    <a:cubicBezTo>
                      <a:pt x="17" y="20"/>
                      <a:pt x="22" y="16"/>
                      <a:pt x="29" y="14"/>
                    </a:cubicBezTo>
                    <a:cubicBezTo>
                      <a:pt x="36" y="12"/>
                      <a:pt x="8" y="16"/>
                      <a:pt x="8" y="16"/>
                    </a:cubicBezTo>
                    <a:cubicBezTo>
                      <a:pt x="0" y="1"/>
                      <a:pt x="23" y="7"/>
                      <a:pt x="2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2" name="Freeform 35"/>
              <p:cNvSpPr>
                <a:spLocks/>
              </p:cNvSpPr>
              <p:nvPr/>
            </p:nvSpPr>
            <p:spPr bwMode="auto">
              <a:xfrm>
                <a:off x="6533490" y="4138025"/>
                <a:ext cx="147530" cy="337881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9" y="13"/>
                  </a:cxn>
                  <a:cxn ang="0">
                    <a:pos x="107" y="45"/>
                  </a:cxn>
                  <a:cxn ang="0">
                    <a:pos x="96" y="61"/>
                  </a:cxn>
                  <a:cxn ang="0">
                    <a:pos x="89" y="80"/>
                  </a:cxn>
                  <a:cxn ang="0">
                    <a:pos x="84" y="97"/>
                  </a:cxn>
                  <a:cxn ang="0">
                    <a:pos x="73" y="129"/>
                  </a:cxn>
                  <a:cxn ang="0">
                    <a:pos x="68" y="145"/>
                  </a:cxn>
                  <a:cxn ang="0">
                    <a:pos x="57" y="171"/>
                  </a:cxn>
                  <a:cxn ang="0">
                    <a:pos x="32" y="195"/>
                  </a:cxn>
                  <a:cxn ang="0">
                    <a:pos x="12" y="187"/>
                  </a:cxn>
                  <a:cxn ang="0">
                    <a:pos x="4" y="173"/>
                  </a:cxn>
                  <a:cxn ang="0">
                    <a:pos x="0" y="153"/>
                  </a:cxn>
                  <a:cxn ang="0">
                    <a:pos x="16" y="129"/>
                  </a:cxn>
                  <a:cxn ang="0">
                    <a:pos x="20" y="105"/>
                  </a:cxn>
                  <a:cxn ang="0">
                    <a:pos x="16" y="83"/>
                  </a:cxn>
                  <a:cxn ang="0">
                    <a:pos x="32" y="56"/>
                  </a:cxn>
                  <a:cxn ang="0">
                    <a:pos x="49" y="49"/>
                  </a:cxn>
                  <a:cxn ang="0">
                    <a:pos x="72" y="30"/>
                  </a:cxn>
                  <a:cxn ang="0">
                    <a:pos x="92" y="0"/>
                  </a:cxn>
                </a:cxnLst>
                <a:rect l="0" t="0" r="r" b="b"/>
                <a:pathLst>
                  <a:path w="107" h="195">
                    <a:moveTo>
                      <a:pt x="92" y="0"/>
                    </a:moveTo>
                    <a:cubicBezTo>
                      <a:pt x="97" y="4"/>
                      <a:pt x="97" y="7"/>
                      <a:pt x="99" y="13"/>
                    </a:cubicBezTo>
                    <a:cubicBezTo>
                      <a:pt x="101" y="24"/>
                      <a:pt x="105" y="33"/>
                      <a:pt x="107" y="45"/>
                    </a:cubicBezTo>
                    <a:cubicBezTo>
                      <a:pt x="105" y="57"/>
                      <a:pt x="105" y="56"/>
                      <a:pt x="96" y="61"/>
                    </a:cubicBezTo>
                    <a:cubicBezTo>
                      <a:pt x="93" y="68"/>
                      <a:pt x="92" y="73"/>
                      <a:pt x="89" y="80"/>
                    </a:cubicBezTo>
                    <a:cubicBezTo>
                      <a:pt x="88" y="86"/>
                      <a:pt x="87" y="91"/>
                      <a:pt x="84" y="97"/>
                    </a:cubicBezTo>
                    <a:cubicBezTo>
                      <a:pt x="83" y="107"/>
                      <a:pt x="78" y="120"/>
                      <a:pt x="73" y="129"/>
                    </a:cubicBezTo>
                    <a:cubicBezTo>
                      <a:pt x="72" y="135"/>
                      <a:pt x="71" y="139"/>
                      <a:pt x="68" y="145"/>
                    </a:cubicBezTo>
                    <a:cubicBezTo>
                      <a:pt x="66" y="155"/>
                      <a:pt x="62" y="163"/>
                      <a:pt x="57" y="171"/>
                    </a:cubicBezTo>
                    <a:cubicBezTo>
                      <a:pt x="54" y="187"/>
                      <a:pt x="46" y="190"/>
                      <a:pt x="32" y="195"/>
                    </a:cubicBezTo>
                    <a:cubicBezTo>
                      <a:pt x="17" y="192"/>
                      <a:pt x="23" y="195"/>
                      <a:pt x="12" y="187"/>
                    </a:cubicBezTo>
                    <a:cubicBezTo>
                      <a:pt x="8" y="184"/>
                      <a:pt x="4" y="173"/>
                      <a:pt x="4" y="173"/>
                    </a:cubicBezTo>
                    <a:cubicBezTo>
                      <a:pt x="3" y="166"/>
                      <a:pt x="1" y="161"/>
                      <a:pt x="0" y="153"/>
                    </a:cubicBezTo>
                    <a:cubicBezTo>
                      <a:pt x="2" y="139"/>
                      <a:pt x="7" y="138"/>
                      <a:pt x="16" y="129"/>
                    </a:cubicBezTo>
                    <a:cubicBezTo>
                      <a:pt x="17" y="120"/>
                      <a:pt x="19" y="114"/>
                      <a:pt x="20" y="105"/>
                    </a:cubicBezTo>
                    <a:cubicBezTo>
                      <a:pt x="19" y="97"/>
                      <a:pt x="17" y="91"/>
                      <a:pt x="16" y="83"/>
                    </a:cubicBezTo>
                    <a:cubicBezTo>
                      <a:pt x="17" y="71"/>
                      <a:pt x="18" y="59"/>
                      <a:pt x="32" y="56"/>
                    </a:cubicBezTo>
                    <a:cubicBezTo>
                      <a:pt x="38" y="51"/>
                      <a:pt x="41" y="51"/>
                      <a:pt x="49" y="49"/>
                    </a:cubicBezTo>
                    <a:cubicBezTo>
                      <a:pt x="58" y="43"/>
                      <a:pt x="63" y="35"/>
                      <a:pt x="72" y="30"/>
                    </a:cubicBezTo>
                    <a:cubicBezTo>
                      <a:pt x="78" y="19"/>
                      <a:pt x="88" y="13"/>
                      <a:pt x="9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3" name="Freeform 36"/>
              <p:cNvSpPr>
                <a:spLocks/>
              </p:cNvSpPr>
              <p:nvPr/>
            </p:nvSpPr>
            <p:spPr bwMode="auto">
              <a:xfrm>
                <a:off x="5380912" y="3056803"/>
                <a:ext cx="1320861" cy="1759165"/>
              </a:xfrm>
              <a:custGeom>
                <a:avLst/>
                <a:gdLst/>
                <a:ahLst/>
                <a:cxnLst>
                  <a:cxn ang="0">
                    <a:pos x="178" y="33"/>
                  </a:cxn>
                  <a:cxn ang="0">
                    <a:pos x="266" y="12"/>
                  </a:cxn>
                  <a:cxn ang="0">
                    <a:pos x="347" y="6"/>
                  </a:cxn>
                  <a:cxn ang="0">
                    <a:pos x="387" y="4"/>
                  </a:cxn>
                  <a:cxn ang="0">
                    <a:pos x="397" y="60"/>
                  </a:cxn>
                  <a:cxn ang="0">
                    <a:pos x="437" y="68"/>
                  </a:cxn>
                  <a:cxn ang="0">
                    <a:pos x="475" y="94"/>
                  </a:cxn>
                  <a:cxn ang="0">
                    <a:pos x="520" y="99"/>
                  </a:cxn>
                  <a:cxn ang="0">
                    <a:pos x="515" y="72"/>
                  </a:cxn>
                  <a:cxn ang="0">
                    <a:pos x="603" y="83"/>
                  </a:cxn>
                  <a:cxn ang="0">
                    <a:pos x="669" y="89"/>
                  </a:cxn>
                  <a:cxn ang="0">
                    <a:pos x="701" y="145"/>
                  </a:cxn>
                  <a:cxn ang="0">
                    <a:pos x="738" y="209"/>
                  </a:cxn>
                  <a:cxn ang="0">
                    <a:pos x="758" y="251"/>
                  </a:cxn>
                  <a:cxn ang="0">
                    <a:pos x="781" y="292"/>
                  </a:cxn>
                  <a:cxn ang="0">
                    <a:pos x="826" y="340"/>
                  </a:cxn>
                  <a:cxn ang="0">
                    <a:pos x="842" y="358"/>
                  </a:cxn>
                  <a:cxn ang="0">
                    <a:pos x="938" y="368"/>
                  </a:cxn>
                  <a:cxn ang="0">
                    <a:pos x="931" y="428"/>
                  </a:cxn>
                  <a:cxn ang="0">
                    <a:pos x="910" y="468"/>
                  </a:cxn>
                  <a:cxn ang="0">
                    <a:pos x="843" y="521"/>
                  </a:cxn>
                  <a:cxn ang="0">
                    <a:pos x="822" y="544"/>
                  </a:cxn>
                  <a:cxn ang="0">
                    <a:pos x="792" y="580"/>
                  </a:cxn>
                  <a:cxn ang="0">
                    <a:pos x="789" y="630"/>
                  </a:cxn>
                  <a:cxn ang="0">
                    <a:pos x="802" y="675"/>
                  </a:cxn>
                  <a:cxn ang="0">
                    <a:pos x="808" y="720"/>
                  </a:cxn>
                  <a:cxn ang="0">
                    <a:pos x="750" y="779"/>
                  </a:cxn>
                  <a:cxn ang="0">
                    <a:pos x="725" y="833"/>
                  </a:cxn>
                  <a:cxn ang="0">
                    <a:pos x="683" y="908"/>
                  </a:cxn>
                  <a:cxn ang="0">
                    <a:pos x="667" y="942"/>
                  </a:cxn>
                  <a:cxn ang="0">
                    <a:pos x="557" y="1004"/>
                  </a:cxn>
                  <a:cxn ang="0">
                    <a:pos x="499" y="1008"/>
                  </a:cxn>
                  <a:cxn ang="0">
                    <a:pos x="488" y="971"/>
                  </a:cxn>
                  <a:cxn ang="0">
                    <a:pos x="454" y="924"/>
                  </a:cxn>
                  <a:cxn ang="0">
                    <a:pos x="446" y="900"/>
                  </a:cxn>
                  <a:cxn ang="0">
                    <a:pos x="421" y="800"/>
                  </a:cxn>
                  <a:cxn ang="0">
                    <a:pos x="403" y="747"/>
                  </a:cxn>
                  <a:cxn ang="0">
                    <a:pos x="426" y="707"/>
                  </a:cxn>
                  <a:cxn ang="0">
                    <a:pos x="411" y="596"/>
                  </a:cxn>
                  <a:cxn ang="0">
                    <a:pos x="371" y="540"/>
                  </a:cxn>
                  <a:cxn ang="0">
                    <a:pos x="336" y="467"/>
                  </a:cxn>
                  <a:cxn ang="0">
                    <a:pos x="254" y="436"/>
                  </a:cxn>
                  <a:cxn ang="0">
                    <a:pos x="181" y="456"/>
                  </a:cxn>
                  <a:cxn ang="0">
                    <a:pos x="102" y="454"/>
                  </a:cxn>
                  <a:cxn ang="0">
                    <a:pos x="59" y="404"/>
                  </a:cxn>
                  <a:cxn ang="0">
                    <a:pos x="18" y="280"/>
                  </a:cxn>
                  <a:cxn ang="0">
                    <a:pos x="6" y="230"/>
                  </a:cxn>
                  <a:cxn ang="0">
                    <a:pos x="32" y="185"/>
                  </a:cxn>
                  <a:cxn ang="0">
                    <a:pos x="50" y="160"/>
                  </a:cxn>
                  <a:cxn ang="0">
                    <a:pos x="98" y="123"/>
                  </a:cxn>
                  <a:cxn ang="0">
                    <a:pos x="114" y="80"/>
                  </a:cxn>
                  <a:cxn ang="0">
                    <a:pos x="154" y="43"/>
                  </a:cxn>
                  <a:cxn ang="0">
                    <a:pos x="163" y="25"/>
                  </a:cxn>
                </a:cxnLst>
                <a:rect l="0" t="0" r="r" b="b"/>
                <a:pathLst>
                  <a:path w="954" h="1011">
                    <a:moveTo>
                      <a:pt x="163" y="25"/>
                    </a:moveTo>
                    <a:cubicBezTo>
                      <a:pt x="168" y="28"/>
                      <a:pt x="172" y="32"/>
                      <a:pt x="178" y="33"/>
                    </a:cubicBezTo>
                    <a:cubicBezTo>
                      <a:pt x="187" y="39"/>
                      <a:pt x="189" y="38"/>
                      <a:pt x="202" y="40"/>
                    </a:cubicBezTo>
                    <a:cubicBezTo>
                      <a:pt x="223" y="33"/>
                      <a:pt x="243" y="15"/>
                      <a:pt x="266" y="12"/>
                    </a:cubicBezTo>
                    <a:cubicBezTo>
                      <a:pt x="287" y="9"/>
                      <a:pt x="309" y="9"/>
                      <a:pt x="330" y="8"/>
                    </a:cubicBezTo>
                    <a:cubicBezTo>
                      <a:pt x="336" y="7"/>
                      <a:pt x="341" y="7"/>
                      <a:pt x="347" y="6"/>
                    </a:cubicBezTo>
                    <a:cubicBezTo>
                      <a:pt x="352" y="5"/>
                      <a:pt x="362" y="3"/>
                      <a:pt x="362" y="3"/>
                    </a:cubicBezTo>
                    <a:cubicBezTo>
                      <a:pt x="369" y="0"/>
                      <a:pt x="380" y="3"/>
                      <a:pt x="387" y="4"/>
                    </a:cubicBezTo>
                    <a:cubicBezTo>
                      <a:pt x="386" y="15"/>
                      <a:pt x="383" y="22"/>
                      <a:pt x="386" y="32"/>
                    </a:cubicBezTo>
                    <a:cubicBezTo>
                      <a:pt x="383" y="48"/>
                      <a:pt x="371" y="56"/>
                      <a:pt x="397" y="60"/>
                    </a:cubicBezTo>
                    <a:cubicBezTo>
                      <a:pt x="403" y="62"/>
                      <a:pt x="408" y="64"/>
                      <a:pt x="413" y="67"/>
                    </a:cubicBezTo>
                    <a:cubicBezTo>
                      <a:pt x="423" y="63"/>
                      <a:pt x="427" y="66"/>
                      <a:pt x="437" y="68"/>
                    </a:cubicBezTo>
                    <a:cubicBezTo>
                      <a:pt x="442" y="72"/>
                      <a:pt x="446" y="75"/>
                      <a:pt x="453" y="76"/>
                    </a:cubicBezTo>
                    <a:cubicBezTo>
                      <a:pt x="454" y="86"/>
                      <a:pt x="465" y="92"/>
                      <a:pt x="475" y="94"/>
                    </a:cubicBezTo>
                    <a:cubicBezTo>
                      <a:pt x="481" y="95"/>
                      <a:pt x="494" y="97"/>
                      <a:pt x="494" y="97"/>
                    </a:cubicBezTo>
                    <a:cubicBezTo>
                      <a:pt x="503" y="101"/>
                      <a:pt x="510" y="100"/>
                      <a:pt x="520" y="99"/>
                    </a:cubicBezTo>
                    <a:cubicBezTo>
                      <a:pt x="514" y="97"/>
                      <a:pt x="510" y="84"/>
                      <a:pt x="510" y="84"/>
                    </a:cubicBezTo>
                    <a:cubicBezTo>
                      <a:pt x="509" y="77"/>
                      <a:pt x="507" y="74"/>
                      <a:pt x="515" y="72"/>
                    </a:cubicBezTo>
                    <a:cubicBezTo>
                      <a:pt x="521" y="67"/>
                      <a:pt x="528" y="65"/>
                      <a:pt x="536" y="64"/>
                    </a:cubicBezTo>
                    <a:cubicBezTo>
                      <a:pt x="561" y="77"/>
                      <a:pt x="572" y="81"/>
                      <a:pt x="603" y="83"/>
                    </a:cubicBezTo>
                    <a:cubicBezTo>
                      <a:pt x="612" y="88"/>
                      <a:pt x="615" y="88"/>
                      <a:pt x="626" y="89"/>
                    </a:cubicBezTo>
                    <a:cubicBezTo>
                      <a:pt x="641" y="87"/>
                      <a:pt x="651" y="86"/>
                      <a:pt x="669" y="89"/>
                    </a:cubicBezTo>
                    <a:cubicBezTo>
                      <a:pt x="672" y="90"/>
                      <a:pt x="671" y="95"/>
                      <a:pt x="674" y="97"/>
                    </a:cubicBezTo>
                    <a:cubicBezTo>
                      <a:pt x="683" y="112"/>
                      <a:pt x="690" y="131"/>
                      <a:pt x="701" y="145"/>
                    </a:cubicBezTo>
                    <a:cubicBezTo>
                      <a:pt x="709" y="155"/>
                      <a:pt x="716" y="165"/>
                      <a:pt x="722" y="176"/>
                    </a:cubicBezTo>
                    <a:cubicBezTo>
                      <a:pt x="724" y="188"/>
                      <a:pt x="733" y="198"/>
                      <a:pt x="738" y="209"/>
                    </a:cubicBezTo>
                    <a:cubicBezTo>
                      <a:pt x="740" y="219"/>
                      <a:pt x="743" y="224"/>
                      <a:pt x="752" y="225"/>
                    </a:cubicBezTo>
                    <a:cubicBezTo>
                      <a:pt x="757" y="231"/>
                      <a:pt x="755" y="243"/>
                      <a:pt x="758" y="251"/>
                    </a:cubicBezTo>
                    <a:cubicBezTo>
                      <a:pt x="761" y="259"/>
                      <a:pt x="769" y="265"/>
                      <a:pt x="773" y="272"/>
                    </a:cubicBezTo>
                    <a:cubicBezTo>
                      <a:pt x="774" y="280"/>
                      <a:pt x="778" y="285"/>
                      <a:pt x="781" y="292"/>
                    </a:cubicBezTo>
                    <a:cubicBezTo>
                      <a:pt x="784" y="308"/>
                      <a:pt x="803" y="322"/>
                      <a:pt x="818" y="328"/>
                    </a:cubicBezTo>
                    <a:cubicBezTo>
                      <a:pt x="822" y="333"/>
                      <a:pt x="821" y="336"/>
                      <a:pt x="826" y="340"/>
                    </a:cubicBezTo>
                    <a:cubicBezTo>
                      <a:pt x="829" y="346"/>
                      <a:pt x="829" y="348"/>
                      <a:pt x="834" y="352"/>
                    </a:cubicBezTo>
                    <a:cubicBezTo>
                      <a:pt x="837" y="354"/>
                      <a:pt x="842" y="358"/>
                      <a:pt x="842" y="358"/>
                    </a:cubicBezTo>
                    <a:cubicBezTo>
                      <a:pt x="844" y="367"/>
                      <a:pt x="851" y="373"/>
                      <a:pt x="859" y="376"/>
                    </a:cubicBezTo>
                    <a:cubicBezTo>
                      <a:pt x="885" y="374"/>
                      <a:pt x="911" y="369"/>
                      <a:pt x="938" y="368"/>
                    </a:cubicBezTo>
                    <a:cubicBezTo>
                      <a:pt x="942" y="364"/>
                      <a:pt x="950" y="358"/>
                      <a:pt x="950" y="358"/>
                    </a:cubicBezTo>
                    <a:cubicBezTo>
                      <a:pt x="954" y="380"/>
                      <a:pt x="950" y="413"/>
                      <a:pt x="931" y="428"/>
                    </a:cubicBezTo>
                    <a:cubicBezTo>
                      <a:pt x="930" y="433"/>
                      <a:pt x="926" y="443"/>
                      <a:pt x="926" y="443"/>
                    </a:cubicBezTo>
                    <a:cubicBezTo>
                      <a:pt x="924" y="455"/>
                      <a:pt x="919" y="461"/>
                      <a:pt x="910" y="468"/>
                    </a:cubicBezTo>
                    <a:cubicBezTo>
                      <a:pt x="905" y="471"/>
                      <a:pt x="896" y="478"/>
                      <a:pt x="896" y="478"/>
                    </a:cubicBezTo>
                    <a:cubicBezTo>
                      <a:pt x="885" y="496"/>
                      <a:pt x="859" y="508"/>
                      <a:pt x="843" y="521"/>
                    </a:cubicBezTo>
                    <a:cubicBezTo>
                      <a:pt x="839" y="525"/>
                      <a:pt x="834" y="530"/>
                      <a:pt x="830" y="534"/>
                    </a:cubicBezTo>
                    <a:cubicBezTo>
                      <a:pt x="827" y="537"/>
                      <a:pt x="822" y="544"/>
                      <a:pt x="822" y="544"/>
                    </a:cubicBezTo>
                    <a:cubicBezTo>
                      <a:pt x="821" y="552"/>
                      <a:pt x="815" y="559"/>
                      <a:pt x="808" y="563"/>
                    </a:cubicBezTo>
                    <a:cubicBezTo>
                      <a:pt x="804" y="570"/>
                      <a:pt x="798" y="575"/>
                      <a:pt x="792" y="580"/>
                    </a:cubicBezTo>
                    <a:cubicBezTo>
                      <a:pt x="789" y="585"/>
                      <a:pt x="789" y="591"/>
                      <a:pt x="787" y="596"/>
                    </a:cubicBezTo>
                    <a:cubicBezTo>
                      <a:pt x="785" y="609"/>
                      <a:pt x="785" y="617"/>
                      <a:pt x="789" y="630"/>
                    </a:cubicBezTo>
                    <a:cubicBezTo>
                      <a:pt x="790" y="639"/>
                      <a:pt x="791" y="646"/>
                      <a:pt x="794" y="654"/>
                    </a:cubicBezTo>
                    <a:cubicBezTo>
                      <a:pt x="795" y="661"/>
                      <a:pt x="796" y="671"/>
                      <a:pt x="802" y="675"/>
                    </a:cubicBezTo>
                    <a:cubicBezTo>
                      <a:pt x="801" y="681"/>
                      <a:pt x="795" y="701"/>
                      <a:pt x="802" y="704"/>
                    </a:cubicBezTo>
                    <a:cubicBezTo>
                      <a:pt x="806" y="709"/>
                      <a:pt x="806" y="714"/>
                      <a:pt x="808" y="720"/>
                    </a:cubicBezTo>
                    <a:cubicBezTo>
                      <a:pt x="807" y="729"/>
                      <a:pt x="807" y="739"/>
                      <a:pt x="806" y="748"/>
                    </a:cubicBezTo>
                    <a:cubicBezTo>
                      <a:pt x="776" y="769"/>
                      <a:pt x="768" y="775"/>
                      <a:pt x="750" y="779"/>
                    </a:cubicBezTo>
                    <a:cubicBezTo>
                      <a:pt x="738" y="788"/>
                      <a:pt x="732" y="800"/>
                      <a:pt x="723" y="812"/>
                    </a:cubicBezTo>
                    <a:cubicBezTo>
                      <a:pt x="721" y="820"/>
                      <a:pt x="723" y="826"/>
                      <a:pt x="725" y="833"/>
                    </a:cubicBezTo>
                    <a:cubicBezTo>
                      <a:pt x="729" y="870"/>
                      <a:pt x="726" y="865"/>
                      <a:pt x="693" y="886"/>
                    </a:cubicBezTo>
                    <a:cubicBezTo>
                      <a:pt x="689" y="890"/>
                      <a:pt x="686" y="902"/>
                      <a:pt x="683" y="908"/>
                    </a:cubicBezTo>
                    <a:cubicBezTo>
                      <a:pt x="681" y="912"/>
                      <a:pt x="678" y="920"/>
                      <a:pt x="678" y="920"/>
                    </a:cubicBezTo>
                    <a:cubicBezTo>
                      <a:pt x="677" y="931"/>
                      <a:pt x="673" y="933"/>
                      <a:pt x="667" y="942"/>
                    </a:cubicBezTo>
                    <a:cubicBezTo>
                      <a:pt x="654" y="955"/>
                      <a:pt x="616" y="986"/>
                      <a:pt x="598" y="996"/>
                    </a:cubicBezTo>
                    <a:cubicBezTo>
                      <a:pt x="591" y="1006"/>
                      <a:pt x="568" y="1003"/>
                      <a:pt x="557" y="1004"/>
                    </a:cubicBezTo>
                    <a:cubicBezTo>
                      <a:pt x="545" y="1007"/>
                      <a:pt x="532" y="1008"/>
                      <a:pt x="520" y="1009"/>
                    </a:cubicBezTo>
                    <a:cubicBezTo>
                      <a:pt x="511" y="1011"/>
                      <a:pt x="507" y="1010"/>
                      <a:pt x="499" y="1008"/>
                    </a:cubicBezTo>
                    <a:cubicBezTo>
                      <a:pt x="496" y="1003"/>
                      <a:pt x="491" y="1001"/>
                      <a:pt x="488" y="996"/>
                    </a:cubicBezTo>
                    <a:cubicBezTo>
                      <a:pt x="490" y="986"/>
                      <a:pt x="492" y="981"/>
                      <a:pt x="488" y="971"/>
                    </a:cubicBezTo>
                    <a:cubicBezTo>
                      <a:pt x="486" y="966"/>
                      <a:pt x="475" y="937"/>
                      <a:pt x="469" y="936"/>
                    </a:cubicBezTo>
                    <a:cubicBezTo>
                      <a:pt x="465" y="932"/>
                      <a:pt x="454" y="924"/>
                      <a:pt x="454" y="924"/>
                    </a:cubicBezTo>
                    <a:cubicBezTo>
                      <a:pt x="453" y="919"/>
                      <a:pt x="452" y="913"/>
                      <a:pt x="450" y="908"/>
                    </a:cubicBezTo>
                    <a:cubicBezTo>
                      <a:pt x="449" y="905"/>
                      <a:pt x="446" y="900"/>
                      <a:pt x="446" y="900"/>
                    </a:cubicBezTo>
                    <a:cubicBezTo>
                      <a:pt x="445" y="893"/>
                      <a:pt x="443" y="887"/>
                      <a:pt x="442" y="880"/>
                    </a:cubicBezTo>
                    <a:cubicBezTo>
                      <a:pt x="441" y="861"/>
                      <a:pt x="446" y="824"/>
                      <a:pt x="421" y="800"/>
                    </a:cubicBezTo>
                    <a:cubicBezTo>
                      <a:pt x="414" y="800"/>
                      <a:pt x="416" y="791"/>
                      <a:pt x="411" y="784"/>
                    </a:cubicBezTo>
                    <a:cubicBezTo>
                      <a:pt x="407" y="770"/>
                      <a:pt x="405" y="763"/>
                      <a:pt x="403" y="747"/>
                    </a:cubicBezTo>
                    <a:cubicBezTo>
                      <a:pt x="405" y="734"/>
                      <a:pt x="408" y="729"/>
                      <a:pt x="418" y="721"/>
                    </a:cubicBezTo>
                    <a:cubicBezTo>
                      <a:pt x="421" y="715"/>
                      <a:pt x="421" y="711"/>
                      <a:pt x="426" y="707"/>
                    </a:cubicBezTo>
                    <a:cubicBezTo>
                      <a:pt x="434" y="689"/>
                      <a:pt x="427" y="661"/>
                      <a:pt x="429" y="641"/>
                    </a:cubicBezTo>
                    <a:cubicBezTo>
                      <a:pt x="427" y="629"/>
                      <a:pt x="421" y="605"/>
                      <a:pt x="411" y="596"/>
                    </a:cubicBezTo>
                    <a:cubicBezTo>
                      <a:pt x="397" y="584"/>
                      <a:pt x="388" y="577"/>
                      <a:pt x="379" y="561"/>
                    </a:cubicBezTo>
                    <a:cubicBezTo>
                      <a:pt x="378" y="554"/>
                      <a:pt x="371" y="540"/>
                      <a:pt x="371" y="540"/>
                    </a:cubicBezTo>
                    <a:cubicBezTo>
                      <a:pt x="373" y="534"/>
                      <a:pt x="374" y="529"/>
                      <a:pt x="376" y="523"/>
                    </a:cubicBezTo>
                    <a:cubicBezTo>
                      <a:pt x="384" y="470"/>
                      <a:pt x="383" y="469"/>
                      <a:pt x="336" y="467"/>
                    </a:cubicBezTo>
                    <a:cubicBezTo>
                      <a:pt x="316" y="462"/>
                      <a:pt x="311" y="452"/>
                      <a:pt x="302" y="433"/>
                    </a:cubicBezTo>
                    <a:cubicBezTo>
                      <a:pt x="284" y="434"/>
                      <a:pt x="272" y="435"/>
                      <a:pt x="254" y="436"/>
                    </a:cubicBezTo>
                    <a:cubicBezTo>
                      <a:pt x="246" y="444"/>
                      <a:pt x="235" y="447"/>
                      <a:pt x="224" y="449"/>
                    </a:cubicBezTo>
                    <a:cubicBezTo>
                      <a:pt x="209" y="464"/>
                      <a:pt x="203" y="458"/>
                      <a:pt x="181" y="456"/>
                    </a:cubicBezTo>
                    <a:cubicBezTo>
                      <a:pt x="168" y="451"/>
                      <a:pt x="138" y="457"/>
                      <a:pt x="138" y="457"/>
                    </a:cubicBezTo>
                    <a:cubicBezTo>
                      <a:pt x="125" y="463"/>
                      <a:pt x="118" y="458"/>
                      <a:pt x="102" y="454"/>
                    </a:cubicBezTo>
                    <a:cubicBezTo>
                      <a:pt x="93" y="450"/>
                      <a:pt x="90" y="440"/>
                      <a:pt x="83" y="432"/>
                    </a:cubicBezTo>
                    <a:cubicBezTo>
                      <a:pt x="81" y="415"/>
                      <a:pt x="61" y="422"/>
                      <a:pt x="59" y="404"/>
                    </a:cubicBezTo>
                    <a:cubicBezTo>
                      <a:pt x="42" y="385"/>
                      <a:pt x="13" y="355"/>
                      <a:pt x="6" y="334"/>
                    </a:cubicBezTo>
                    <a:cubicBezTo>
                      <a:pt x="0" y="304"/>
                      <a:pt x="11" y="307"/>
                      <a:pt x="18" y="280"/>
                    </a:cubicBezTo>
                    <a:cubicBezTo>
                      <a:pt x="17" y="267"/>
                      <a:pt x="19" y="253"/>
                      <a:pt x="16" y="240"/>
                    </a:cubicBezTo>
                    <a:cubicBezTo>
                      <a:pt x="15" y="235"/>
                      <a:pt x="6" y="230"/>
                      <a:pt x="6" y="230"/>
                    </a:cubicBezTo>
                    <a:cubicBezTo>
                      <a:pt x="10" y="217"/>
                      <a:pt x="15" y="212"/>
                      <a:pt x="22" y="201"/>
                    </a:cubicBezTo>
                    <a:cubicBezTo>
                      <a:pt x="25" y="196"/>
                      <a:pt x="32" y="185"/>
                      <a:pt x="32" y="185"/>
                    </a:cubicBezTo>
                    <a:cubicBezTo>
                      <a:pt x="35" y="172"/>
                      <a:pt x="32" y="179"/>
                      <a:pt x="40" y="166"/>
                    </a:cubicBezTo>
                    <a:cubicBezTo>
                      <a:pt x="42" y="163"/>
                      <a:pt x="50" y="160"/>
                      <a:pt x="50" y="160"/>
                    </a:cubicBezTo>
                    <a:cubicBezTo>
                      <a:pt x="53" y="156"/>
                      <a:pt x="58" y="145"/>
                      <a:pt x="61" y="142"/>
                    </a:cubicBezTo>
                    <a:cubicBezTo>
                      <a:pt x="70" y="134"/>
                      <a:pt x="88" y="127"/>
                      <a:pt x="98" y="123"/>
                    </a:cubicBezTo>
                    <a:cubicBezTo>
                      <a:pt x="100" y="120"/>
                      <a:pt x="105" y="119"/>
                      <a:pt x="106" y="116"/>
                    </a:cubicBezTo>
                    <a:cubicBezTo>
                      <a:pt x="110" y="104"/>
                      <a:pt x="110" y="92"/>
                      <a:pt x="114" y="80"/>
                    </a:cubicBezTo>
                    <a:cubicBezTo>
                      <a:pt x="116" y="63"/>
                      <a:pt x="125" y="62"/>
                      <a:pt x="138" y="54"/>
                    </a:cubicBezTo>
                    <a:cubicBezTo>
                      <a:pt x="142" y="49"/>
                      <a:pt x="148" y="44"/>
                      <a:pt x="154" y="43"/>
                    </a:cubicBezTo>
                    <a:cubicBezTo>
                      <a:pt x="157" y="38"/>
                      <a:pt x="162" y="28"/>
                      <a:pt x="162" y="28"/>
                    </a:cubicBezTo>
                    <a:cubicBezTo>
                      <a:pt x="164" y="25"/>
                      <a:pt x="160" y="24"/>
                      <a:pt x="163" y="25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530746" y="2084578"/>
                <a:ext cx="3171908" cy="1883417"/>
              </a:xfrm>
              <a:custGeom>
                <a:avLst/>
                <a:gdLst/>
                <a:ahLst/>
                <a:cxnLst>
                  <a:cxn ang="0">
                    <a:pos x="29" y="475"/>
                  </a:cxn>
                  <a:cxn ang="0">
                    <a:pos x="81" y="400"/>
                  </a:cxn>
                  <a:cxn ang="0">
                    <a:pos x="236" y="333"/>
                  </a:cxn>
                  <a:cxn ang="0">
                    <a:pos x="275" y="325"/>
                  </a:cxn>
                  <a:cxn ang="0">
                    <a:pos x="413" y="279"/>
                  </a:cxn>
                  <a:cxn ang="0">
                    <a:pos x="400" y="239"/>
                  </a:cxn>
                  <a:cxn ang="0">
                    <a:pos x="357" y="202"/>
                  </a:cxn>
                  <a:cxn ang="0">
                    <a:pos x="304" y="312"/>
                  </a:cxn>
                  <a:cxn ang="0">
                    <a:pos x="196" y="214"/>
                  </a:cxn>
                  <a:cxn ang="0">
                    <a:pos x="386" y="104"/>
                  </a:cxn>
                  <a:cxn ang="0">
                    <a:pos x="610" y="134"/>
                  </a:cxn>
                  <a:cxn ang="0">
                    <a:pos x="576" y="196"/>
                  </a:cxn>
                  <a:cxn ang="0">
                    <a:pos x="645" y="146"/>
                  </a:cxn>
                  <a:cxn ang="0">
                    <a:pos x="730" y="131"/>
                  </a:cxn>
                  <a:cxn ang="0">
                    <a:pos x="810" y="106"/>
                  </a:cxn>
                  <a:cxn ang="0">
                    <a:pos x="895" y="98"/>
                  </a:cxn>
                  <a:cxn ang="0">
                    <a:pos x="943" y="158"/>
                  </a:cxn>
                  <a:cxn ang="0">
                    <a:pos x="976" y="75"/>
                  </a:cxn>
                  <a:cxn ang="0">
                    <a:pos x="1004" y="83"/>
                  </a:cxn>
                  <a:cxn ang="0">
                    <a:pos x="1032" y="71"/>
                  </a:cxn>
                  <a:cxn ang="0">
                    <a:pos x="1325" y="12"/>
                  </a:cxn>
                  <a:cxn ang="0">
                    <a:pos x="1335" y="60"/>
                  </a:cxn>
                  <a:cxn ang="0">
                    <a:pos x="1619" y="79"/>
                  </a:cxn>
                  <a:cxn ang="0">
                    <a:pos x="1830" y="89"/>
                  </a:cxn>
                  <a:cxn ang="0">
                    <a:pos x="2080" y="108"/>
                  </a:cxn>
                  <a:cxn ang="0">
                    <a:pos x="2287" y="204"/>
                  </a:cxn>
                  <a:cxn ang="0">
                    <a:pos x="2133" y="247"/>
                  </a:cxn>
                  <a:cxn ang="0">
                    <a:pos x="2110" y="354"/>
                  </a:cxn>
                  <a:cxn ang="0">
                    <a:pos x="2085" y="231"/>
                  </a:cxn>
                  <a:cxn ang="0">
                    <a:pos x="1882" y="258"/>
                  </a:cxn>
                  <a:cxn ang="0">
                    <a:pos x="1918" y="350"/>
                  </a:cxn>
                  <a:cxn ang="0">
                    <a:pos x="1845" y="504"/>
                  </a:cxn>
                  <a:cxn ang="0">
                    <a:pos x="1826" y="561"/>
                  </a:cxn>
                  <a:cxn ang="0">
                    <a:pos x="1717" y="528"/>
                  </a:cxn>
                  <a:cxn ang="0">
                    <a:pos x="1732" y="598"/>
                  </a:cxn>
                  <a:cxn ang="0">
                    <a:pos x="1686" y="780"/>
                  </a:cxn>
                  <a:cxn ang="0">
                    <a:pos x="1657" y="895"/>
                  </a:cxn>
                  <a:cxn ang="0">
                    <a:pos x="1536" y="905"/>
                  </a:cxn>
                  <a:cxn ang="0">
                    <a:pos x="1575" y="1028"/>
                  </a:cxn>
                  <a:cxn ang="0">
                    <a:pos x="1500" y="953"/>
                  </a:cxn>
                  <a:cxn ang="0">
                    <a:pos x="1402" y="786"/>
                  </a:cxn>
                  <a:cxn ang="0">
                    <a:pos x="1306" y="820"/>
                  </a:cxn>
                  <a:cxn ang="0">
                    <a:pos x="1143" y="838"/>
                  </a:cxn>
                  <a:cxn ang="0">
                    <a:pos x="1091" y="767"/>
                  </a:cxn>
                  <a:cxn ang="0">
                    <a:pos x="878" y="713"/>
                  </a:cxn>
                  <a:cxn ang="0">
                    <a:pos x="791" y="686"/>
                  </a:cxn>
                  <a:cxn ang="0">
                    <a:pos x="949" y="770"/>
                  </a:cxn>
                  <a:cxn ang="0">
                    <a:pos x="734" y="889"/>
                  </a:cxn>
                  <a:cxn ang="0">
                    <a:pos x="605" y="676"/>
                  </a:cxn>
                  <a:cxn ang="0">
                    <a:pos x="613" y="621"/>
                  </a:cxn>
                  <a:cxn ang="0">
                    <a:pos x="486" y="552"/>
                  </a:cxn>
                  <a:cxn ang="0">
                    <a:pos x="674" y="506"/>
                  </a:cxn>
                  <a:cxn ang="0">
                    <a:pos x="636" y="444"/>
                  </a:cxn>
                  <a:cxn ang="0">
                    <a:pos x="561" y="456"/>
                  </a:cxn>
                  <a:cxn ang="0">
                    <a:pos x="451" y="530"/>
                  </a:cxn>
                  <a:cxn ang="0">
                    <a:pos x="396" y="525"/>
                  </a:cxn>
                  <a:cxn ang="0">
                    <a:pos x="342" y="500"/>
                  </a:cxn>
                  <a:cxn ang="0">
                    <a:pos x="294" y="502"/>
                  </a:cxn>
                  <a:cxn ang="0">
                    <a:pos x="133" y="540"/>
                  </a:cxn>
                </a:cxnLst>
                <a:rect l="0" t="0" r="r" b="b"/>
                <a:pathLst>
                  <a:path w="2296" h="1080">
                    <a:moveTo>
                      <a:pt x="56" y="578"/>
                    </a:moveTo>
                    <a:cubicBezTo>
                      <a:pt x="46" y="575"/>
                      <a:pt x="47" y="571"/>
                      <a:pt x="39" y="565"/>
                    </a:cubicBezTo>
                    <a:cubicBezTo>
                      <a:pt x="30" y="568"/>
                      <a:pt x="23" y="565"/>
                      <a:pt x="14" y="563"/>
                    </a:cubicBezTo>
                    <a:cubicBezTo>
                      <a:pt x="17" y="554"/>
                      <a:pt x="18" y="547"/>
                      <a:pt x="8" y="544"/>
                    </a:cubicBezTo>
                    <a:cubicBezTo>
                      <a:pt x="0" y="533"/>
                      <a:pt x="10" y="530"/>
                      <a:pt x="16" y="521"/>
                    </a:cubicBezTo>
                    <a:cubicBezTo>
                      <a:pt x="9" y="499"/>
                      <a:pt x="5" y="481"/>
                      <a:pt x="29" y="475"/>
                    </a:cubicBezTo>
                    <a:cubicBezTo>
                      <a:pt x="57" y="479"/>
                      <a:pt x="85" y="479"/>
                      <a:pt x="113" y="477"/>
                    </a:cubicBezTo>
                    <a:cubicBezTo>
                      <a:pt x="117" y="472"/>
                      <a:pt x="121" y="459"/>
                      <a:pt x="121" y="459"/>
                    </a:cubicBezTo>
                    <a:cubicBezTo>
                      <a:pt x="119" y="450"/>
                      <a:pt x="117" y="430"/>
                      <a:pt x="110" y="423"/>
                    </a:cubicBezTo>
                    <a:cubicBezTo>
                      <a:pt x="105" y="418"/>
                      <a:pt x="91" y="419"/>
                      <a:pt x="83" y="417"/>
                    </a:cubicBezTo>
                    <a:cubicBezTo>
                      <a:pt x="79" y="414"/>
                      <a:pt x="71" y="414"/>
                      <a:pt x="69" y="409"/>
                    </a:cubicBezTo>
                    <a:cubicBezTo>
                      <a:pt x="67" y="404"/>
                      <a:pt x="76" y="401"/>
                      <a:pt x="81" y="400"/>
                    </a:cubicBezTo>
                    <a:cubicBezTo>
                      <a:pt x="90" y="398"/>
                      <a:pt x="99" y="399"/>
                      <a:pt x="108" y="398"/>
                    </a:cubicBezTo>
                    <a:cubicBezTo>
                      <a:pt x="115" y="387"/>
                      <a:pt x="123" y="390"/>
                      <a:pt x="136" y="392"/>
                    </a:cubicBezTo>
                    <a:cubicBezTo>
                      <a:pt x="143" y="390"/>
                      <a:pt x="148" y="386"/>
                      <a:pt x="154" y="383"/>
                    </a:cubicBezTo>
                    <a:cubicBezTo>
                      <a:pt x="155" y="381"/>
                      <a:pt x="161" y="372"/>
                      <a:pt x="163" y="371"/>
                    </a:cubicBezTo>
                    <a:cubicBezTo>
                      <a:pt x="167" y="369"/>
                      <a:pt x="175" y="367"/>
                      <a:pt x="175" y="367"/>
                    </a:cubicBezTo>
                    <a:cubicBezTo>
                      <a:pt x="192" y="331"/>
                      <a:pt x="208" y="342"/>
                      <a:pt x="236" y="333"/>
                    </a:cubicBezTo>
                    <a:cubicBezTo>
                      <a:pt x="240" y="321"/>
                      <a:pt x="239" y="310"/>
                      <a:pt x="232" y="300"/>
                    </a:cubicBezTo>
                    <a:cubicBezTo>
                      <a:pt x="232" y="297"/>
                      <a:pt x="230" y="291"/>
                      <a:pt x="232" y="288"/>
                    </a:cubicBezTo>
                    <a:cubicBezTo>
                      <a:pt x="236" y="283"/>
                      <a:pt x="244" y="283"/>
                      <a:pt x="250" y="281"/>
                    </a:cubicBezTo>
                    <a:cubicBezTo>
                      <a:pt x="252" y="280"/>
                      <a:pt x="256" y="279"/>
                      <a:pt x="256" y="279"/>
                    </a:cubicBezTo>
                    <a:cubicBezTo>
                      <a:pt x="262" y="291"/>
                      <a:pt x="261" y="295"/>
                      <a:pt x="259" y="310"/>
                    </a:cubicBezTo>
                    <a:cubicBezTo>
                      <a:pt x="263" y="323"/>
                      <a:pt x="271" y="313"/>
                      <a:pt x="275" y="325"/>
                    </a:cubicBezTo>
                    <a:cubicBezTo>
                      <a:pt x="270" y="339"/>
                      <a:pt x="285" y="329"/>
                      <a:pt x="292" y="327"/>
                    </a:cubicBezTo>
                    <a:cubicBezTo>
                      <a:pt x="301" y="330"/>
                      <a:pt x="304" y="337"/>
                      <a:pt x="313" y="340"/>
                    </a:cubicBezTo>
                    <a:cubicBezTo>
                      <a:pt x="326" y="331"/>
                      <a:pt x="329" y="322"/>
                      <a:pt x="346" y="321"/>
                    </a:cubicBezTo>
                    <a:cubicBezTo>
                      <a:pt x="358" y="318"/>
                      <a:pt x="377" y="323"/>
                      <a:pt x="388" y="319"/>
                    </a:cubicBezTo>
                    <a:cubicBezTo>
                      <a:pt x="399" y="302"/>
                      <a:pt x="383" y="329"/>
                      <a:pt x="394" y="287"/>
                    </a:cubicBezTo>
                    <a:cubicBezTo>
                      <a:pt x="395" y="282"/>
                      <a:pt x="409" y="280"/>
                      <a:pt x="413" y="279"/>
                    </a:cubicBezTo>
                    <a:cubicBezTo>
                      <a:pt x="422" y="281"/>
                      <a:pt x="426" y="287"/>
                      <a:pt x="434" y="288"/>
                    </a:cubicBezTo>
                    <a:cubicBezTo>
                      <a:pt x="437" y="278"/>
                      <a:pt x="434" y="276"/>
                      <a:pt x="426" y="271"/>
                    </a:cubicBezTo>
                    <a:cubicBezTo>
                      <a:pt x="416" y="248"/>
                      <a:pt x="457" y="249"/>
                      <a:pt x="482" y="248"/>
                    </a:cubicBezTo>
                    <a:cubicBezTo>
                      <a:pt x="485" y="247"/>
                      <a:pt x="496" y="252"/>
                      <a:pt x="497" y="248"/>
                    </a:cubicBezTo>
                    <a:cubicBezTo>
                      <a:pt x="501" y="239"/>
                      <a:pt x="479" y="239"/>
                      <a:pt x="469" y="239"/>
                    </a:cubicBezTo>
                    <a:cubicBezTo>
                      <a:pt x="450" y="240"/>
                      <a:pt x="416" y="241"/>
                      <a:pt x="400" y="239"/>
                    </a:cubicBezTo>
                    <a:cubicBezTo>
                      <a:pt x="394" y="238"/>
                      <a:pt x="392" y="221"/>
                      <a:pt x="392" y="221"/>
                    </a:cubicBezTo>
                    <a:cubicBezTo>
                      <a:pt x="393" y="215"/>
                      <a:pt x="392" y="208"/>
                      <a:pt x="394" y="202"/>
                    </a:cubicBezTo>
                    <a:cubicBezTo>
                      <a:pt x="394" y="202"/>
                      <a:pt x="426" y="181"/>
                      <a:pt x="430" y="179"/>
                    </a:cubicBezTo>
                    <a:cubicBezTo>
                      <a:pt x="435" y="165"/>
                      <a:pt x="429" y="166"/>
                      <a:pt x="415" y="164"/>
                    </a:cubicBezTo>
                    <a:cubicBezTo>
                      <a:pt x="394" y="166"/>
                      <a:pt x="388" y="164"/>
                      <a:pt x="382" y="183"/>
                    </a:cubicBezTo>
                    <a:cubicBezTo>
                      <a:pt x="374" y="191"/>
                      <a:pt x="374" y="200"/>
                      <a:pt x="357" y="202"/>
                    </a:cubicBezTo>
                    <a:cubicBezTo>
                      <a:pt x="349" y="209"/>
                      <a:pt x="346" y="213"/>
                      <a:pt x="340" y="221"/>
                    </a:cubicBezTo>
                    <a:cubicBezTo>
                      <a:pt x="336" y="233"/>
                      <a:pt x="346" y="243"/>
                      <a:pt x="357" y="246"/>
                    </a:cubicBezTo>
                    <a:cubicBezTo>
                      <a:pt x="362" y="249"/>
                      <a:pt x="363" y="241"/>
                      <a:pt x="363" y="247"/>
                    </a:cubicBezTo>
                    <a:cubicBezTo>
                      <a:pt x="346" y="257"/>
                      <a:pt x="354" y="269"/>
                      <a:pt x="340" y="271"/>
                    </a:cubicBezTo>
                    <a:cubicBezTo>
                      <a:pt x="336" y="284"/>
                      <a:pt x="336" y="296"/>
                      <a:pt x="321" y="300"/>
                    </a:cubicBezTo>
                    <a:cubicBezTo>
                      <a:pt x="307" y="309"/>
                      <a:pt x="313" y="305"/>
                      <a:pt x="304" y="312"/>
                    </a:cubicBezTo>
                    <a:cubicBezTo>
                      <a:pt x="281" y="306"/>
                      <a:pt x="294" y="298"/>
                      <a:pt x="282" y="283"/>
                    </a:cubicBezTo>
                    <a:cubicBezTo>
                      <a:pt x="278" y="270"/>
                      <a:pt x="272" y="266"/>
                      <a:pt x="261" y="258"/>
                    </a:cubicBezTo>
                    <a:cubicBezTo>
                      <a:pt x="247" y="261"/>
                      <a:pt x="237" y="270"/>
                      <a:pt x="225" y="277"/>
                    </a:cubicBezTo>
                    <a:cubicBezTo>
                      <a:pt x="217" y="274"/>
                      <a:pt x="213" y="271"/>
                      <a:pt x="208" y="265"/>
                    </a:cubicBezTo>
                    <a:cubicBezTo>
                      <a:pt x="205" y="255"/>
                      <a:pt x="197" y="250"/>
                      <a:pt x="194" y="240"/>
                    </a:cubicBezTo>
                    <a:cubicBezTo>
                      <a:pt x="195" y="231"/>
                      <a:pt x="192" y="222"/>
                      <a:pt x="196" y="214"/>
                    </a:cubicBezTo>
                    <a:cubicBezTo>
                      <a:pt x="198" y="210"/>
                      <a:pt x="204" y="211"/>
                      <a:pt x="208" y="210"/>
                    </a:cubicBezTo>
                    <a:cubicBezTo>
                      <a:pt x="221" y="206"/>
                      <a:pt x="235" y="200"/>
                      <a:pt x="248" y="196"/>
                    </a:cubicBezTo>
                    <a:cubicBezTo>
                      <a:pt x="256" y="193"/>
                      <a:pt x="271" y="183"/>
                      <a:pt x="271" y="183"/>
                    </a:cubicBezTo>
                    <a:cubicBezTo>
                      <a:pt x="279" y="171"/>
                      <a:pt x="286" y="158"/>
                      <a:pt x="298" y="150"/>
                    </a:cubicBezTo>
                    <a:cubicBezTo>
                      <a:pt x="305" y="139"/>
                      <a:pt x="328" y="122"/>
                      <a:pt x="342" y="120"/>
                    </a:cubicBezTo>
                    <a:cubicBezTo>
                      <a:pt x="356" y="111"/>
                      <a:pt x="369" y="106"/>
                      <a:pt x="386" y="104"/>
                    </a:cubicBezTo>
                    <a:cubicBezTo>
                      <a:pt x="398" y="102"/>
                      <a:pt x="421" y="100"/>
                      <a:pt x="421" y="100"/>
                    </a:cubicBezTo>
                    <a:cubicBezTo>
                      <a:pt x="431" y="100"/>
                      <a:pt x="449" y="88"/>
                      <a:pt x="458" y="89"/>
                    </a:cubicBezTo>
                    <a:cubicBezTo>
                      <a:pt x="467" y="90"/>
                      <a:pt x="464" y="103"/>
                      <a:pt x="474" y="107"/>
                    </a:cubicBezTo>
                    <a:cubicBezTo>
                      <a:pt x="484" y="111"/>
                      <a:pt x="501" y="109"/>
                      <a:pt x="516" y="112"/>
                    </a:cubicBezTo>
                    <a:cubicBezTo>
                      <a:pt x="533" y="118"/>
                      <a:pt x="549" y="121"/>
                      <a:pt x="567" y="125"/>
                    </a:cubicBezTo>
                    <a:cubicBezTo>
                      <a:pt x="579" y="130"/>
                      <a:pt x="598" y="133"/>
                      <a:pt x="610" y="134"/>
                    </a:cubicBezTo>
                    <a:cubicBezTo>
                      <a:pt x="622" y="146"/>
                      <a:pt x="601" y="157"/>
                      <a:pt x="590" y="160"/>
                    </a:cubicBezTo>
                    <a:cubicBezTo>
                      <a:pt x="567" y="158"/>
                      <a:pt x="550" y="151"/>
                      <a:pt x="528" y="144"/>
                    </a:cubicBezTo>
                    <a:cubicBezTo>
                      <a:pt x="527" y="144"/>
                      <a:pt x="513" y="145"/>
                      <a:pt x="515" y="152"/>
                    </a:cubicBezTo>
                    <a:cubicBezTo>
                      <a:pt x="517" y="159"/>
                      <a:pt x="528" y="160"/>
                      <a:pt x="534" y="164"/>
                    </a:cubicBezTo>
                    <a:cubicBezTo>
                      <a:pt x="536" y="165"/>
                      <a:pt x="540" y="168"/>
                      <a:pt x="540" y="168"/>
                    </a:cubicBezTo>
                    <a:cubicBezTo>
                      <a:pt x="546" y="188"/>
                      <a:pt x="558" y="190"/>
                      <a:pt x="576" y="196"/>
                    </a:cubicBezTo>
                    <a:cubicBezTo>
                      <a:pt x="587" y="192"/>
                      <a:pt x="579" y="187"/>
                      <a:pt x="572" y="185"/>
                    </a:cubicBezTo>
                    <a:cubicBezTo>
                      <a:pt x="566" y="167"/>
                      <a:pt x="595" y="180"/>
                      <a:pt x="603" y="183"/>
                    </a:cubicBezTo>
                    <a:cubicBezTo>
                      <a:pt x="618" y="180"/>
                      <a:pt x="613" y="176"/>
                      <a:pt x="603" y="173"/>
                    </a:cubicBezTo>
                    <a:cubicBezTo>
                      <a:pt x="608" y="164"/>
                      <a:pt x="615" y="159"/>
                      <a:pt x="624" y="156"/>
                    </a:cubicBezTo>
                    <a:cubicBezTo>
                      <a:pt x="638" y="158"/>
                      <a:pt x="635" y="154"/>
                      <a:pt x="645" y="161"/>
                    </a:cubicBezTo>
                    <a:cubicBezTo>
                      <a:pt x="663" y="157"/>
                      <a:pt x="659" y="151"/>
                      <a:pt x="645" y="146"/>
                    </a:cubicBezTo>
                    <a:cubicBezTo>
                      <a:pt x="644" y="141"/>
                      <a:pt x="644" y="134"/>
                      <a:pt x="642" y="131"/>
                    </a:cubicBezTo>
                    <a:cubicBezTo>
                      <a:pt x="640" y="128"/>
                      <a:pt x="629" y="129"/>
                      <a:pt x="634" y="129"/>
                    </a:cubicBezTo>
                    <a:cubicBezTo>
                      <a:pt x="647" y="120"/>
                      <a:pt x="657" y="124"/>
                      <a:pt x="670" y="131"/>
                    </a:cubicBezTo>
                    <a:cubicBezTo>
                      <a:pt x="676" y="134"/>
                      <a:pt x="654" y="136"/>
                      <a:pt x="657" y="139"/>
                    </a:cubicBezTo>
                    <a:cubicBezTo>
                      <a:pt x="660" y="142"/>
                      <a:pt x="677" y="149"/>
                      <a:pt x="689" y="148"/>
                    </a:cubicBezTo>
                    <a:cubicBezTo>
                      <a:pt x="701" y="133"/>
                      <a:pt x="712" y="133"/>
                      <a:pt x="730" y="131"/>
                    </a:cubicBezTo>
                    <a:cubicBezTo>
                      <a:pt x="739" y="128"/>
                      <a:pt x="746" y="122"/>
                      <a:pt x="755" y="118"/>
                    </a:cubicBezTo>
                    <a:cubicBezTo>
                      <a:pt x="758" y="121"/>
                      <a:pt x="756" y="127"/>
                      <a:pt x="760" y="129"/>
                    </a:cubicBezTo>
                    <a:cubicBezTo>
                      <a:pt x="762" y="130"/>
                      <a:pt x="772" y="125"/>
                      <a:pt x="774" y="125"/>
                    </a:cubicBezTo>
                    <a:cubicBezTo>
                      <a:pt x="784" y="124"/>
                      <a:pt x="793" y="124"/>
                      <a:pt x="803" y="123"/>
                    </a:cubicBezTo>
                    <a:cubicBezTo>
                      <a:pt x="817" y="127"/>
                      <a:pt x="808" y="132"/>
                      <a:pt x="826" y="129"/>
                    </a:cubicBezTo>
                    <a:cubicBezTo>
                      <a:pt x="841" y="119"/>
                      <a:pt x="820" y="109"/>
                      <a:pt x="810" y="106"/>
                    </a:cubicBezTo>
                    <a:cubicBezTo>
                      <a:pt x="808" y="105"/>
                      <a:pt x="803" y="103"/>
                      <a:pt x="805" y="102"/>
                    </a:cubicBezTo>
                    <a:cubicBezTo>
                      <a:pt x="813" y="99"/>
                      <a:pt x="828" y="108"/>
                      <a:pt x="828" y="108"/>
                    </a:cubicBezTo>
                    <a:cubicBezTo>
                      <a:pt x="837" y="111"/>
                      <a:pt x="850" y="107"/>
                      <a:pt x="864" y="110"/>
                    </a:cubicBezTo>
                    <a:cubicBezTo>
                      <a:pt x="878" y="113"/>
                      <a:pt x="899" y="123"/>
                      <a:pt x="910" y="125"/>
                    </a:cubicBezTo>
                    <a:cubicBezTo>
                      <a:pt x="920" y="127"/>
                      <a:pt x="922" y="132"/>
                      <a:pt x="928" y="123"/>
                    </a:cubicBezTo>
                    <a:cubicBezTo>
                      <a:pt x="916" y="117"/>
                      <a:pt x="903" y="109"/>
                      <a:pt x="895" y="98"/>
                    </a:cubicBezTo>
                    <a:cubicBezTo>
                      <a:pt x="898" y="85"/>
                      <a:pt x="901" y="80"/>
                      <a:pt x="903" y="66"/>
                    </a:cubicBezTo>
                    <a:cubicBezTo>
                      <a:pt x="916" y="68"/>
                      <a:pt x="927" y="69"/>
                      <a:pt x="939" y="75"/>
                    </a:cubicBezTo>
                    <a:cubicBezTo>
                      <a:pt x="944" y="89"/>
                      <a:pt x="939" y="85"/>
                      <a:pt x="949" y="91"/>
                    </a:cubicBezTo>
                    <a:cubicBezTo>
                      <a:pt x="957" y="104"/>
                      <a:pt x="967" y="113"/>
                      <a:pt x="976" y="125"/>
                    </a:cubicBezTo>
                    <a:cubicBezTo>
                      <a:pt x="979" y="142"/>
                      <a:pt x="980" y="143"/>
                      <a:pt x="966" y="148"/>
                    </a:cubicBezTo>
                    <a:cubicBezTo>
                      <a:pt x="960" y="153"/>
                      <a:pt x="946" y="150"/>
                      <a:pt x="943" y="158"/>
                    </a:cubicBezTo>
                    <a:cubicBezTo>
                      <a:pt x="957" y="161"/>
                      <a:pt x="968" y="158"/>
                      <a:pt x="981" y="154"/>
                    </a:cubicBezTo>
                    <a:cubicBezTo>
                      <a:pt x="995" y="145"/>
                      <a:pt x="989" y="148"/>
                      <a:pt x="999" y="143"/>
                    </a:cubicBezTo>
                    <a:cubicBezTo>
                      <a:pt x="997" y="130"/>
                      <a:pt x="988" y="123"/>
                      <a:pt x="1004" y="118"/>
                    </a:cubicBezTo>
                    <a:cubicBezTo>
                      <a:pt x="996" y="116"/>
                      <a:pt x="988" y="114"/>
                      <a:pt x="979" y="112"/>
                    </a:cubicBezTo>
                    <a:cubicBezTo>
                      <a:pt x="976" y="102"/>
                      <a:pt x="969" y="97"/>
                      <a:pt x="960" y="91"/>
                    </a:cubicBezTo>
                    <a:cubicBezTo>
                      <a:pt x="962" y="68"/>
                      <a:pt x="959" y="67"/>
                      <a:pt x="976" y="75"/>
                    </a:cubicBezTo>
                    <a:cubicBezTo>
                      <a:pt x="985" y="86"/>
                      <a:pt x="987" y="94"/>
                      <a:pt x="1002" y="98"/>
                    </a:cubicBezTo>
                    <a:cubicBezTo>
                      <a:pt x="1009" y="97"/>
                      <a:pt x="1016" y="98"/>
                      <a:pt x="1022" y="96"/>
                    </a:cubicBezTo>
                    <a:cubicBezTo>
                      <a:pt x="1024" y="95"/>
                      <a:pt x="1018" y="94"/>
                      <a:pt x="1016" y="93"/>
                    </a:cubicBezTo>
                    <a:cubicBezTo>
                      <a:pt x="1008" y="90"/>
                      <a:pt x="999" y="88"/>
                      <a:pt x="991" y="85"/>
                    </a:cubicBezTo>
                    <a:cubicBezTo>
                      <a:pt x="993" y="84"/>
                      <a:pt x="995" y="81"/>
                      <a:pt x="997" y="81"/>
                    </a:cubicBezTo>
                    <a:cubicBezTo>
                      <a:pt x="999" y="81"/>
                      <a:pt x="1006" y="84"/>
                      <a:pt x="1004" y="83"/>
                    </a:cubicBezTo>
                    <a:cubicBezTo>
                      <a:pt x="997" y="80"/>
                      <a:pt x="990" y="77"/>
                      <a:pt x="983" y="75"/>
                    </a:cubicBezTo>
                    <a:cubicBezTo>
                      <a:pt x="986" y="74"/>
                      <a:pt x="1015" y="70"/>
                      <a:pt x="1025" y="72"/>
                    </a:cubicBezTo>
                    <a:cubicBezTo>
                      <a:pt x="1035" y="74"/>
                      <a:pt x="1039" y="83"/>
                      <a:pt x="1045" y="85"/>
                    </a:cubicBezTo>
                    <a:cubicBezTo>
                      <a:pt x="1050" y="84"/>
                      <a:pt x="1059" y="88"/>
                      <a:pt x="1060" y="83"/>
                    </a:cubicBezTo>
                    <a:cubicBezTo>
                      <a:pt x="1061" y="78"/>
                      <a:pt x="1048" y="75"/>
                      <a:pt x="1048" y="75"/>
                    </a:cubicBezTo>
                    <a:cubicBezTo>
                      <a:pt x="1044" y="72"/>
                      <a:pt x="1035" y="73"/>
                      <a:pt x="1032" y="71"/>
                    </a:cubicBezTo>
                    <a:cubicBezTo>
                      <a:pt x="1029" y="69"/>
                      <a:pt x="1019" y="64"/>
                      <a:pt x="1027" y="60"/>
                    </a:cubicBezTo>
                    <a:cubicBezTo>
                      <a:pt x="1043" y="48"/>
                      <a:pt x="1063" y="49"/>
                      <a:pt x="1083" y="48"/>
                    </a:cubicBezTo>
                    <a:cubicBezTo>
                      <a:pt x="1073" y="40"/>
                      <a:pt x="1083" y="32"/>
                      <a:pt x="1093" y="29"/>
                    </a:cubicBezTo>
                    <a:cubicBezTo>
                      <a:pt x="1111" y="15"/>
                      <a:pt x="1160" y="19"/>
                      <a:pt x="1181" y="18"/>
                    </a:cubicBezTo>
                    <a:cubicBezTo>
                      <a:pt x="1196" y="13"/>
                      <a:pt x="1207" y="10"/>
                      <a:pt x="1219" y="0"/>
                    </a:cubicBezTo>
                    <a:cubicBezTo>
                      <a:pt x="1255" y="2"/>
                      <a:pt x="1289" y="9"/>
                      <a:pt x="1325" y="12"/>
                    </a:cubicBezTo>
                    <a:cubicBezTo>
                      <a:pt x="1336" y="15"/>
                      <a:pt x="1352" y="15"/>
                      <a:pt x="1359" y="24"/>
                    </a:cubicBezTo>
                    <a:cubicBezTo>
                      <a:pt x="1357" y="35"/>
                      <a:pt x="1353" y="37"/>
                      <a:pt x="1342" y="41"/>
                    </a:cubicBezTo>
                    <a:cubicBezTo>
                      <a:pt x="1336" y="48"/>
                      <a:pt x="1329" y="51"/>
                      <a:pt x="1320" y="54"/>
                    </a:cubicBezTo>
                    <a:cubicBezTo>
                      <a:pt x="1315" y="60"/>
                      <a:pt x="1299" y="64"/>
                      <a:pt x="1310" y="68"/>
                    </a:cubicBezTo>
                    <a:cubicBezTo>
                      <a:pt x="1321" y="65"/>
                      <a:pt x="1315" y="67"/>
                      <a:pt x="1329" y="62"/>
                    </a:cubicBezTo>
                    <a:cubicBezTo>
                      <a:pt x="1331" y="61"/>
                      <a:pt x="1335" y="60"/>
                      <a:pt x="1335" y="60"/>
                    </a:cubicBezTo>
                    <a:cubicBezTo>
                      <a:pt x="1348" y="60"/>
                      <a:pt x="1382" y="52"/>
                      <a:pt x="1408" y="52"/>
                    </a:cubicBezTo>
                    <a:cubicBezTo>
                      <a:pt x="1434" y="52"/>
                      <a:pt x="1472" y="62"/>
                      <a:pt x="1490" y="62"/>
                    </a:cubicBezTo>
                    <a:cubicBezTo>
                      <a:pt x="1501" y="51"/>
                      <a:pt x="1501" y="52"/>
                      <a:pt x="1519" y="54"/>
                    </a:cubicBezTo>
                    <a:cubicBezTo>
                      <a:pt x="1535" y="59"/>
                      <a:pt x="1551" y="57"/>
                      <a:pt x="1567" y="62"/>
                    </a:cubicBezTo>
                    <a:cubicBezTo>
                      <a:pt x="1578" y="76"/>
                      <a:pt x="1592" y="85"/>
                      <a:pt x="1607" y="95"/>
                    </a:cubicBezTo>
                    <a:cubicBezTo>
                      <a:pt x="1618" y="92"/>
                      <a:pt x="1616" y="90"/>
                      <a:pt x="1619" y="79"/>
                    </a:cubicBezTo>
                    <a:cubicBezTo>
                      <a:pt x="1626" y="81"/>
                      <a:pt x="1640" y="85"/>
                      <a:pt x="1640" y="85"/>
                    </a:cubicBezTo>
                    <a:cubicBezTo>
                      <a:pt x="1655" y="80"/>
                      <a:pt x="1661" y="81"/>
                      <a:pt x="1678" y="83"/>
                    </a:cubicBezTo>
                    <a:cubicBezTo>
                      <a:pt x="1688" y="85"/>
                      <a:pt x="1690" y="90"/>
                      <a:pt x="1696" y="81"/>
                    </a:cubicBezTo>
                    <a:cubicBezTo>
                      <a:pt x="1698" y="72"/>
                      <a:pt x="1700" y="70"/>
                      <a:pt x="1709" y="68"/>
                    </a:cubicBezTo>
                    <a:cubicBezTo>
                      <a:pt x="1744" y="70"/>
                      <a:pt x="1770" y="67"/>
                      <a:pt x="1805" y="72"/>
                    </a:cubicBezTo>
                    <a:cubicBezTo>
                      <a:pt x="1813" y="77"/>
                      <a:pt x="1822" y="84"/>
                      <a:pt x="1830" y="89"/>
                    </a:cubicBezTo>
                    <a:cubicBezTo>
                      <a:pt x="1847" y="100"/>
                      <a:pt x="1884" y="89"/>
                      <a:pt x="1903" y="91"/>
                    </a:cubicBezTo>
                    <a:cubicBezTo>
                      <a:pt x="1922" y="93"/>
                      <a:pt x="1950" y="101"/>
                      <a:pt x="1950" y="101"/>
                    </a:cubicBezTo>
                    <a:cubicBezTo>
                      <a:pt x="1974" y="120"/>
                      <a:pt x="2016" y="103"/>
                      <a:pt x="2055" y="118"/>
                    </a:cubicBezTo>
                    <a:cubicBezTo>
                      <a:pt x="2068" y="124"/>
                      <a:pt x="2075" y="120"/>
                      <a:pt x="2090" y="122"/>
                    </a:cubicBezTo>
                    <a:cubicBezTo>
                      <a:pt x="2100" y="119"/>
                      <a:pt x="2096" y="124"/>
                      <a:pt x="2091" y="118"/>
                    </a:cubicBezTo>
                    <a:cubicBezTo>
                      <a:pt x="2081" y="108"/>
                      <a:pt x="2078" y="108"/>
                      <a:pt x="2080" y="108"/>
                    </a:cubicBezTo>
                    <a:cubicBezTo>
                      <a:pt x="2099" y="106"/>
                      <a:pt x="2118" y="111"/>
                      <a:pt x="2137" y="112"/>
                    </a:cubicBezTo>
                    <a:cubicBezTo>
                      <a:pt x="2156" y="115"/>
                      <a:pt x="2171" y="111"/>
                      <a:pt x="2190" y="113"/>
                    </a:cubicBezTo>
                    <a:cubicBezTo>
                      <a:pt x="2199" y="119"/>
                      <a:pt x="2211" y="130"/>
                      <a:pt x="2220" y="135"/>
                    </a:cubicBezTo>
                    <a:cubicBezTo>
                      <a:pt x="2232" y="143"/>
                      <a:pt x="2249" y="161"/>
                      <a:pt x="2261" y="169"/>
                    </a:cubicBezTo>
                    <a:cubicBezTo>
                      <a:pt x="2264" y="177"/>
                      <a:pt x="2242" y="172"/>
                      <a:pt x="2247" y="179"/>
                    </a:cubicBezTo>
                    <a:cubicBezTo>
                      <a:pt x="2258" y="195"/>
                      <a:pt x="2270" y="200"/>
                      <a:pt x="2287" y="204"/>
                    </a:cubicBezTo>
                    <a:cubicBezTo>
                      <a:pt x="2296" y="218"/>
                      <a:pt x="2264" y="209"/>
                      <a:pt x="2254" y="210"/>
                    </a:cubicBezTo>
                    <a:cubicBezTo>
                      <a:pt x="2224" y="221"/>
                      <a:pt x="2234" y="235"/>
                      <a:pt x="2208" y="244"/>
                    </a:cubicBezTo>
                    <a:cubicBezTo>
                      <a:pt x="2198" y="237"/>
                      <a:pt x="2192" y="239"/>
                      <a:pt x="2179" y="240"/>
                    </a:cubicBezTo>
                    <a:cubicBezTo>
                      <a:pt x="2178" y="241"/>
                      <a:pt x="2169" y="241"/>
                      <a:pt x="2168" y="241"/>
                    </a:cubicBezTo>
                    <a:cubicBezTo>
                      <a:pt x="2164" y="241"/>
                      <a:pt x="2156" y="244"/>
                      <a:pt x="2156" y="244"/>
                    </a:cubicBezTo>
                    <a:cubicBezTo>
                      <a:pt x="2149" y="248"/>
                      <a:pt x="2139" y="241"/>
                      <a:pt x="2133" y="247"/>
                    </a:cubicBezTo>
                    <a:cubicBezTo>
                      <a:pt x="2126" y="271"/>
                      <a:pt x="2142" y="284"/>
                      <a:pt x="2160" y="290"/>
                    </a:cubicBezTo>
                    <a:cubicBezTo>
                      <a:pt x="2168" y="298"/>
                      <a:pt x="2168" y="303"/>
                      <a:pt x="2156" y="306"/>
                    </a:cubicBezTo>
                    <a:cubicBezTo>
                      <a:pt x="2166" y="312"/>
                      <a:pt x="2170" y="318"/>
                      <a:pt x="2156" y="323"/>
                    </a:cubicBezTo>
                    <a:cubicBezTo>
                      <a:pt x="2146" y="331"/>
                      <a:pt x="2154" y="342"/>
                      <a:pt x="2143" y="350"/>
                    </a:cubicBezTo>
                    <a:cubicBezTo>
                      <a:pt x="2140" y="358"/>
                      <a:pt x="2140" y="362"/>
                      <a:pt x="2133" y="369"/>
                    </a:cubicBezTo>
                    <a:cubicBezTo>
                      <a:pt x="2123" y="366"/>
                      <a:pt x="2120" y="357"/>
                      <a:pt x="2110" y="354"/>
                    </a:cubicBezTo>
                    <a:cubicBezTo>
                      <a:pt x="2104" y="344"/>
                      <a:pt x="2103" y="331"/>
                      <a:pt x="2093" y="325"/>
                    </a:cubicBezTo>
                    <a:cubicBezTo>
                      <a:pt x="2090" y="316"/>
                      <a:pt x="2084" y="302"/>
                      <a:pt x="2076" y="296"/>
                    </a:cubicBezTo>
                    <a:cubicBezTo>
                      <a:pt x="2071" y="281"/>
                      <a:pt x="2086" y="268"/>
                      <a:pt x="2099" y="262"/>
                    </a:cubicBezTo>
                    <a:cubicBezTo>
                      <a:pt x="2103" y="251"/>
                      <a:pt x="2108" y="248"/>
                      <a:pt x="2116" y="240"/>
                    </a:cubicBezTo>
                    <a:cubicBezTo>
                      <a:pt x="2120" y="227"/>
                      <a:pt x="2112" y="218"/>
                      <a:pt x="2099" y="216"/>
                    </a:cubicBezTo>
                    <a:cubicBezTo>
                      <a:pt x="2097" y="223"/>
                      <a:pt x="2085" y="231"/>
                      <a:pt x="2085" y="231"/>
                    </a:cubicBezTo>
                    <a:cubicBezTo>
                      <a:pt x="2078" y="242"/>
                      <a:pt x="2069" y="227"/>
                      <a:pt x="2058" y="223"/>
                    </a:cubicBezTo>
                    <a:cubicBezTo>
                      <a:pt x="2045" y="227"/>
                      <a:pt x="2039" y="222"/>
                      <a:pt x="2026" y="225"/>
                    </a:cubicBezTo>
                    <a:cubicBezTo>
                      <a:pt x="2023" y="234"/>
                      <a:pt x="2022" y="249"/>
                      <a:pt x="2030" y="254"/>
                    </a:cubicBezTo>
                    <a:cubicBezTo>
                      <a:pt x="2025" y="270"/>
                      <a:pt x="1984" y="253"/>
                      <a:pt x="1970" y="250"/>
                    </a:cubicBezTo>
                    <a:cubicBezTo>
                      <a:pt x="1952" y="251"/>
                      <a:pt x="1932" y="256"/>
                      <a:pt x="1914" y="252"/>
                    </a:cubicBezTo>
                    <a:cubicBezTo>
                      <a:pt x="1903" y="254"/>
                      <a:pt x="1882" y="258"/>
                      <a:pt x="1882" y="258"/>
                    </a:cubicBezTo>
                    <a:cubicBezTo>
                      <a:pt x="1876" y="264"/>
                      <a:pt x="1874" y="270"/>
                      <a:pt x="1866" y="273"/>
                    </a:cubicBezTo>
                    <a:cubicBezTo>
                      <a:pt x="1856" y="285"/>
                      <a:pt x="1845" y="293"/>
                      <a:pt x="1836" y="306"/>
                    </a:cubicBezTo>
                    <a:cubicBezTo>
                      <a:pt x="1841" y="323"/>
                      <a:pt x="1821" y="305"/>
                      <a:pt x="1832" y="315"/>
                    </a:cubicBezTo>
                    <a:cubicBezTo>
                      <a:pt x="1839" y="321"/>
                      <a:pt x="1841" y="322"/>
                      <a:pt x="1851" y="327"/>
                    </a:cubicBezTo>
                    <a:cubicBezTo>
                      <a:pt x="1856" y="330"/>
                      <a:pt x="1874" y="325"/>
                      <a:pt x="1880" y="326"/>
                    </a:cubicBezTo>
                    <a:cubicBezTo>
                      <a:pt x="1891" y="330"/>
                      <a:pt x="1914" y="341"/>
                      <a:pt x="1918" y="350"/>
                    </a:cubicBezTo>
                    <a:cubicBezTo>
                      <a:pt x="1937" y="369"/>
                      <a:pt x="1927" y="382"/>
                      <a:pt x="1905" y="388"/>
                    </a:cubicBezTo>
                    <a:cubicBezTo>
                      <a:pt x="1900" y="404"/>
                      <a:pt x="1918" y="422"/>
                      <a:pt x="1926" y="436"/>
                    </a:cubicBezTo>
                    <a:cubicBezTo>
                      <a:pt x="1923" y="456"/>
                      <a:pt x="1912" y="475"/>
                      <a:pt x="1891" y="482"/>
                    </a:cubicBezTo>
                    <a:cubicBezTo>
                      <a:pt x="1881" y="490"/>
                      <a:pt x="1868" y="479"/>
                      <a:pt x="1862" y="480"/>
                    </a:cubicBezTo>
                    <a:cubicBezTo>
                      <a:pt x="1856" y="481"/>
                      <a:pt x="1860" y="486"/>
                      <a:pt x="1857" y="490"/>
                    </a:cubicBezTo>
                    <a:cubicBezTo>
                      <a:pt x="1849" y="492"/>
                      <a:pt x="1852" y="500"/>
                      <a:pt x="1845" y="504"/>
                    </a:cubicBezTo>
                    <a:cubicBezTo>
                      <a:pt x="1842" y="512"/>
                      <a:pt x="1831" y="511"/>
                      <a:pt x="1834" y="519"/>
                    </a:cubicBezTo>
                    <a:cubicBezTo>
                      <a:pt x="1832" y="524"/>
                      <a:pt x="1823" y="529"/>
                      <a:pt x="1823" y="532"/>
                    </a:cubicBezTo>
                    <a:cubicBezTo>
                      <a:pt x="1823" y="535"/>
                      <a:pt x="1829" y="533"/>
                      <a:pt x="1836" y="540"/>
                    </a:cubicBezTo>
                    <a:cubicBezTo>
                      <a:pt x="1839" y="553"/>
                      <a:pt x="1858" y="561"/>
                      <a:pt x="1863" y="575"/>
                    </a:cubicBezTo>
                    <a:cubicBezTo>
                      <a:pt x="1867" y="605"/>
                      <a:pt x="1861" y="595"/>
                      <a:pt x="1834" y="603"/>
                    </a:cubicBezTo>
                    <a:cubicBezTo>
                      <a:pt x="1822" y="591"/>
                      <a:pt x="1835" y="576"/>
                      <a:pt x="1826" y="561"/>
                    </a:cubicBezTo>
                    <a:cubicBezTo>
                      <a:pt x="1821" y="552"/>
                      <a:pt x="1799" y="556"/>
                      <a:pt x="1793" y="548"/>
                    </a:cubicBezTo>
                    <a:cubicBezTo>
                      <a:pt x="1791" y="538"/>
                      <a:pt x="1800" y="532"/>
                      <a:pt x="1792" y="527"/>
                    </a:cubicBezTo>
                    <a:cubicBezTo>
                      <a:pt x="1788" y="524"/>
                      <a:pt x="1774" y="525"/>
                      <a:pt x="1767" y="526"/>
                    </a:cubicBezTo>
                    <a:cubicBezTo>
                      <a:pt x="1760" y="527"/>
                      <a:pt x="1751" y="537"/>
                      <a:pt x="1747" y="536"/>
                    </a:cubicBezTo>
                    <a:cubicBezTo>
                      <a:pt x="1746" y="530"/>
                      <a:pt x="1749" y="523"/>
                      <a:pt x="1744" y="519"/>
                    </a:cubicBezTo>
                    <a:cubicBezTo>
                      <a:pt x="1737" y="513"/>
                      <a:pt x="1717" y="528"/>
                      <a:pt x="1717" y="528"/>
                    </a:cubicBezTo>
                    <a:cubicBezTo>
                      <a:pt x="1712" y="535"/>
                      <a:pt x="1707" y="537"/>
                      <a:pt x="1699" y="540"/>
                    </a:cubicBezTo>
                    <a:cubicBezTo>
                      <a:pt x="1697" y="545"/>
                      <a:pt x="1705" y="546"/>
                      <a:pt x="1714" y="550"/>
                    </a:cubicBezTo>
                    <a:cubicBezTo>
                      <a:pt x="1718" y="554"/>
                      <a:pt x="1719" y="564"/>
                      <a:pt x="1726" y="565"/>
                    </a:cubicBezTo>
                    <a:cubicBezTo>
                      <a:pt x="1733" y="566"/>
                      <a:pt x="1752" y="554"/>
                      <a:pt x="1755" y="557"/>
                    </a:cubicBezTo>
                    <a:cubicBezTo>
                      <a:pt x="1767" y="565"/>
                      <a:pt x="1757" y="579"/>
                      <a:pt x="1747" y="582"/>
                    </a:cubicBezTo>
                    <a:cubicBezTo>
                      <a:pt x="1742" y="588"/>
                      <a:pt x="1739" y="593"/>
                      <a:pt x="1732" y="598"/>
                    </a:cubicBezTo>
                    <a:cubicBezTo>
                      <a:pt x="1739" y="600"/>
                      <a:pt x="1769" y="631"/>
                      <a:pt x="1774" y="638"/>
                    </a:cubicBezTo>
                    <a:cubicBezTo>
                      <a:pt x="1777" y="648"/>
                      <a:pt x="1777" y="657"/>
                      <a:pt x="1768" y="663"/>
                    </a:cubicBezTo>
                    <a:cubicBezTo>
                      <a:pt x="1777" y="666"/>
                      <a:pt x="1783" y="663"/>
                      <a:pt x="1786" y="674"/>
                    </a:cubicBezTo>
                    <a:cubicBezTo>
                      <a:pt x="1784" y="681"/>
                      <a:pt x="1780" y="696"/>
                      <a:pt x="1780" y="696"/>
                    </a:cubicBezTo>
                    <a:cubicBezTo>
                      <a:pt x="1763" y="710"/>
                      <a:pt x="1777" y="735"/>
                      <a:pt x="1761" y="740"/>
                    </a:cubicBezTo>
                    <a:cubicBezTo>
                      <a:pt x="1746" y="759"/>
                      <a:pt x="1710" y="776"/>
                      <a:pt x="1686" y="780"/>
                    </a:cubicBezTo>
                    <a:cubicBezTo>
                      <a:pt x="1673" y="782"/>
                      <a:pt x="1665" y="787"/>
                      <a:pt x="1653" y="793"/>
                    </a:cubicBezTo>
                    <a:cubicBezTo>
                      <a:pt x="1645" y="794"/>
                      <a:pt x="1645" y="783"/>
                      <a:pt x="1636" y="784"/>
                    </a:cubicBezTo>
                    <a:cubicBezTo>
                      <a:pt x="1605" y="786"/>
                      <a:pt x="1614" y="781"/>
                      <a:pt x="1601" y="797"/>
                    </a:cubicBezTo>
                    <a:cubicBezTo>
                      <a:pt x="1600" y="804"/>
                      <a:pt x="1596" y="808"/>
                      <a:pt x="1594" y="815"/>
                    </a:cubicBezTo>
                    <a:cubicBezTo>
                      <a:pt x="1599" y="844"/>
                      <a:pt x="1617" y="852"/>
                      <a:pt x="1642" y="864"/>
                    </a:cubicBezTo>
                    <a:cubicBezTo>
                      <a:pt x="1649" y="874"/>
                      <a:pt x="1654" y="883"/>
                      <a:pt x="1657" y="895"/>
                    </a:cubicBezTo>
                    <a:cubicBezTo>
                      <a:pt x="1656" y="903"/>
                      <a:pt x="1656" y="912"/>
                      <a:pt x="1655" y="920"/>
                    </a:cubicBezTo>
                    <a:cubicBezTo>
                      <a:pt x="1653" y="937"/>
                      <a:pt x="1626" y="943"/>
                      <a:pt x="1613" y="951"/>
                    </a:cubicBezTo>
                    <a:cubicBezTo>
                      <a:pt x="1616" y="942"/>
                      <a:pt x="1615" y="945"/>
                      <a:pt x="1605" y="957"/>
                    </a:cubicBezTo>
                    <a:cubicBezTo>
                      <a:pt x="1590" y="949"/>
                      <a:pt x="1585" y="944"/>
                      <a:pt x="1571" y="928"/>
                    </a:cubicBezTo>
                    <a:cubicBezTo>
                      <a:pt x="1570" y="926"/>
                      <a:pt x="1574" y="931"/>
                      <a:pt x="1576" y="932"/>
                    </a:cubicBezTo>
                    <a:cubicBezTo>
                      <a:pt x="1567" y="915"/>
                      <a:pt x="1553" y="909"/>
                      <a:pt x="1536" y="905"/>
                    </a:cubicBezTo>
                    <a:cubicBezTo>
                      <a:pt x="1519" y="908"/>
                      <a:pt x="1520" y="920"/>
                      <a:pt x="1517" y="936"/>
                    </a:cubicBezTo>
                    <a:cubicBezTo>
                      <a:pt x="1519" y="951"/>
                      <a:pt x="1519" y="962"/>
                      <a:pt x="1528" y="974"/>
                    </a:cubicBezTo>
                    <a:cubicBezTo>
                      <a:pt x="1529" y="976"/>
                      <a:pt x="1538" y="984"/>
                      <a:pt x="1540" y="985"/>
                    </a:cubicBezTo>
                    <a:cubicBezTo>
                      <a:pt x="1544" y="987"/>
                      <a:pt x="1552" y="989"/>
                      <a:pt x="1552" y="989"/>
                    </a:cubicBezTo>
                    <a:cubicBezTo>
                      <a:pt x="1559" y="995"/>
                      <a:pt x="1563" y="1003"/>
                      <a:pt x="1569" y="1010"/>
                    </a:cubicBezTo>
                    <a:cubicBezTo>
                      <a:pt x="1571" y="1016"/>
                      <a:pt x="1575" y="1028"/>
                      <a:pt x="1575" y="1028"/>
                    </a:cubicBezTo>
                    <a:cubicBezTo>
                      <a:pt x="1577" y="1040"/>
                      <a:pt x="1578" y="1052"/>
                      <a:pt x="1590" y="1058"/>
                    </a:cubicBezTo>
                    <a:cubicBezTo>
                      <a:pt x="1605" y="1080"/>
                      <a:pt x="1584" y="1057"/>
                      <a:pt x="1570" y="1055"/>
                    </a:cubicBezTo>
                    <a:cubicBezTo>
                      <a:pt x="1556" y="1050"/>
                      <a:pt x="1554" y="1042"/>
                      <a:pt x="1546" y="1032"/>
                    </a:cubicBezTo>
                    <a:cubicBezTo>
                      <a:pt x="1541" y="1016"/>
                      <a:pt x="1530" y="1010"/>
                      <a:pt x="1521" y="997"/>
                    </a:cubicBezTo>
                    <a:cubicBezTo>
                      <a:pt x="1518" y="993"/>
                      <a:pt x="1513" y="985"/>
                      <a:pt x="1513" y="985"/>
                    </a:cubicBezTo>
                    <a:cubicBezTo>
                      <a:pt x="1510" y="974"/>
                      <a:pt x="1503" y="964"/>
                      <a:pt x="1500" y="953"/>
                    </a:cubicBezTo>
                    <a:cubicBezTo>
                      <a:pt x="1499" y="934"/>
                      <a:pt x="1499" y="916"/>
                      <a:pt x="1498" y="897"/>
                    </a:cubicBezTo>
                    <a:cubicBezTo>
                      <a:pt x="1497" y="886"/>
                      <a:pt x="1482" y="855"/>
                      <a:pt x="1482" y="855"/>
                    </a:cubicBezTo>
                    <a:cubicBezTo>
                      <a:pt x="1479" y="832"/>
                      <a:pt x="1468" y="861"/>
                      <a:pt x="1452" y="866"/>
                    </a:cubicBezTo>
                    <a:cubicBezTo>
                      <a:pt x="1437" y="859"/>
                      <a:pt x="1443" y="843"/>
                      <a:pt x="1432" y="832"/>
                    </a:cubicBezTo>
                    <a:cubicBezTo>
                      <a:pt x="1430" y="823"/>
                      <a:pt x="1425" y="822"/>
                      <a:pt x="1419" y="815"/>
                    </a:cubicBezTo>
                    <a:cubicBezTo>
                      <a:pt x="1412" y="808"/>
                      <a:pt x="1407" y="794"/>
                      <a:pt x="1402" y="786"/>
                    </a:cubicBezTo>
                    <a:cubicBezTo>
                      <a:pt x="1398" y="780"/>
                      <a:pt x="1384" y="772"/>
                      <a:pt x="1384" y="772"/>
                    </a:cubicBezTo>
                    <a:cubicBezTo>
                      <a:pt x="1376" y="759"/>
                      <a:pt x="1379" y="757"/>
                      <a:pt x="1373" y="767"/>
                    </a:cubicBezTo>
                    <a:cubicBezTo>
                      <a:pt x="1377" y="780"/>
                      <a:pt x="1362" y="777"/>
                      <a:pt x="1352" y="780"/>
                    </a:cubicBezTo>
                    <a:cubicBezTo>
                      <a:pt x="1348" y="781"/>
                      <a:pt x="1340" y="784"/>
                      <a:pt x="1340" y="784"/>
                    </a:cubicBezTo>
                    <a:cubicBezTo>
                      <a:pt x="1331" y="792"/>
                      <a:pt x="1331" y="803"/>
                      <a:pt x="1323" y="811"/>
                    </a:cubicBezTo>
                    <a:cubicBezTo>
                      <a:pt x="1320" y="814"/>
                      <a:pt x="1310" y="816"/>
                      <a:pt x="1306" y="820"/>
                    </a:cubicBezTo>
                    <a:cubicBezTo>
                      <a:pt x="1287" y="836"/>
                      <a:pt x="1270" y="855"/>
                      <a:pt x="1250" y="868"/>
                    </a:cubicBezTo>
                    <a:cubicBezTo>
                      <a:pt x="1248" y="874"/>
                      <a:pt x="1244" y="886"/>
                      <a:pt x="1244" y="886"/>
                    </a:cubicBezTo>
                    <a:cubicBezTo>
                      <a:pt x="1240" y="932"/>
                      <a:pt x="1244" y="945"/>
                      <a:pt x="1214" y="970"/>
                    </a:cubicBezTo>
                    <a:cubicBezTo>
                      <a:pt x="1201" y="970"/>
                      <a:pt x="1178" y="904"/>
                      <a:pt x="1168" y="886"/>
                    </a:cubicBezTo>
                    <a:cubicBezTo>
                      <a:pt x="1164" y="875"/>
                      <a:pt x="1163" y="871"/>
                      <a:pt x="1156" y="863"/>
                    </a:cubicBezTo>
                    <a:cubicBezTo>
                      <a:pt x="1153" y="854"/>
                      <a:pt x="1147" y="847"/>
                      <a:pt x="1143" y="838"/>
                    </a:cubicBezTo>
                    <a:cubicBezTo>
                      <a:pt x="1140" y="821"/>
                      <a:pt x="1136" y="803"/>
                      <a:pt x="1133" y="786"/>
                    </a:cubicBezTo>
                    <a:cubicBezTo>
                      <a:pt x="1132" y="782"/>
                      <a:pt x="1131" y="774"/>
                      <a:pt x="1131" y="774"/>
                    </a:cubicBezTo>
                    <a:cubicBezTo>
                      <a:pt x="1124" y="781"/>
                      <a:pt x="1120" y="789"/>
                      <a:pt x="1114" y="797"/>
                    </a:cubicBezTo>
                    <a:cubicBezTo>
                      <a:pt x="1106" y="798"/>
                      <a:pt x="1087" y="782"/>
                      <a:pt x="1083" y="778"/>
                    </a:cubicBezTo>
                    <a:cubicBezTo>
                      <a:pt x="1083" y="776"/>
                      <a:pt x="1085" y="774"/>
                      <a:pt x="1087" y="772"/>
                    </a:cubicBezTo>
                    <a:cubicBezTo>
                      <a:pt x="1095" y="765"/>
                      <a:pt x="1105" y="763"/>
                      <a:pt x="1091" y="767"/>
                    </a:cubicBezTo>
                    <a:cubicBezTo>
                      <a:pt x="1082" y="764"/>
                      <a:pt x="1076" y="755"/>
                      <a:pt x="1066" y="751"/>
                    </a:cubicBezTo>
                    <a:cubicBezTo>
                      <a:pt x="1058" y="743"/>
                      <a:pt x="1052" y="741"/>
                      <a:pt x="1048" y="730"/>
                    </a:cubicBezTo>
                    <a:cubicBezTo>
                      <a:pt x="1014" y="738"/>
                      <a:pt x="974" y="727"/>
                      <a:pt x="939" y="724"/>
                    </a:cubicBezTo>
                    <a:cubicBezTo>
                      <a:pt x="931" y="721"/>
                      <a:pt x="924" y="720"/>
                      <a:pt x="916" y="719"/>
                    </a:cubicBezTo>
                    <a:cubicBezTo>
                      <a:pt x="912" y="713"/>
                      <a:pt x="907" y="710"/>
                      <a:pt x="901" y="705"/>
                    </a:cubicBezTo>
                    <a:cubicBezTo>
                      <a:pt x="891" y="707"/>
                      <a:pt x="886" y="707"/>
                      <a:pt x="878" y="713"/>
                    </a:cubicBezTo>
                    <a:cubicBezTo>
                      <a:pt x="863" y="708"/>
                      <a:pt x="881" y="715"/>
                      <a:pt x="868" y="705"/>
                    </a:cubicBezTo>
                    <a:cubicBezTo>
                      <a:pt x="861" y="700"/>
                      <a:pt x="851" y="698"/>
                      <a:pt x="843" y="694"/>
                    </a:cubicBezTo>
                    <a:cubicBezTo>
                      <a:pt x="833" y="689"/>
                      <a:pt x="829" y="681"/>
                      <a:pt x="822" y="674"/>
                    </a:cubicBezTo>
                    <a:cubicBezTo>
                      <a:pt x="818" y="670"/>
                      <a:pt x="808" y="668"/>
                      <a:pt x="803" y="665"/>
                    </a:cubicBezTo>
                    <a:cubicBezTo>
                      <a:pt x="797" y="666"/>
                      <a:pt x="790" y="664"/>
                      <a:pt x="785" y="667"/>
                    </a:cubicBezTo>
                    <a:cubicBezTo>
                      <a:pt x="779" y="670"/>
                      <a:pt x="790" y="684"/>
                      <a:pt x="791" y="686"/>
                    </a:cubicBezTo>
                    <a:cubicBezTo>
                      <a:pt x="798" y="698"/>
                      <a:pt x="810" y="707"/>
                      <a:pt x="820" y="717"/>
                    </a:cubicBezTo>
                    <a:cubicBezTo>
                      <a:pt x="826" y="723"/>
                      <a:pt x="828" y="730"/>
                      <a:pt x="837" y="718"/>
                    </a:cubicBezTo>
                    <a:cubicBezTo>
                      <a:pt x="843" y="723"/>
                      <a:pt x="837" y="754"/>
                      <a:pt x="849" y="751"/>
                    </a:cubicBezTo>
                    <a:cubicBezTo>
                      <a:pt x="878" y="757"/>
                      <a:pt x="880" y="734"/>
                      <a:pt x="899" y="722"/>
                    </a:cubicBezTo>
                    <a:cubicBezTo>
                      <a:pt x="905" y="729"/>
                      <a:pt x="904" y="735"/>
                      <a:pt x="908" y="742"/>
                    </a:cubicBezTo>
                    <a:cubicBezTo>
                      <a:pt x="915" y="756"/>
                      <a:pt x="945" y="757"/>
                      <a:pt x="949" y="770"/>
                    </a:cubicBezTo>
                    <a:cubicBezTo>
                      <a:pt x="946" y="783"/>
                      <a:pt x="944" y="789"/>
                      <a:pt x="935" y="799"/>
                    </a:cubicBezTo>
                    <a:cubicBezTo>
                      <a:pt x="933" y="806"/>
                      <a:pt x="932" y="816"/>
                      <a:pt x="928" y="822"/>
                    </a:cubicBezTo>
                    <a:cubicBezTo>
                      <a:pt x="918" y="838"/>
                      <a:pt x="889" y="851"/>
                      <a:pt x="872" y="853"/>
                    </a:cubicBezTo>
                    <a:cubicBezTo>
                      <a:pt x="852" y="860"/>
                      <a:pt x="837" y="873"/>
                      <a:pt x="820" y="886"/>
                    </a:cubicBezTo>
                    <a:cubicBezTo>
                      <a:pt x="805" y="897"/>
                      <a:pt x="778" y="897"/>
                      <a:pt x="760" y="909"/>
                    </a:cubicBezTo>
                    <a:cubicBezTo>
                      <a:pt x="742" y="907"/>
                      <a:pt x="738" y="906"/>
                      <a:pt x="734" y="889"/>
                    </a:cubicBezTo>
                    <a:cubicBezTo>
                      <a:pt x="729" y="845"/>
                      <a:pt x="721" y="835"/>
                      <a:pt x="690" y="808"/>
                    </a:cubicBezTo>
                    <a:cubicBezTo>
                      <a:pt x="688" y="793"/>
                      <a:pt x="678" y="793"/>
                      <a:pt x="670" y="780"/>
                    </a:cubicBezTo>
                    <a:cubicBezTo>
                      <a:pt x="662" y="769"/>
                      <a:pt x="662" y="755"/>
                      <a:pt x="653" y="744"/>
                    </a:cubicBezTo>
                    <a:cubicBezTo>
                      <a:pt x="649" y="731"/>
                      <a:pt x="642" y="725"/>
                      <a:pt x="632" y="717"/>
                    </a:cubicBezTo>
                    <a:cubicBezTo>
                      <a:pt x="626" y="712"/>
                      <a:pt x="621" y="700"/>
                      <a:pt x="615" y="694"/>
                    </a:cubicBezTo>
                    <a:cubicBezTo>
                      <a:pt x="613" y="687"/>
                      <a:pt x="605" y="676"/>
                      <a:pt x="605" y="676"/>
                    </a:cubicBezTo>
                    <a:cubicBezTo>
                      <a:pt x="599" y="682"/>
                      <a:pt x="593" y="684"/>
                      <a:pt x="592" y="692"/>
                    </a:cubicBezTo>
                    <a:cubicBezTo>
                      <a:pt x="587" y="687"/>
                      <a:pt x="578" y="674"/>
                      <a:pt x="578" y="674"/>
                    </a:cubicBezTo>
                    <a:cubicBezTo>
                      <a:pt x="575" y="663"/>
                      <a:pt x="577" y="669"/>
                      <a:pt x="572" y="655"/>
                    </a:cubicBezTo>
                    <a:cubicBezTo>
                      <a:pt x="571" y="653"/>
                      <a:pt x="570" y="649"/>
                      <a:pt x="570" y="649"/>
                    </a:cubicBezTo>
                    <a:cubicBezTo>
                      <a:pt x="581" y="644"/>
                      <a:pt x="593" y="648"/>
                      <a:pt x="605" y="640"/>
                    </a:cubicBezTo>
                    <a:cubicBezTo>
                      <a:pt x="609" y="634"/>
                      <a:pt x="611" y="628"/>
                      <a:pt x="613" y="621"/>
                    </a:cubicBezTo>
                    <a:cubicBezTo>
                      <a:pt x="606" y="595"/>
                      <a:pt x="631" y="566"/>
                      <a:pt x="606" y="570"/>
                    </a:cubicBezTo>
                    <a:cubicBezTo>
                      <a:pt x="600" y="561"/>
                      <a:pt x="590" y="580"/>
                      <a:pt x="580" y="580"/>
                    </a:cubicBezTo>
                    <a:cubicBezTo>
                      <a:pt x="570" y="580"/>
                      <a:pt x="555" y="572"/>
                      <a:pt x="547" y="572"/>
                    </a:cubicBezTo>
                    <a:cubicBezTo>
                      <a:pt x="539" y="572"/>
                      <a:pt x="539" y="578"/>
                      <a:pt x="531" y="577"/>
                    </a:cubicBezTo>
                    <a:cubicBezTo>
                      <a:pt x="523" y="576"/>
                      <a:pt x="506" y="571"/>
                      <a:pt x="499" y="567"/>
                    </a:cubicBezTo>
                    <a:cubicBezTo>
                      <a:pt x="493" y="563"/>
                      <a:pt x="490" y="557"/>
                      <a:pt x="486" y="552"/>
                    </a:cubicBezTo>
                    <a:cubicBezTo>
                      <a:pt x="475" y="518"/>
                      <a:pt x="493" y="516"/>
                      <a:pt x="525" y="514"/>
                    </a:cubicBezTo>
                    <a:cubicBezTo>
                      <a:pt x="524" y="509"/>
                      <a:pt x="541" y="506"/>
                      <a:pt x="551" y="503"/>
                    </a:cubicBezTo>
                    <a:cubicBezTo>
                      <a:pt x="555" y="502"/>
                      <a:pt x="565" y="500"/>
                      <a:pt x="565" y="500"/>
                    </a:cubicBezTo>
                    <a:cubicBezTo>
                      <a:pt x="583" y="487"/>
                      <a:pt x="604" y="504"/>
                      <a:pt x="624" y="507"/>
                    </a:cubicBezTo>
                    <a:cubicBezTo>
                      <a:pt x="635" y="511"/>
                      <a:pt x="645" y="513"/>
                      <a:pt x="657" y="515"/>
                    </a:cubicBezTo>
                    <a:cubicBezTo>
                      <a:pt x="664" y="514"/>
                      <a:pt x="667" y="508"/>
                      <a:pt x="674" y="506"/>
                    </a:cubicBezTo>
                    <a:cubicBezTo>
                      <a:pt x="680" y="504"/>
                      <a:pt x="681" y="500"/>
                      <a:pt x="678" y="494"/>
                    </a:cubicBezTo>
                    <a:cubicBezTo>
                      <a:pt x="672" y="482"/>
                      <a:pt x="656" y="478"/>
                      <a:pt x="645" y="475"/>
                    </a:cubicBezTo>
                    <a:cubicBezTo>
                      <a:pt x="638" y="471"/>
                      <a:pt x="632" y="466"/>
                      <a:pt x="624" y="463"/>
                    </a:cubicBezTo>
                    <a:cubicBezTo>
                      <a:pt x="619" y="461"/>
                      <a:pt x="613" y="464"/>
                      <a:pt x="609" y="461"/>
                    </a:cubicBezTo>
                    <a:cubicBezTo>
                      <a:pt x="607" y="460"/>
                      <a:pt x="611" y="458"/>
                      <a:pt x="613" y="456"/>
                    </a:cubicBezTo>
                    <a:cubicBezTo>
                      <a:pt x="619" y="450"/>
                      <a:pt x="629" y="449"/>
                      <a:pt x="636" y="444"/>
                    </a:cubicBezTo>
                    <a:cubicBezTo>
                      <a:pt x="636" y="407"/>
                      <a:pt x="598" y="436"/>
                      <a:pt x="592" y="436"/>
                    </a:cubicBezTo>
                    <a:cubicBezTo>
                      <a:pt x="584" y="449"/>
                      <a:pt x="587" y="451"/>
                      <a:pt x="601" y="454"/>
                    </a:cubicBezTo>
                    <a:cubicBezTo>
                      <a:pt x="605" y="453"/>
                      <a:pt x="615" y="448"/>
                      <a:pt x="613" y="452"/>
                    </a:cubicBezTo>
                    <a:cubicBezTo>
                      <a:pt x="612" y="455"/>
                      <a:pt x="598" y="459"/>
                      <a:pt x="593" y="461"/>
                    </a:cubicBezTo>
                    <a:cubicBezTo>
                      <a:pt x="584" y="460"/>
                      <a:pt x="576" y="458"/>
                      <a:pt x="567" y="457"/>
                    </a:cubicBezTo>
                    <a:cubicBezTo>
                      <a:pt x="565" y="457"/>
                      <a:pt x="561" y="456"/>
                      <a:pt x="561" y="456"/>
                    </a:cubicBezTo>
                    <a:cubicBezTo>
                      <a:pt x="571" y="427"/>
                      <a:pt x="541" y="438"/>
                      <a:pt x="519" y="436"/>
                    </a:cubicBezTo>
                    <a:cubicBezTo>
                      <a:pt x="514" y="457"/>
                      <a:pt x="512" y="466"/>
                      <a:pt x="499" y="482"/>
                    </a:cubicBezTo>
                    <a:cubicBezTo>
                      <a:pt x="501" y="498"/>
                      <a:pt x="502" y="507"/>
                      <a:pt x="519" y="513"/>
                    </a:cubicBezTo>
                    <a:cubicBezTo>
                      <a:pt x="508" y="515"/>
                      <a:pt x="502" y="513"/>
                      <a:pt x="492" y="515"/>
                    </a:cubicBezTo>
                    <a:cubicBezTo>
                      <a:pt x="483" y="521"/>
                      <a:pt x="478" y="518"/>
                      <a:pt x="469" y="515"/>
                    </a:cubicBezTo>
                    <a:cubicBezTo>
                      <a:pt x="453" y="518"/>
                      <a:pt x="458" y="518"/>
                      <a:pt x="451" y="530"/>
                    </a:cubicBezTo>
                    <a:cubicBezTo>
                      <a:pt x="442" y="526"/>
                      <a:pt x="439" y="518"/>
                      <a:pt x="436" y="530"/>
                    </a:cubicBezTo>
                    <a:cubicBezTo>
                      <a:pt x="438" y="539"/>
                      <a:pt x="443" y="542"/>
                      <a:pt x="448" y="550"/>
                    </a:cubicBezTo>
                    <a:cubicBezTo>
                      <a:pt x="450" y="561"/>
                      <a:pt x="444" y="560"/>
                      <a:pt x="436" y="555"/>
                    </a:cubicBezTo>
                    <a:cubicBezTo>
                      <a:pt x="433" y="543"/>
                      <a:pt x="426" y="546"/>
                      <a:pt x="413" y="544"/>
                    </a:cubicBezTo>
                    <a:cubicBezTo>
                      <a:pt x="411" y="540"/>
                      <a:pt x="410" y="535"/>
                      <a:pt x="407" y="532"/>
                    </a:cubicBezTo>
                    <a:cubicBezTo>
                      <a:pt x="404" y="529"/>
                      <a:pt x="396" y="525"/>
                      <a:pt x="396" y="525"/>
                    </a:cubicBezTo>
                    <a:cubicBezTo>
                      <a:pt x="394" y="511"/>
                      <a:pt x="395" y="499"/>
                      <a:pt x="380" y="494"/>
                    </a:cubicBezTo>
                    <a:cubicBezTo>
                      <a:pt x="360" y="478"/>
                      <a:pt x="329" y="456"/>
                      <a:pt x="305" y="448"/>
                    </a:cubicBezTo>
                    <a:cubicBezTo>
                      <a:pt x="301" y="449"/>
                      <a:pt x="294" y="446"/>
                      <a:pt x="292" y="450"/>
                    </a:cubicBezTo>
                    <a:cubicBezTo>
                      <a:pt x="289" y="455"/>
                      <a:pt x="301" y="469"/>
                      <a:pt x="305" y="473"/>
                    </a:cubicBezTo>
                    <a:cubicBezTo>
                      <a:pt x="310" y="478"/>
                      <a:pt x="313" y="484"/>
                      <a:pt x="319" y="488"/>
                    </a:cubicBezTo>
                    <a:cubicBezTo>
                      <a:pt x="325" y="492"/>
                      <a:pt x="336" y="496"/>
                      <a:pt x="342" y="500"/>
                    </a:cubicBezTo>
                    <a:cubicBezTo>
                      <a:pt x="349" y="504"/>
                      <a:pt x="354" y="506"/>
                      <a:pt x="360" y="510"/>
                    </a:cubicBezTo>
                    <a:cubicBezTo>
                      <a:pt x="366" y="514"/>
                      <a:pt x="372" y="519"/>
                      <a:pt x="378" y="523"/>
                    </a:cubicBezTo>
                    <a:cubicBezTo>
                      <a:pt x="368" y="526"/>
                      <a:pt x="363" y="523"/>
                      <a:pt x="355" y="530"/>
                    </a:cubicBezTo>
                    <a:cubicBezTo>
                      <a:pt x="360" y="544"/>
                      <a:pt x="363" y="541"/>
                      <a:pt x="353" y="544"/>
                    </a:cubicBezTo>
                    <a:cubicBezTo>
                      <a:pt x="352" y="552"/>
                      <a:pt x="352" y="558"/>
                      <a:pt x="342" y="555"/>
                    </a:cubicBezTo>
                    <a:cubicBezTo>
                      <a:pt x="352" y="519"/>
                      <a:pt x="320" y="515"/>
                      <a:pt x="294" y="502"/>
                    </a:cubicBezTo>
                    <a:cubicBezTo>
                      <a:pt x="285" y="489"/>
                      <a:pt x="275" y="479"/>
                      <a:pt x="266" y="468"/>
                    </a:cubicBezTo>
                    <a:cubicBezTo>
                      <a:pt x="243" y="449"/>
                      <a:pt x="233" y="475"/>
                      <a:pt x="211" y="482"/>
                    </a:cubicBezTo>
                    <a:cubicBezTo>
                      <a:pt x="200" y="474"/>
                      <a:pt x="185" y="470"/>
                      <a:pt x="179" y="472"/>
                    </a:cubicBezTo>
                    <a:cubicBezTo>
                      <a:pt x="173" y="474"/>
                      <a:pt x="174" y="487"/>
                      <a:pt x="173" y="496"/>
                    </a:cubicBezTo>
                    <a:cubicBezTo>
                      <a:pt x="174" y="500"/>
                      <a:pt x="145" y="515"/>
                      <a:pt x="140" y="517"/>
                    </a:cubicBezTo>
                    <a:cubicBezTo>
                      <a:pt x="133" y="525"/>
                      <a:pt x="130" y="529"/>
                      <a:pt x="133" y="540"/>
                    </a:cubicBezTo>
                    <a:cubicBezTo>
                      <a:pt x="129" y="554"/>
                      <a:pt x="128" y="553"/>
                      <a:pt x="112" y="557"/>
                    </a:cubicBezTo>
                    <a:cubicBezTo>
                      <a:pt x="97" y="567"/>
                      <a:pt x="108" y="567"/>
                      <a:pt x="83" y="571"/>
                    </a:cubicBezTo>
                    <a:cubicBezTo>
                      <a:pt x="75" y="574"/>
                      <a:pt x="64" y="578"/>
                      <a:pt x="56" y="578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6100122" y="3045906"/>
                <a:ext cx="41493" cy="5231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6" y="8"/>
                  </a:cxn>
                  <a:cxn ang="0">
                    <a:pos x="31" y="20"/>
                  </a:cxn>
                  <a:cxn ang="0">
                    <a:pos x="20" y="18"/>
                  </a:cxn>
                  <a:cxn ang="0">
                    <a:pos x="13" y="14"/>
                  </a:cxn>
                  <a:cxn ang="0">
                    <a:pos x="5" y="13"/>
                  </a:cxn>
                  <a:cxn ang="0">
                    <a:pos x="3" y="0"/>
                  </a:cxn>
                </a:cxnLst>
                <a:rect l="0" t="0" r="r" b="b"/>
                <a:pathLst>
                  <a:path w="31" h="30">
                    <a:moveTo>
                      <a:pt x="3" y="0"/>
                    </a:moveTo>
                    <a:cubicBezTo>
                      <a:pt x="14" y="1"/>
                      <a:pt x="18" y="0"/>
                      <a:pt x="26" y="8"/>
                    </a:cubicBezTo>
                    <a:cubicBezTo>
                      <a:pt x="27" y="12"/>
                      <a:pt x="31" y="20"/>
                      <a:pt x="31" y="20"/>
                    </a:cubicBezTo>
                    <a:cubicBezTo>
                      <a:pt x="29" y="30"/>
                      <a:pt x="24" y="21"/>
                      <a:pt x="20" y="18"/>
                    </a:cubicBezTo>
                    <a:cubicBezTo>
                      <a:pt x="15" y="20"/>
                      <a:pt x="14" y="19"/>
                      <a:pt x="13" y="14"/>
                    </a:cubicBezTo>
                    <a:cubicBezTo>
                      <a:pt x="10" y="19"/>
                      <a:pt x="8" y="17"/>
                      <a:pt x="5" y="13"/>
                    </a:cubicBezTo>
                    <a:cubicBezTo>
                      <a:pt x="3" y="11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5936454" y="3039364"/>
                <a:ext cx="62239" cy="3923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8" y="4"/>
                  </a:cxn>
                  <a:cxn ang="0">
                    <a:pos x="45" y="3"/>
                  </a:cxn>
                  <a:cxn ang="0">
                    <a:pos x="38" y="14"/>
                  </a:cxn>
                  <a:cxn ang="0">
                    <a:pos x="41" y="23"/>
                  </a:cxn>
                  <a:cxn ang="0">
                    <a:pos x="5" y="8"/>
                  </a:cxn>
                  <a:cxn ang="0">
                    <a:pos x="3" y="3"/>
                  </a:cxn>
                  <a:cxn ang="0">
                    <a:pos x="8" y="0"/>
                  </a:cxn>
                </a:cxnLst>
                <a:rect l="0" t="0" r="r" b="b"/>
                <a:pathLst>
                  <a:path w="45" h="23">
                    <a:moveTo>
                      <a:pt x="8" y="0"/>
                    </a:moveTo>
                    <a:cubicBezTo>
                      <a:pt x="16" y="1"/>
                      <a:pt x="21" y="2"/>
                      <a:pt x="28" y="4"/>
                    </a:cubicBezTo>
                    <a:cubicBezTo>
                      <a:pt x="35" y="3"/>
                      <a:pt x="38" y="2"/>
                      <a:pt x="45" y="3"/>
                    </a:cubicBezTo>
                    <a:cubicBezTo>
                      <a:pt x="44" y="7"/>
                      <a:pt x="40" y="9"/>
                      <a:pt x="38" y="14"/>
                    </a:cubicBezTo>
                    <a:cubicBezTo>
                      <a:pt x="41" y="17"/>
                      <a:pt x="43" y="18"/>
                      <a:pt x="41" y="23"/>
                    </a:cubicBezTo>
                    <a:cubicBezTo>
                      <a:pt x="26" y="22"/>
                      <a:pt x="19" y="11"/>
                      <a:pt x="5" y="8"/>
                    </a:cubicBezTo>
                    <a:cubicBezTo>
                      <a:pt x="3" y="7"/>
                      <a:pt x="0" y="6"/>
                      <a:pt x="3" y="3"/>
                    </a:cubicBezTo>
                    <a:cubicBezTo>
                      <a:pt x="4" y="2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6146224" y="3104762"/>
                <a:ext cx="62239" cy="1743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4" y="7"/>
                  </a:cxn>
                  <a:cxn ang="0">
                    <a:pos x="30" y="10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44" h="10">
                    <a:moveTo>
                      <a:pt x="1" y="0"/>
                    </a:moveTo>
                    <a:cubicBezTo>
                      <a:pt x="17" y="6"/>
                      <a:pt x="26" y="6"/>
                      <a:pt x="44" y="7"/>
                    </a:cubicBezTo>
                    <a:cubicBezTo>
                      <a:pt x="34" y="9"/>
                      <a:pt x="39" y="9"/>
                      <a:pt x="30" y="10"/>
                    </a:cubicBezTo>
                    <a:cubicBezTo>
                      <a:pt x="20" y="8"/>
                      <a:pt x="10" y="7"/>
                      <a:pt x="0" y="6"/>
                    </a:cubicBezTo>
                    <a:cubicBezTo>
                      <a:pt x="1" y="2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8" name="Freeform 42"/>
              <p:cNvSpPr>
                <a:spLocks/>
              </p:cNvSpPr>
              <p:nvPr/>
            </p:nvSpPr>
            <p:spPr bwMode="auto">
              <a:xfrm>
                <a:off x="6305283" y="3096041"/>
                <a:ext cx="48408" cy="37059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20" y="7"/>
                  </a:cxn>
                  <a:cxn ang="0">
                    <a:pos x="28" y="5"/>
                  </a:cxn>
                  <a:cxn ang="0">
                    <a:pos x="28" y="13"/>
                  </a:cxn>
                  <a:cxn ang="0">
                    <a:pos x="19" y="20"/>
                  </a:cxn>
                  <a:cxn ang="0">
                    <a:pos x="4" y="19"/>
                  </a:cxn>
                  <a:cxn ang="0">
                    <a:pos x="4" y="12"/>
                  </a:cxn>
                </a:cxnLst>
                <a:rect l="0" t="0" r="r" b="b"/>
                <a:pathLst>
                  <a:path w="36" h="21">
                    <a:moveTo>
                      <a:pt x="4" y="12"/>
                    </a:moveTo>
                    <a:cubicBezTo>
                      <a:pt x="10" y="10"/>
                      <a:pt x="13" y="9"/>
                      <a:pt x="20" y="7"/>
                    </a:cubicBezTo>
                    <a:cubicBezTo>
                      <a:pt x="23" y="6"/>
                      <a:pt x="28" y="5"/>
                      <a:pt x="28" y="5"/>
                    </a:cubicBezTo>
                    <a:cubicBezTo>
                      <a:pt x="36" y="0"/>
                      <a:pt x="34" y="10"/>
                      <a:pt x="28" y="13"/>
                    </a:cubicBezTo>
                    <a:cubicBezTo>
                      <a:pt x="25" y="17"/>
                      <a:pt x="24" y="18"/>
                      <a:pt x="19" y="20"/>
                    </a:cubicBezTo>
                    <a:cubicBezTo>
                      <a:pt x="14" y="20"/>
                      <a:pt x="9" y="21"/>
                      <a:pt x="4" y="19"/>
                    </a:cubicBezTo>
                    <a:cubicBezTo>
                      <a:pt x="0" y="17"/>
                      <a:pt x="14" y="9"/>
                      <a:pt x="4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79" name="Freeform 43"/>
              <p:cNvSpPr>
                <a:spLocks/>
              </p:cNvSpPr>
              <p:nvPr/>
            </p:nvSpPr>
            <p:spPr bwMode="auto">
              <a:xfrm>
                <a:off x="5862689" y="2973970"/>
                <a:ext cx="32272" cy="5449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9" y="33"/>
                  </a:cxn>
                  <a:cxn ang="0">
                    <a:pos x="0" y="15"/>
                  </a:cxn>
                  <a:cxn ang="0">
                    <a:pos x="11" y="3"/>
                  </a:cxn>
                  <a:cxn ang="0">
                    <a:pos x="17" y="0"/>
                  </a:cxn>
                </a:cxnLst>
                <a:rect l="0" t="0" r="r" b="b"/>
                <a:pathLst>
                  <a:path w="23" h="33">
                    <a:moveTo>
                      <a:pt x="17" y="0"/>
                    </a:moveTo>
                    <a:cubicBezTo>
                      <a:pt x="19" y="12"/>
                      <a:pt x="23" y="28"/>
                      <a:pt x="9" y="33"/>
                    </a:cubicBezTo>
                    <a:cubicBezTo>
                      <a:pt x="0" y="30"/>
                      <a:pt x="3" y="23"/>
                      <a:pt x="0" y="15"/>
                    </a:cubicBezTo>
                    <a:cubicBezTo>
                      <a:pt x="2" y="8"/>
                      <a:pt x="5" y="6"/>
                      <a:pt x="11" y="3"/>
                    </a:cubicBezTo>
                    <a:cubicBezTo>
                      <a:pt x="17" y="0"/>
                      <a:pt x="17" y="3"/>
                      <a:pt x="1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0" name="Freeform 44"/>
              <p:cNvSpPr>
                <a:spLocks/>
              </p:cNvSpPr>
              <p:nvPr/>
            </p:nvSpPr>
            <p:spPr bwMode="auto">
              <a:xfrm>
                <a:off x="5869604" y="2928191"/>
                <a:ext cx="18439" cy="3487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20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12" h="20">
                    <a:moveTo>
                      <a:pt x="0" y="2"/>
                    </a:moveTo>
                    <a:cubicBezTo>
                      <a:pt x="3" y="9"/>
                      <a:pt x="4" y="15"/>
                      <a:pt x="9" y="20"/>
                    </a:cubicBezTo>
                    <a:cubicBezTo>
                      <a:pt x="12" y="15"/>
                      <a:pt x="10" y="6"/>
                      <a:pt x="8" y="0"/>
                    </a:cubicBezTo>
                    <a:cubicBezTo>
                      <a:pt x="6" y="0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1" name="Freeform 45"/>
              <p:cNvSpPr>
                <a:spLocks/>
              </p:cNvSpPr>
              <p:nvPr/>
            </p:nvSpPr>
            <p:spPr bwMode="auto">
              <a:xfrm>
                <a:off x="5604511" y="2544534"/>
                <a:ext cx="138310" cy="21798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5" y="8"/>
                  </a:cxn>
                  <a:cxn ang="0">
                    <a:pos x="54" y="16"/>
                  </a:cxn>
                  <a:cxn ang="0">
                    <a:pos x="34" y="37"/>
                  </a:cxn>
                  <a:cxn ang="0">
                    <a:pos x="64" y="42"/>
                  </a:cxn>
                  <a:cxn ang="0">
                    <a:pos x="65" y="54"/>
                  </a:cxn>
                  <a:cxn ang="0">
                    <a:pos x="72" y="61"/>
                  </a:cxn>
                  <a:cxn ang="0">
                    <a:pos x="81" y="83"/>
                  </a:cxn>
                  <a:cxn ang="0">
                    <a:pos x="99" y="86"/>
                  </a:cxn>
                  <a:cxn ang="0">
                    <a:pos x="84" y="104"/>
                  </a:cxn>
                  <a:cxn ang="0">
                    <a:pos x="90" y="110"/>
                  </a:cxn>
                  <a:cxn ang="0">
                    <a:pos x="63" y="110"/>
                  </a:cxn>
                  <a:cxn ang="0">
                    <a:pos x="49" y="115"/>
                  </a:cxn>
                  <a:cxn ang="0">
                    <a:pos x="17" y="120"/>
                  </a:cxn>
                  <a:cxn ang="0">
                    <a:pos x="1" y="125"/>
                  </a:cxn>
                  <a:cxn ang="0">
                    <a:pos x="16" y="114"/>
                  </a:cxn>
                  <a:cxn ang="0">
                    <a:pos x="36" y="106"/>
                  </a:cxn>
                  <a:cxn ang="0">
                    <a:pos x="45" y="101"/>
                  </a:cxn>
                  <a:cxn ang="0">
                    <a:pos x="41" y="102"/>
                  </a:cxn>
                  <a:cxn ang="0">
                    <a:pos x="28" y="101"/>
                  </a:cxn>
                  <a:cxn ang="0">
                    <a:pos x="27" y="96"/>
                  </a:cxn>
                  <a:cxn ang="0">
                    <a:pos x="18" y="98"/>
                  </a:cxn>
                  <a:cxn ang="0">
                    <a:pos x="21" y="97"/>
                  </a:cxn>
                  <a:cxn ang="0">
                    <a:pos x="22" y="74"/>
                  </a:cxn>
                  <a:cxn ang="0">
                    <a:pos x="40" y="68"/>
                  </a:cxn>
                  <a:cxn ang="0">
                    <a:pos x="31" y="50"/>
                  </a:cxn>
                  <a:cxn ang="0">
                    <a:pos x="19" y="49"/>
                  </a:cxn>
                  <a:cxn ang="0">
                    <a:pos x="19" y="38"/>
                  </a:cxn>
                  <a:cxn ang="0">
                    <a:pos x="9" y="36"/>
                  </a:cxn>
                  <a:cxn ang="0">
                    <a:pos x="4" y="19"/>
                  </a:cxn>
                  <a:cxn ang="0">
                    <a:pos x="12" y="7"/>
                  </a:cxn>
                  <a:cxn ang="0">
                    <a:pos x="16" y="2"/>
                  </a:cxn>
                </a:cxnLst>
                <a:rect l="0" t="0" r="r" b="b"/>
                <a:pathLst>
                  <a:path w="99" h="125">
                    <a:moveTo>
                      <a:pt x="16" y="2"/>
                    </a:moveTo>
                    <a:cubicBezTo>
                      <a:pt x="21" y="3"/>
                      <a:pt x="33" y="2"/>
                      <a:pt x="35" y="8"/>
                    </a:cubicBezTo>
                    <a:cubicBezTo>
                      <a:pt x="31" y="19"/>
                      <a:pt x="43" y="15"/>
                      <a:pt x="54" y="16"/>
                    </a:cubicBezTo>
                    <a:cubicBezTo>
                      <a:pt x="57" y="27"/>
                      <a:pt x="41" y="32"/>
                      <a:pt x="34" y="37"/>
                    </a:cubicBezTo>
                    <a:cubicBezTo>
                      <a:pt x="43" y="50"/>
                      <a:pt x="23" y="22"/>
                      <a:pt x="64" y="42"/>
                    </a:cubicBezTo>
                    <a:cubicBezTo>
                      <a:pt x="68" y="44"/>
                      <a:pt x="63" y="50"/>
                      <a:pt x="65" y="54"/>
                    </a:cubicBezTo>
                    <a:cubicBezTo>
                      <a:pt x="66" y="57"/>
                      <a:pt x="72" y="61"/>
                      <a:pt x="72" y="61"/>
                    </a:cubicBezTo>
                    <a:cubicBezTo>
                      <a:pt x="75" y="69"/>
                      <a:pt x="79" y="75"/>
                      <a:pt x="81" y="83"/>
                    </a:cubicBezTo>
                    <a:cubicBezTo>
                      <a:pt x="89" y="82"/>
                      <a:pt x="95" y="79"/>
                      <a:pt x="99" y="86"/>
                    </a:cubicBezTo>
                    <a:cubicBezTo>
                      <a:pt x="97" y="96"/>
                      <a:pt x="94" y="101"/>
                      <a:pt x="84" y="104"/>
                    </a:cubicBezTo>
                    <a:cubicBezTo>
                      <a:pt x="89" y="107"/>
                      <a:pt x="96" y="104"/>
                      <a:pt x="90" y="110"/>
                    </a:cubicBezTo>
                    <a:cubicBezTo>
                      <a:pt x="81" y="110"/>
                      <a:pt x="72" y="108"/>
                      <a:pt x="63" y="110"/>
                    </a:cubicBezTo>
                    <a:cubicBezTo>
                      <a:pt x="58" y="111"/>
                      <a:pt x="49" y="115"/>
                      <a:pt x="49" y="115"/>
                    </a:cubicBezTo>
                    <a:cubicBezTo>
                      <a:pt x="38" y="113"/>
                      <a:pt x="29" y="118"/>
                      <a:pt x="17" y="120"/>
                    </a:cubicBezTo>
                    <a:cubicBezTo>
                      <a:pt x="10" y="123"/>
                      <a:pt x="10" y="124"/>
                      <a:pt x="1" y="125"/>
                    </a:cubicBezTo>
                    <a:cubicBezTo>
                      <a:pt x="5" y="121"/>
                      <a:pt x="11" y="116"/>
                      <a:pt x="16" y="114"/>
                    </a:cubicBezTo>
                    <a:cubicBezTo>
                      <a:pt x="21" y="107"/>
                      <a:pt x="27" y="107"/>
                      <a:pt x="36" y="106"/>
                    </a:cubicBezTo>
                    <a:cubicBezTo>
                      <a:pt x="39" y="105"/>
                      <a:pt x="47" y="104"/>
                      <a:pt x="45" y="101"/>
                    </a:cubicBezTo>
                    <a:cubicBezTo>
                      <a:pt x="44" y="100"/>
                      <a:pt x="42" y="102"/>
                      <a:pt x="41" y="102"/>
                    </a:cubicBezTo>
                    <a:cubicBezTo>
                      <a:pt x="37" y="102"/>
                      <a:pt x="32" y="103"/>
                      <a:pt x="28" y="101"/>
                    </a:cubicBezTo>
                    <a:cubicBezTo>
                      <a:pt x="26" y="100"/>
                      <a:pt x="28" y="97"/>
                      <a:pt x="27" y="96"/>
                    </a:cubicBezTo>
                    <a:cubicBezTo>
                      <a:pt x="25" y="94"/>
                      <a:pt x="21" y="98"/>
                      <a:pt x="18" y="98"/>
                    </a:cubicBezTo>
                    <a:cubicBezTo>
                      <a:pt x="17" y="98"/>
                      <a:pt x="20" y="97"/>
                      <a:pt x="21" y="97"/>
                    </a:cubicBezTo>
                    <a:cubicBezTo>
                      <a:pt x="28" y="90"/>
                      <a:pt x="23" y="82"/>
                      <a:pt x="22" y="74"/>
                    </a:cubicBezTo>
                    <a:cubicBezTo>
                      <a:pt x="27" y="69"/>
                      <a:pt x="32" y="69"/>
                      <a:pt x="40" y="68"/>
                    </a:cubicBezTo>
                    <a:cubicBezTo>
                      <a:pt x="42" y="61"/>
                      <a:pt x="37" y="53"/>
                      <a:pt x="31" y="50"/>
                    </a:cubicBezTo>
                    <a:cubicBezTo>
                      <a:pt x="24" y="52"/>
                      <a:pt x="22" y="55"/>
                      <a:pt x="19" y="49"/>
                    </a:cubicBezTo>
                    <a:cubicBezTo>
                      <a:pt x="24" y="46"/>
                      <a:pt x="24" y="41"/>
                      <a:pt x="19" y="38"/>
                    </a:cubicBezTo>
                    <a:cubicBezTo>
                      <a:pt x="15" y="41"/>
                      <a:pt x="0" y="39"/>
                      <a:pt x="9" y="36"/>
                    </a:cubicBezTo>
                    <a:cubicBezTo>
                      <a:pt x="13" y="28"/>
                      <a:pt x="13" y="22"/>
                      <a:pt x="4" y="19"/>
                    </a:cubicBezTo>
                    <a:cubicBezTo>
                      <a:pt x="7" y="15"/>
                      <a:pt x="9" y="11"/>
                      <a:pt x="12" y="7"/>
                    </a:cubicBezTo>
                    <a:cubicBezTo>
                      <a:pt x="13" y="5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2" name="Freeform 46"/>
              <p:cNvSpPr>
                <a:spLocks/>
              </p:cNvSpPr>
              <p:nvPr/>
            </p:nvSpPr>
            <p:spPr bwMode="auto">
              <a:xfrm>
                <a:off x="5528442" y="2629549"/>
                <a:ext cx="92206" cy="91554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45" y="0"/>
                  </a:cxn>
                  <a:cxn ang="0">
                    <a:pos x="68" y="10"/>
                  </a:cxn>
                  <a:cxn ang="0">
                    <a:pos x="57" y="20"/>
                  </a:cxn>
                  <a:cxn ang="0">
                    <a:pos x="56" y="36"/>
                  </a:cxn>
                  <a:cxn ang="0">
                    <a:pos x="53" y="46"/>
                  </a:cxn>
                  <a:cxn ang="0">
                    <a:pos x="24" y="53"/>
                  </a:cxn>
                  <a:cxn ang="0">
                    <a:pos x="2" y="47"/>
                  </a:cxn>
                  <a:cxn ang="0">
                    <a:pos x="18" y="34"/>
                  </a:cxn>
                  <a:cxn ang="0">
                    <a:pos x="3" y="23"/>
                  </a:cxn>
                  <a:cxn ang="0">
                    <a:pos x="17" y="13"/>
                  </a:cxn>
                  <a:cxn ang="0">
                    <a:pos x="35" y="5"/>
                  </a:cxn>
                  <a:cxn ang="0">
                    <a:pos x="47" y="1"/>
                  </a:cxn>
                </a:cxnLst>
                <a:rect l="0" t="0" r="r" b="b"/>
                <a:pathLst>
                  <a:path w="68" h="53">
                    <a:moveTo>
                      <a:pt x="25" y="7"/>
                    </a:moveTo>
                    <a:cubicBezTo>
                      <a:pt x="32" y="5"/>
                      <a:pt x="38" y="2"/>
                      <a:pt x="45" y="0"/>
                    </a:cubicBezTo>
                    <a:cubicBezTo>
                      <a:pt x="58" y="1"/>
                      <a:pt x="61" y="1"/>
                      <a:pt x="68" y="10"/>
                    </a:cubicBezTo>
                    <a:cubicBezTo>
                      <a:pt x="65" y="18"/>
                      <a:pt x="63" y="16"/>
                      <a:pt x="57" y="20"/>
                    </a:cubicBezTo>
                    <a:cubicBezTo>
                      <a:pt x="57" y="25"/>
                      <a:pt x="57" y="31"/>
                      <a:pt x="56" y="36"/>
                    </a:cubicBezTo>
                    <a:cubicBezTo>
                      <a:pt x="56" y="39"/>
                      <a:pt x="53" y="46"/>
                      <a:pt x="53" y="46"/>
                    </a:cubicBezTo>
                    <a:cubicBezTo>
                      <a:pt x="41" y="43"/>
                      <a:pt x="33" y="44"/>
                      <a:pt x="24" y="53"/>
                    </a:cubicBezTo>
                    <a:cubicBezTo>
                      <a:pt x="14" y="51"/>
                      <a:pt x="15" y="48"/>
                      <a:pt x="2" y="47"/>
                    </a:cubicBezTo>
                    <a:cubicBezTo>
                      <a:pt x="0" y="40"/>
                      <a:pt x="12" y="36"/>
                      <a:pt x="18" y="34"/>
                    </a:cubicBezTo>
                    <a:cubicBezTo>
                      <a:pt x="24" y="25"/>
                      <a:pt x="9" y="25"/>
                      <a:pt x="3" y="23"/>
                    </a:cubicBezTo>
                    <a:cubicBezTo>
                      <a:pt x="0" y="15"/>
                      <a:pt x="11" y="14"/>
                      <a:pt x="17" y="13"/>
                    </a:cubicBezTo>
                    <a:cubicBezTo>
                      <a:pt x="26" y="14"/>
                      <a:pt x="27" y="8"/>
                      <a:pt x="35" y="5"/>
                    </a:cubicBezTo>
                    <a:cubicBezTo>
                      <a:pt x="39" y="1"/>
                      <a:pt x="42" y="1"/>
                      <a:pt x="47" y="1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3" name="Freeform 47"/>
              <p:cNvSpPr>
                <a:spLocks/>
              </p:cNvSpPr>
              <p:nvPr/>
            </p:nvSpPr>
            <p:spPr bwMode="auto">
              <a:xfrm>
                <a:off x="7252704" y="3734748"/>
                <a:ext cx="46104" cy="9809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1"/>
                  </a:cxn>
                  <a:cxn ang="0">
                    <a:pos x="2" y="49"/>
                  </a:cxn>
                  <a:cxn ang="0">
                    <a:pos x="13" y="56"/>
                  </a:cxn>
                  <a:cxn ang="0">
                    <a:pos x="25" y="53"/>
                  </a:cxn>
                  <a:cxn ang="0">
                    <a:pos x="5" y="0"/>
                  </a:cxn>
                  <a:cxn ang="0">
                    <a:pos x="2" y="11"/>
                  </a:cxn>
                </a:cxnLst>
                <a:rect l="0" t="0" r="r" b="b"/>
                <a:pathLst>
                  <a:path w="35" h="56">
                    <a:moveTo>
                      <a:pt x="1" y="0"/>
                    </a:moveTo>
                    <a:cubicBezTo>
                      <a:pt x="4" y="8"/>
                      <a:pt x="4" y="12"/>
                      <a:pt x="1" y="21"/>
                    </a:cubicBezTo>
                    <a:cubicBezTo>
                      <a:pt x="1" y="30"/>
                      <a:pt x="1" y="40"/>
                      <a:pt x="2" y="49"/>
                    </a:cubicBezTo>
                    <a:cubicBezTo>
                      <a:pt x="2" y="53"/>
                      <a:pt x="13" y="56"/>
                      <a:pt x="13" y="56"/>
                    </a:cubicBezTo>
                    <a:cubicBezTo>
                      <a:pt x="17" y="55"/>
                      <a:pt x="25" y="53"/>
                      <a:pt x="25" y="53"/>
                    </a:cubicBezTo>
                    <a:cubicBezTo>
                      <a:pt x="35" y="43"/>
                      <a:pt x="19" y="5"/>
                      <a:pt x="5" y="0"/>
                    </a:cubicBezTo>
                    <a:cubicBezTo>
                      <a:pt x="0" y="4"/>
                      <a:pt x="2" y="1"/>
                      <a:pt x="2" y="11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4" name="Freeform 48"/>
              <p:cNvSpPr>
                <a:spLocks/>
              </p:cNvSpPr>
              <p:nvPr/>
            </p:nvSpPr>
            <p:spPr bwMode="auto">
              <a:xfrm>
                <a:off x="7540851" y="3832842"/>
                <a:ext cx="218989" cy="2877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9" y="5"/>
                  </a:cxn>
                  <a:cxn ang="0">
                    <a:pos x="65" y="29"/>
                  </a:cxn>
                  <a:cxn ang="0">
                    <a:pos x="89" y="52"/>
                  </a:cxn>
                  <a:cxn ang="0">
                    <a:pos x="126" y="75"/>
                  </a:cxn>
                  <a:cxn ang="0">
                    <a:pos x="122" y="92"/>
                  </a:cxn>
                  <a:cxn ang="0">
                    <a:pos x="132" y="99"/>
                  </a:cxn>
                  <a:cxn ang="0">
                    <a:pos x="155" y="124"/>
                  </a:cxn>
                  <a:cxn ang="0">
                    <a:pos x="153" y="164"/>
                  </a:cxn>
                  <a:cxn ang="0">
                    <a:pos x="135" y="155"/>
                  </a:cxn>
                  <a:cxn ang="0">
                    <a:pos x="129" y="153"/>
                  </a:cxn>
                  <a:cxn ang="0">
                    <a:pos x="107" y="135"/>
                  </a:cxn>
                  <a:cxn ang="0">
                    <a:pos x="96" y="128"/>
                  </a:cxn>
                  <a:cxn ang="0">
                    <a:pos x="92" y="123"/>
                  </a:cxn>
                  <a:cxn ang="0">
                    <a:pos x="84" y="104"/>
                  </a:cxn>
                  <a:cxn ang="0">
                    <a:pos x="69" y="83"/>
                  </a:cxn>
                  <a:cxn ang="0">
                    <a:pos x="45" y="50"/>
                  </a:cxn>
                  <a:cxn ang="0">
                    <a:pos x="27" y="28"/>
                  </a:cxn>
                  <a:cxn ang="0">
                    <a:pos x="9" y="3"/>
                  </a:cxn>
                  <a:cxn ang="0">
                    <a:pos x="21" y="4"/>
                  </a:cxn>
                </a:cxnLst>
                <a:rect l="0" t="0" r="r" b="b"/>
                <a:pathLst>
                  <a:path w="159" h="164">
                    <a:moveTo>
                      <a:pt x="8" y="0"/>
                    </a:moveTo>
                    <a:cubicBezTo>
                      <a:pt x="20" y="3"/>
                      <a:pt x="26" y="4"/>
                      <a:pt x="39" y="5"/>
                    </a:cubicBezTo>
                    <a:cubicBezTo>
                      <a:pt x="47" y="15"/>
                      <a:pt x="54" y="22"/>
                      <a:pt x="65" y="29"/>
                    </a:cubicBezTo>
                    <a:cubicBezTo>
                      <a:pt x="70" y="37"/>
                      <a:pt x="81" y="48"/>
                      <a:pt x="89" y="52"/>
                    </a:cubicBezTo>
                    <a:cubicBezTo>
                      <a:pt x="98" y="64"/>
                      <a:pt x="117" y="63"/>
                      <a:pt x="126" y="75"/>
                    </a:cubicBezTo>
                    <a:cubicBezTo>
                      <a:pt x="128" y="82"/>
                      <a:pt x="124" y="86"/>
                      <a:pt x="122" y="92"/>
                    </a:cubicBezTo>
                    <a:cubicBezTo>
                      <a:pt x="123" y="96"/>
                      <a:pt x="128" y="98"/>
                      <a:pt x="132" y="99"/>
                    </a:cubicBezTo>
                    <a:cubicBezTo>
                      <a:pt x="139" y="110"/>
                      <a:pt x="142" y="118"/>
                      <a:pt x="155" y="124"/>
                    </a:cubicBezTo>
                    <a:cubicBezTo>
                      <a:pt x="156" y="137"/>
                      <a:pt x="159" y="152"/>
                      <a:pt x="153" y="164"/>
                    </a:cubicBezTo>
                    <a:cubicBezTo>
                      <a:pt x="144" y="161"/>
                      <a:pt x="143" y="159"/>
                      <a:pt x="135" y="155"/>
                    </a:cubicBezTo>
                    <a:cubicBezTo>
                      <a:pt x="133" y="154"/>
                      <a:pt x="129" y="153"/>
                      <a:pt x="129" y="153"/>
                    </a:cubicBezTo>
                    <a:cubicBezTo>
                      <a:pt x="122" y="146"/>
                      <a:pt x="117" y="138"/>
                      <a:pt x="107" y="135"/>
                    </a:cubicBezTo>
                    <a:cubicBezTo>
                      <a:pt x="103" y="132"/>
                      <a:pt x="100" y="132"/>
                      <a:pt x="96" y="128"/>
                    </a:cubicBezTo>
                    <a:cubicBezTo>
                      <a:pt x="93" y="118"/>
                      <a:pt x="98" y="132"/>
                      <a:pt x="92" y="123"/>
                    </a:cubicBezTo>
                    <a:cubicBezTo>
                      <a:pt x="88" y="118"/>
                      <a:pt x="88" y="110"/>
                      <a:pt x="84" y="104"/>
                    </a:cubicBezTo>
                    <a:cubicBezTo>
                      <a:pt x="83" y="99"/>
                      <a:pt x="75" y="85"/>
                      <a:pt x="69" y="83"/>
                    </a:cubicBezTo>
                    <a:cubicBezTo>
                      <a:pt x="59" y="75"/>
                      <a:pt x="66" y="50"/>
                      <a:pt x="45" y="50"/>
                    </a:cubicBezTo>
                    <a:cubicBezTo>
                      <a:pt x="41" y="37"/>
                      <a:pt x="44" y="30"/>
                      <a:pt x="27" y="28"/>
                    </a:cubicBezTo>
                    <a:cubicBezTo>
                      <a:pt x="22" y="26"/>
                      <a:pt x="0" y="13"/>
                      <a:pt x="9" y="3"/>
                    </a:cubicBezTo>
                    <a:cubicBezTo>
                      <a:pt x="12" y="0"/>
                      <a:pt x="17" y="4"/>
                      <a:pt x="21" y="4"/>
                    </a:cubicBezTo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5" name="Freeform 49"/>
              <p:cNvSpPr>
                <a:spLocks/>
              </p:cNvSpPr>
              <p:nvPr/>
            </p:nvSpPr>
            <p:spPr bwMode="auto">
              <a:xfrm>
                <a:off x="7746010" y="4138025"/>
                <a:ext cx="269705" cy="8065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2" y="3"/>
                  </a:cxn>
                  <a:cxn ang="0">
                    <a:pos x="48" y="10"/>
                  </a:cxn>
                  <a:cxn ang="0">
                    <a:pos x="74" y="15"/>
                  </a:cxn>
                  <a:cxn ang="0">
                    <a:pos x="114" y="13"/>
                  </a:cxn>
                  <a:cxn ang="0">
                    <a:pos x="118" y="29"/>
                  </a:cxn>
                  <a:cxn ang="0">
                    <a:pos x="126" y="35"/>
                  </a:cxn>
                  <a:cxn ang="0">
                    <a:pos x="153" y="38"/>
                  </a:cxn>
                  <a:cxn ang="0">
                    <a:pos x="194" y="38"/>
                  </a:cxn>
                  <a:cxn ang="0">
                    <a:pos x="165" y="45"/>
                  </a:cxn>
                  <a:cxn ang="0">
                    <a:pos x="154" y="46"/>
                  </a:cxn>
                  <a:cxn ang="0">
                    <a:pos x="109" y="41"/>
                  </a:cxn>
                  <a:cxn ang="0">
                    <a:pos x="70" y="32"/>
                  </a:cxn>
                  <a:cxn ang="0">
                    <a:pos x="51" y="28"/>
                  </a:cxn>
                  <a:cxn ang="0">
                    <a:pos x="22" y="19"/>
                  </a:cxn>
                  <a:cxn ang="0">
                    <a:pos x="16" y="16"/>
                  </a:cxn>
                  <a:cxn ang="0">
                    <a:pos x="0" y="11"/>
                  </a:cxn>
                  <a:cxn ang="0">
                    <a:pos x="14" y="2"/>
                  </a:cxn>
                </a:cxnLst>
                <a:rect l="0" t="0" r="r" b="b"/>
                <a:pathLst>
                  <a:path w="194" h="46">
                    <a:moveTo>
                      <a:pt x="14" y="2"/>
                    </a:moveTo>
                    <a:cubicBezTo>
                      <a:pt x="20" y="3"/>
                      <a:pt x="26" y="4"/>
                      <a:pt x="32" y="3"/>
                    </a:cubicBezTo>
                    <a:cubicBezTo>
                      <a:pt x="38" y="4"/>
                      <a:pt x="48" y="10"/>
                      <a:pt x="48" y="10"/>
                    </a:cubicBezTo>
                    <a:cubicBezTo>
                      <a:pt x="53" y="21"/>
                      <a:pt x="62" y="16"/>
                      <a:pt x="74" y="15"/>
                    </a:cubicBezTo>
                    <a:cubicBezTo>
                      <a:pt x="85" y="9"/>
                      <a:pt x="101" y="11"/>
                      <a:pt x="114" y="13"/>
                    </a:cubicBezTo>
                    <a:cubicBezTo>
                      <a:pt x="99" y="23"/>
                      <a:pt x="104" y="27"/>
                      <a:pt x="118" y="29"/>
                    </a:cubicBezTo>
                    <a:cubicBezTo>
                      <a:pt x="121" y="31"/>
                      <a:pt x="122" y="34"/>
                      <a:pt x="126" y="35"/>
                    </a:cubicBezTo>
                    <a:cubicBezTo>
                      <a:pt x="146" y="34"/>
                      <a:pt x="140" y="34"/>
                      <a:pt x="153" y="38"/>
                    </a:cubicBezTo>
                    <a:cubicBezTo>
                      <a:pt x="167" y="36"/>
                      <a:pt x="179" y="35"/>
                      <a:pt x="194" y="38"/>
                    </a:cubicBezTo>
                    <a:cubicBezTo>
                      <a:pt x="184" y="46"/>
                      <a:pt x="181" y="43"/>
                      <a:pt x="165" y="45"/>
                    </a:cubicBezTo>
                    <a:cubicBezTo>
                      <a:pt x="161" y="45"/>
                      <a:pt x="154" y="46"/>
                      <a:pt x="154" y="46"/>
                    </a:cubicBezTo>
                    <a:cubicBezTo>
                      <a:pt x="139" y="45"/>
                      <a:pt x="124" y="43"/>
                      <a:pt x="109" y="41"/>
                    </a:cubicBezTo>
                    <a:cubicBezTo>
                      <a:pt x="97" y="33"/>
                      <a:pt x="84" y="33"/>
                      <a:pt x="70" y="32"/>
                    </a:cubicBezTo>
                    <a:cubicBezTo>
                      <a:pt x="63" y="31"/>
                      <a:pt x="57" y="29"/>
                      <a:pt x="51" y="28"/>
                    </a:cubicBezTo>
                    <a:cubicBezTo>
                      <a:pt x="42" y="22"/>
                      <a:pt x="33" y="20"/>
                      <a:pt x="22" y="19"/>
                    </a:cubicBezTo>
                    <a:cubicBezTo>
                      <a:pt x="13" y="13"/>
                      <a:pt x="29" y="21"/>
                      <a:pt x="16" y="16"/>
                    </a:cubicBezTo>
                    <a:cubicBezTo>
                      <a:pt x="11" y="16"/>
                      <a:pt x="0" y="14"/>
                      <a:pt x="0" y="11"/>
                    </a:cubicBezTo>
                    <a:cubicBezTo>
                      <a:pt x="5" y="5"/>
                      <a:pt x="6" y="0"/>
                      <a:pt x="14" y="2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6" name="Freeform 50"/>
              <p:cNvSpPr>
                <a:spLocks/>
              </p:cNvSpPr>
              <p:nvPr/>
            </p:nvSpPr>
            <p:spPr bwMode="auto">
              <a:xfrm>
                <a:off x="7812860" y="3797963"/>
                <a:ext cx="198245" cy="274664"/>
              </a:xfrm>
              <a:custGeom>
                <a:avLst/>
                <a:gdLst/>
                <a:ahLst/>
                <a:cxnLst>
                  <a:cxn ang="0">
                    <a:pos x="111" y="3"/>
                  </a:cxn>
                  <a:cxn ang="0">
                    <a:pos x="99" y="11"/>
                  </a:cxn>
                  <a:cxn ang="0">
                    <a:pos x="93" y="22"/>
                  </a:cxn>
                  <a:cxn ang="0">
                    <a:pos x="85" y="33"/>
                  </a:cxn>
                  <a:cxn ang="0">
                    <a:pos x="74" y="36"/>
                  </a:cxn>
                  <a:cxn ang="0">
                    <a:pos x="71" y="37"/>
                  </a:cxn>
                  <a:cxn ang="0">
                    <a:pos x="61" y="47"/>
                  </a:cxn>
                  <a:cxn ang="0">
                    <a:pos x="38" y="61"/>
                  </a:cxn>
                  <a:cxn ang="0">
                    <a:pos x="30" y="76"/>
                  </a:cxn>
                  <a:cxn ang="0">
                    <a:pos x="24" y="78"/>
                  </a:cxn>
                  <a:cxn ang="0">
                    <a:pos x="8" y="73"/>
                  </a:cxn>
                  <a:cxn ang="0">
                    <a:pos x="0" y="90"/>
                  </a:cxn>
                  <a:cxn ang="0">
                    <a:pos x="12" y="121"/>
                  </a:cxn>
                  <a:cxn ang="0">
                    <a:pos x="30" y="144"/>
                  </a:cxn>
                  <a:cxn ang="0">
                    <a:pos x="44" y="149"/>
                  </a:cxn>
                  <a:cxn ang="0">
                    <a:pos x="59" y="144"/>
                  </a:cxn>
                  <a:cxn ang="0">
                    <a:pos x="68" y="148"/>
                  </a:cxn>
                  <a:cxn ang="0">
                    <a:pos x="77" y="151"/>
                  </a:cxn>
                  <a:cxn ang="0">
                    <a:pos x="90" y="155"/>
                  </a:cxn>
                  <a:cxn ang="0">
                    <a:pos x="104" y="143"/>
                  </a:cxn>
                  <a:cxn ang="0">
                    <a:pos x="108" y="127"/>
                  </a:cxn>
                  <a:cxn ang="0">
                    <a:pos x="119" y="121"/>
                  </a:cxn>
                  <a:cxn ang="0">
                    <a:pos x="123" y="112"/>
                  </a:cxn>
                  <a:cxn ang="0">
                    <a:pos x="141" y="88"/>
                  </a:cxn>
                  <a:cxn ang="0">
                    <a:pos x="135" y="77"/>
                  </a:cxn>
                  <a:cxn ang="0">
                    <a:pos x="120" y="57"/>
                  </a:cxn>
                  <a:cxn ang="0">
                    <a:pos x="138" y="37"/>
                  </a:cxn>
                  <a:cxn ang="0">
                    <a:pos x="143" y="28"/>
                  </a:cxn>
                  <a:cxn ang="0">
                    <a:pos x="128" y="9"/>
                  </a:cxn>
                  <a:cxn ang="0">
                    <a:pos x="116" y="0"/>
                  </a:cxn>
                  <a:cxn ang="0">
                    <a:pos x="111" y="3"/>
                  </a:cxn>
                </a:cxnLst>
                <a:rect l="0" t="0" r="r" b="b"/>
                <a:pathLst>
                  <a:path w="143" h="156">
                    <a:moveTo>
                      <a:pt x="111" y="3"/>
                    </a:moveTo>
                    <a:cubicBezTo>
                      <a:pt x="106" y="5"/>
                      <a:pt x="104" y="9"/>
                      <a:pt x="99" y="11"/>
                    </a:cubicBezTo>
                    <a:cubicBezTo>
                      <a:pt x="97" y="16"/>
                      <a:pt x="98" y="20"/>
                      <a:pt x="93" y="22"/>
                    </a:cubicBezTo>
                    <a:cubicBezTo>
                      <a:pt x="90" y="27"/>
                      <a:pt x="91" y="31"/>
                      <a:pt x="85" y="33"/>
                    </a:cubicBezTo>
                    <a:cubicBezTo>
                      <a:pt x="84" y="33"/>
                      <a:pt x="75" y="36"/>
                      <a:pt x="74" y="36"/>
                    </a:cubicBezTo>
                    <a:cubicBezTo>
                      <a:pt x="73" y="36"/>
                      <a:pt x="71" y="37"/>
                      <a:pt x="71" y="37"/>
                    </a:cubicBezTo>
                    <a:cubicBezTo>
                      <a:pt x="68" y="42"/>
                      <a:pt x="68" y="45"/>
                      <a:pt x="61" y="47"/>
                    </a:cubicBezTo>
                    <a:cubicBezTo>
                      <a:pt x="58" y="59"/>
                      <a:pt x="48" y="59"/>
                      <a:pt x="38" y="61"/>
                    </a:cubicBezTo>
                    <a:cubicBezTo>
                      <a:pt x="35" y="65"/>
                      <a:pt x="33" y="74"/>
                      <a:pt x="30" y="76"/>
                    </a:cubicBezTo>
                    <a:cubicBezTo>
                      <a:pt x="28" y="77"/>
                      <a:pt x="24" y="78"/>
                      <a:pt x="24" y="78"/>
                    </a:cubicBezTo>
                    <a:cubicBezTo>
                      <a:pt x="19" y="76"/>
                      <a:pt x="13" y="75"/>
                      <a:pt x="8" y="73"/>
                    </a:cubicBezTo>
                    <a:cubicBezTo>
                      <a:pt x="3" y="78"/>
                      <a:pt x="2" y="83"/>
                      <a:pt x="0" y="90"/>
                    </a:cubicBezTo>
                    <a:cubicBezTo>
                      <a:pt x="1" y="102"/>
                      <a:pt x="3" y="112"/>
                      <a:pt x="12" y="121"/>
                    </a:cubicBezTo>
                    <a:cubicBezTo>
                      <a:pt x="14" y="133"/>
                      <a:pt x="18" y="141"/>
                      <a:pt x="30" y="144"/>
                    </a:cubicBezTo>
                    <a:cubicBezTo>
                      <a:pt x="39" y="142"/>
                      <a:pt x="37" y="147"/>
                      <a:pt x="44" y="149"/>
                    </a:cubicBezTo>
                    <a:cubicBezTo>
                      <a:pt x="64" y="147"/>
                      <a:pt x="49" y="147"/>
                      <a:pt x="59" y="144"/>
                    </a:cubicBezTo>
                    <a:cubicBezTo>
                      <a:pt x="74" y="146"/>
                      <a:pt x="58" y="143"/>
                      <a:pt x="68" y="148"/>
                    </a:cubicBezTo>
                    <a:cubicBezTo>
                      <a:pt x="71" y="150"/>
                      <a:pt x="77" y="151"/>
                      <a:pt x="77" y="151"/>
                    </a:cubicBezTo>
                    <a:cubicBezTo>
                      <a:pt x="81" y="156"/>
                      <a:pt x="84" y="156"/>
                      <a:pt x="90" y="155"/>
                    </a:cubicBezTo>
                    <a:cubicBezTo>
                      <a:pt x="94" y="149"/>
                      <a:pt x="98" y="147"/>
                      <a:pt x="104" y="143"/>
                    </a:cubicBezTo>
                    <a:cubicBezTo>
                      <a:pt x="105" y="136"/>
                      <a:pt x="102" y="131"/>
                      <a:pt x="108" y="127"/>
                    </a:cubicBezTo>
                    <a:cubicBezTo>
                      <a:pt x="112" y="125"/>
                      <a:pt x="119" y="121"/>
                      <a:pt x="119" y="121"/>
                    </a:cubicBezTo>
                    <a:cubicBezTo>
                      <a:pt x="121" y="118"/>
                      <a:pt x="123" y="112"/>
                      <a:pt x="123" y="112"/>
                    </a:cubicBezTo>
                    <a:cubicBezTo>
                      <a:pt x="121" y="94"/>
                      <a:pt x="120" y="92"/>
                      <a:pt x="141" y="88"/>
                    </a:cubicBezTo>
                    <a:cubicBezTo>
                      <a:pt x="140" y="83"/>
                      <a:pt x="140" y="79"/>
                      <a:pt x="135" y="77"/>
                    </a:cubicBezTo>
                    <a:cubicBezTo>
                      <a:pt x="131" y="69"/>
                      <a:pt x="123" y="68"/>
                      <a:pt x="120" y="57"/>
                    </a:cubicBezTo>
                    <a:cubicBezTo>
                      <a:pt x="122" y="41"/>
                      <a:pt x="127" y="44"/>
                      <a:pt x="138" y="37"/>
                    </a:cubicBezTo>
                    <a:cubicBezTo>
                      <a:pt x="140" y="34"/>
                      <a:pt x="141" y="31"/>
                      <a:pt x="143" y="28"/>
                    </a:cubicBezTo>
                    <a:cubicBezTo>
                      <a:pt x="140" y="20"/>
                      <a:pt x="137" y="12"/>
                      <a:pt x="128" y="9"/>
                    </a:cubicBezTo>
                    <a:cubicBezTo>
                      <a:pt x="125" y="5"/>
                      <a:pt x="120" y="1"/>
                      <a:pt x="116" y="0"/>
                    </a:cubicBezTo>
                    <a:cubicBezTo>
                      <a:pt x="116" y="0"/>
                      <a:pt x="102" y="3"/>
                      <a:pt x="111" y="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7" name="Freeform 51"/>
              <p:cNvSpPr>
                <a:spLocks/>
              </p:cNvSpPr>
              <p:nvPr/>
            </p:nvSpPr>
            <p:spPr bwMode="auto">
              <a:xfrm>
                <a:off x="8004188" y="3521120"/>
                <a:ext cx="50715" cy="15259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5" y="11"/>
                  </a:cxn>
                  <a:cxn ang="0">
                    <a:pos x="26" y="39"/>
                  </a:cxn>
                  <a:cxn ang="0">
                    <a:pos x="30" y="51"/>
                  </a:cxn>
                  <a:cxn ang="0">
                    <a:pos x="26" y="72"/>
                  </a:cxn>
                  <a:cxn ang="0">
                    <a:pos x="23" y="89"/>
                  </a:cxn>
                  <a:cxn ang="0">
                    <a:pos x="17" y="62"/>
                  </a:cxn>
                  <a:cxn ang="0">
                    <a:pos x="2" y="42"/>
                  </a:cxn>
                  <a:cxn ang="0">
                    <a:pos x="11" y="0"/>
                  </a:cxn>
                </a:cxnLst>
                <a:rect l="0" t="0" r="r" b="b"/>
                <a:pathLst>
                  <a:path w="36" h="89">
                    <a:moveTo>
                      <a:pt x="11" y="0"/>
                    </a:moveTo>
                    <a:cubicBezTo>
                      <a:pt x="12" y="1"/>
                      <a:pt x="33" y="5"/>
                      <a:pt x="35" y="11"/>
                    </a:cubicBezTo>
                    <a:cubicBezTo>
                      <a:pt x="36" y="18"/>
                      <a:pt x="30" y="33"/>
                      <a:pt x="26" y="39"/>
                    </a:cubicBezTo>
                    <a:cubicBezTo>
                      <a:pt x="29" y="43"/>
                      <a:pt x="29" y="46"/>
                      <a:pt x="30" y="51"/>
                    </a:cubicBezTo>
                    <a:cubicBezTo>
                      <a:pt x="29" y="62"/>
                      <a:pt x="30" y="64"/>
                      <a:pt x="26" y="72"/>
                    </a:cubicBezTo>
                    <a:cubicBezTo>
                      <a:pt x="28" y="78"/>
                      <a:pt x="31" y="86"/>
                      <a:pt x="23" y="89"/>
                    </a:cubicBezTo>
                    <a:cubicBezTo>
                      <a:pt x="18" y="87"/>
                      <a:pt x="18" y="67"/>
                      <a:pt x="17" y="62"/>
                    </a:cubicBezTo>
                    <a:cubicBezTo>
                      <a:pt x="14" y="54"/>
                      <a:pt x="0" y="54"/>
                      <a:pt x="2" y="42"/>
                    </a:cubicBezTo>
                    <a:cubicBezTo>
                      <a:pt x="1" y="29"/>
                      <a:pt x="6" y="5"/>
                      <a:pt x="1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8" name="Freeform 52"/>
              <p:cNvSpPr>
                <a:spLocks/>
              </p:cNvSpPr>
              <p:nvPr/>
            </p:nvSpPr>
            <p:spPr bwMode="auto">
              <a:xfrm>
                <a:off x="8050292" y="3647554"/>
                <a:ext cx="76071" cy="11553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57" y="31"/>
                  </a:cxn>
                  <a:cxn ang="0">
                    <a:pos x="46" y="46"/>
                  </a:cxn>
                  <a:cxn ang="0">
                    <a:pos x="36" y="58"/>
                  </a:cxn>
                  <a:cxn ang="0">
                    <a:pos x="10" y="55"/>
                  </a:cxn>
                  <a:cxn ang="0">
                    <a:pos x="21" y="45"/>
                  </a:cxn>
                  <a:cxn ang="0">
                    <a:pos x="16" y="32"/>
                  </a:cxn>
                  <a:cxn ang="0">
                    <a:pos x="0" y="45"/>
                  </a:cxn>
                  <a:cxn ang="0">
                    <a:pos x="5" y="20"/>
                  </a:cxn>
                  <a:cxn ang="0">
                    <a:pos x="27" y="21"/>
                  </a:cxn>
                  <a:cxn ang="0">
                    <a:pos x="39" y="7"/>
                  </a:cxn>
                  <a:cxn ang="0">
                    <a:pos x="27" y="2"/>
                  </a:cxn>
                </a:cxnLst>
                <a:rect l="0" t="0" r="r" b="b"/>
                <a:pathLst>
                  <a:path w="57" h="67">
                    <a:moveTo>
                      <a:pt x="27" y="2"/>
                    </a:moveTo>
                    <a:cubicBezTo>
                      <a:pt x="47" y="7"/>
                      <a:pt x="50" y="13"/>
                      <a:pt x="57" y="31"/>
                    </a:cubicBezTo>
                    <a:cubicBezTo>
                      <a:pt x="54" y="39"/>
                      <a:pt x="51" y="41"/>
                      <a:pt x="46" y="46"/>
                    </a:cubicBezTo>
                    <a:cubicBezTo>
                      <a:pt x="45" y="49"/>
                      <a:pt x="39" y="56"/>
                      <a:pt x="36" y="58"/>
                    </a:cubicBezTo>
                    <a:cubicBezTo>
                      <a:pt x="30" y="67"/>
                      <a:pt x="13" y="66"/>
                      <a:pt x="10" y="55"/>
                    </a:cubicBezTo>
                    <a:cubicBezTo>
                      <a:pt x="11" y="51"/>
                      <a:pt x="17" y="47"/>
                      <a:pt x="21" y="45"/>
                    </a:cubicBezTo>
                    <a:cubicBezTo>
                      <a:pt x="22" y="39"/>
                      <a:pt x="20" y="36"/>
                      <a:pt x="16" y="32"/>
                    </a:cubicBezTo>
                    <a:cubicBezTo>
                      <a:pt x="0" y="36"/>
                      <a:pt x="10" y="39"/>
                      <a:pt x="0" y="45"/>
                    </a:cubicBezTo>
                    <a:cubicBezTo>
                      <a:pt x="1" y="25"/>
                      <a:pt x="2" y="33"/>
                      <a:pt x="5" y="20"/>
                    </a:cubicBezTo>
                    <a:cubicBezTo>
                      <a:pt x="13" y="21"/>
                      <a:pt x="20" y="24"/>
                      <a:pt x="27" y="21"/>
                    </a:cubicBezTo>
                    <a:cubicBezTo>
                      <a:pt x="24" y="0"/>
                      <a:pt x="15" y="7"/>
                      <a:pt x="39" y="7"/>
                    </a:cubicBezTo>
                    <a:lnTo>
                      <a:pt x="27" y="2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89" name="Freeform 53"/>
              <p:cNvSpPr>
                <a:spLocks/>
              </p:cNvSpPr>
              <p:nvPr/>
            </p:nvSpPr>
            <p:spPr bwMode="auto">
              <a:xfrm>
                <a:off x="8091784" y="3732567"/>
                <a:ext cx="59934" cy="104634"/>
              </a:xfrm>
              <a:custGeom>
                <a:avLst/>
                <a:gdLst/>
                <a:ahLst/>
                <a:cxnLst>
                  <a:cxn ang="0">
                    <a:pos x="29" y="6"/>
                  </a:cxn>
                  <a:cxn ang="0">
                    <a:pos x="43" y="39"/>
                  </a:cxn>
                  <a:cxn ang="0">
                    <a:pos x="35" y="39"/>
                  </a:cxn>
                  <a:cxn ang="0">
                    <a:pos x="31" y="45"/>
                  </a:cxn>
                  <a:cxn ang="0">
                    <a:pos x="26" y="61"/>
                  </a:cxn>
                  <a:cxn ang="0">
                    <a:pos x="16" y="57"/>
                  </a:cxn>
                  <a:cxn ang="0">
                    <a:pos x="5" y="37"/>
                  </a:cxn>
                  <a:cxn ang="0">
                    <a:pos x="14" y="24"/>
                  </a:cxn>
                  <a:cxn ang="0">
                    <a:pos x="21" y="16"/>
                  </a:cxn>
                  <a:cxn ang="0">
                    <a:pos x="29" y="6"/>
                  </a:cxn>
                </a:cxnLst>
                <a:rect l="0" t="0" r="r" b="b"/>
                <a:pathLst>
                  <a:path w="43" h="61">
                    <a:moveTo>
                      <a:pt x="29" y="6"/>
                    </a:moveTo>
                    <a:cubicBezTo>
                      <a:pt x="43" y="10"/>
                      <a:pt x="40" y="27"/>
                      <a:pt x="43" y="39"/>
                    </a:cubicBezTo>
                    <a:cubicBezTo>
                      <a:pt x="40" y="45"/>
                      <a:pt x="39" y="43"/>
                      <a:pt x="35" y="39"/>
                    </a:cubicBezTo>
                    <a:cubicBezTo>
                      <a:pt x="30" y="40"/>
                      <a:pt x="26" y="40"/>
                      <a:pt x="31" y="45"/>
                    </a:cubicBezTo>
                    <a:cubicBezTo>
                      <a:pt x="33" y="52"/>
                      <a:pt x="36" y="58"/>
                      <a:pt x="26" y="61"/>
                    </a:cubicBezTo>
                    <a:cubicBezTo>
                      <a:pt x="23" y="60"/>
                      <a:pt x="19" y="58"/>
                      <a:pt x="16" y="57"/>
                    </a:cubicBezTo>
                    <a:cubicBezTo>
                      <a:pt x="11" y="50"/>
                      <a:pt x="13" y="41"/>
                      <a:pt x="5" y="37"/>
                    </a:cubicBezTo>
                    <a:cubicBezTo>
                      <a:pt x="0" y="29"/>
                      <a:pt x="7" y="26"/>
                      <a:pt x="14" y="24"/>
                    </a:cubicBezTo>
                    <a:cubicBezTo>
                      <a:pt x="15" y="20"/>
                      <a:pt x="19" y="20"/>
                      <a:pt x="21" y="16"/>
                    </a:cubicBezTo>
                    <a:cubicBezTo>
                      <a:pt x="23" y="9"/>
                      <a:pt x="22" y="0"/>
                      <a:pt x="29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0" name="Freeform 54"/>
              <p:cNvSpPr>
                <a:spLocks/>
              </p:cNvSpPr>
              <p:nvPr/>
            </p:nvSpPr>
            <p:spPr bwMode="auto">
              <a:xfrm>
                <a:off x="8006495" y="4070448"/>
                <a:ext cx="87597" cy="13079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8" y="12"/>
                  </a:cxn>
                  <a:cxn ang="0">
                    <a:pos x="40" y="9"/>
                  </a:cxn>
                  <a:cxn ang="0">
                    <a:pos x="46" y="7"/>
                  </a:cxn>
                  <a:cxn ang="0">
                    <a:pos x="54" y="1"/>
                  </a:cxn>
                  <a:cxn ang="0">
                    <a:pos x="60" y="7"/>
                  </a:cxn>
                  <a:cxn ang="0">
                    <a:pos x="49" y="16"/>
                  </a:cxn>
                  <a:cxn ang="0">
                    <a:pos x="51" y="37"/>
                  </a:cxn>
                  <a:cxn ang="0">
                    <a:pos x="53" y="55"/>
                  </a:cxn>
                  <a:cxn ang="0">
                    <a:pos x="40" y="62"/>
                  </a:cxn>
                  <a:cxn ang="0">
                    <a:pos x="31" y="50"/>
                  </a:cxn>
                  <a:cxn ang="0">
                    <a:pos x="21" y="34"/>
                  </a:cxn>
                  <a:cxn ang="0">
                    <a:pos x="19" y="61"/>
                  </a:cxn>
                  <a:cxn ang="0">
                    <a:pos x="18" y="74"/>
                  </a:cxn>
                  <a:cxn ang="0">
                    <a:pos x="10" y="73"/>
                  </a:cxn>
                  <a:cxn ang="0">
                    <a:pos x="10" y="55"/>
                  </a:cxn>
                  <a:cxn ang="0">
                    <a:pos x="9" y="50"/>
                  </a:cxn>
                  <a:cxn ang="0">
                    <a:pos x="0" y="40"/>
                  </a:cxn>
                  <a:cxn ang="0">
                    <a:pos x="5" y="27"/>
                  </a:cxn>
                  <a:cxn ang="0">
                    <a:pos x="6" y="24"/>
                  </a:cxn>
                  <a:cxn ang="0">
                    <a:pos x="16" y="4"/>
                  </a:cxn>
                </a:cxnLst>
                <a:rect l="0" t="0" r="r" b="b"/>
                <a:pathLst>
                  <a:path w="63" h="76">
                    <a:moveTo>
                      <a:pt x="16" y="4"/>
                    </a:moveTo>
                    <a:cubicBezTo>
                      <a:pt x="20" y="7"/>
                      <a:pt x="28" y="12"/>
                      <a:pt x="28" y="12"/>
                    </a:cubicBezTo>
                    <a:cubicBezTo>
                      <a:pt x="32" y="11"/>
                      <a:pt x="36" y="10"/>
                      <a:pt x="40" y="9"/>
                    </a:cubicBezTo>
                    <a:cubicBezTo>
                      <a:pt x="42" y="8"/>
                      <a:pt x="46" y="7"/>
                      <a:pt x="46" y="7"/>
                    </a:cubicBezTo>
                    <a:cubicBezTo>
                      <a:pt x="48" y="3"/>
                      <a:pt x="50" y="3"/>
                      <a:pt x="54" y="1"/>
                    </a:cubicBezTo>
                    <a:cubicBezTo>
                      <a:pt x="61" y="2"/>
                      <a:pt x="63" y="0"/>
                      <a:pt x="60" y="7"/>
                    </a:cubicBezTo>
                    <a:cubicBezTo>
                      <a:pt x="58" y="11"/>
                      <a:pt x="49" y="16"/>
                      <a:pt x="49" y="16"/>
                    </a:cubicBezTo>
                    <a:cubicBezTo>
                      <a:pt x="44" y="24"/>
                      <a:pt x="46" y="29"/>
                      <a:pt x="51" y="37"/>
                    </a:cubicBezTo>
                    <a:cubicBezTo>
                      <a:pt x="51" y="43"/>
                      <a:pt x="56" y="50"/>
                      <a:pt x="53" y="55"/>
                    </a:cubicBezTo>
                    <a:cubicBezTo>
                      <a:pt x="50" y="59"/>
                      <a:pt x="40" y="62"/>
                      <a:pt x="40" y="62"/>
                    </a:cubicBezTo>
                    <a:cubicBezTo>
                      <a:pt x="29" y="60"/>
                      <a:pt x="40" y="56"/>
                      <a:pt x="31" y="50"/>
                    </a:cubicBezTo>
                    <a:cubicBezTo>
                      <a:pt x="28" y="40"/>
                      <a:pt x="33" y="37"/>
                      <a:pt x="21" y="34"/>
                    </a:cubicBezTo>
                    <a:cubicBezTo>
                      <a:pt x="19" y="36"/>
                      <a:pt x="19" y="54"/>
                      <a:pt x="19" y="61"/>
                    </a:cubicBezTo>
                    <a:cubicBezTo>
                      <a:pt x="19" y="65"/>
                      <a:pt x="21" y="71"/>
                      <a:pt x="18" y="74"/>
                    </a:cubicBezTo>
                    <a:cubicBezTo>
                      <a:pt x="16" y="76"/>
                      <a:pt x="11" y="75"/>
                      <a:pt x="10" y="73"/>
                    </a:cubicBezTo>
                    <a:cubicBezTo>
                      <a:pt x="9" y="72"/>
                      <a:pt x="10" y="58"/>
                      <a:pt x="10" y="55"/>
                    </a:cubicBezTo>
                    <a:cubicBezTo>
                      <a:pt x="9" y="50"/>
                      <a:pt x="15" y="46"/>
                      <a:pt x="9" y="50"/>
                    </a:cubicBezTo>
                    <a:cubicBezTo>
                      <a:pt x="5" y="48"/>
                      <a:pt x="1" y="44"/>
                      <a:pt x="0" y="40"/>
                    </a:cubicBezTo>
                    <a:cubicBezTo>
                      <a:pt x="1" y="35"/>
                      <a:pt x="3" y="32"/>
                      <a:pt x="5" y="27"/>
                    </a:cubicBezTo>
                    <a:cubicBezTo>
                      <a:pt x="5" y="26"/>
                      <a:pt x="6" y="24"/>
                      <a:pt x="6" y="24"/>
                    </a:cubicBezTo>
                    <a:cubicBezTo>
                      <a:pt x="7" y="8"/>
                      <a:pt x="5" y="11"/>
                      <a:pt x="16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1" name="Freeform 55"/>
              <p:cNvSpPr>
                <a:spLocks/>
              </p:cNvSpPr>
              <p:nvPr/>
            </p:nvSpPr>
            <p:spPr bwMode="auto">
              <a:xfrm>
                <a:off x="8024934" y="4009413"/>
                <a:ext cx="99121" cy="61036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61" y="23"/>
                  </a:cxn>
                  <a:cxn ang="0">
                    <a:pos x="73" y="12"/>
                  </a:cxn>
                  <a:cxn ang="0">
                    <a:pos x="61" y="9"/>
                  </a:cxn>
                  <a:cxn ang="0">
                    <a:pos x="54" y="15"/>
                  </a:cxn>
                  <a:cxn ang="0">
                    <a:pos x="29" y="11"/>
                  </a:cxn>
                  <a:cxn ang="0">
                    <a:pos x="7" y="20"/>
                  </a:cxn>
                  <a:cxn ang="0">
                    <a:pos x="3" y="29"/>
                  </a:cxn>
                  <a:cxn ang="0">
                    <a:pos x="0" y="35"/>
                  </a:cxn>
                  <a:cxn ang="0">
                    <a:pos x="6" y="27"/>
                  </a:cxn>
                </a:cxnLst>
                <a:rect l="0" t="0" r="r" b="b"/>
                <a:pathLst>
                  <a:path w="73" h="35">
                    <a:moveTo>
                      <a:pt x="6" y="27"/>
                    </a:moveTo>
                    <a:cubicBezTo>
                      <a:pt x="28" y="20"/>
                      <a:pt x="19" y="24"/>
                      <a:pt x="61" y="23"/>
                    </a:cubicBezTo>
                    <a:cubicBezTo>
                      <a:pt x="71" y="20"/>
                      <a:pt x="68" y="19"/>
                      <a:pt x="73" y="12"/>
                    </a:cubicBezTo>
                    <a:cubicBezTo>
                      <a:pt x="71" y="0"/>
                      <a:pt x="69" y="6"/>
                      <a:pt x="61" y="9"/>
                    </a:cubicBezTo>
                    <a:cubicBezTo>
                      <a:pt x="60" y="13"/>
                      <a:pt x="58" y="14"/>
                      <a:pt x="54" y="15"/>
                    </a:cubicBezTo>
                    <a:cubicBezTo>
                      <a:pt x="46" y="14"/>
                      <a:pt x="37" y="13"/>
                      <a:pt x="29" y="11"/>
                    </a:cubicBezTo>
                    <a:cubicBezTo>
                      <a:pt x="17" y="12"/>
                      <a:pt x="16" y="14"/>
                      <a:pt x="7" y="20"/>
                    </a:cubicBezTo>
                    <a:cubicBezTo>
                      <a:pt x="4" y="25"/>
                      <a:pt x="5" y="22"/>
                      <a:pt x="3" y="29"/>
                    </a:cubicBezTo>
                    <a:cubicBezTo>
                      <a:pt x="2" y="31"/>
                      <a:pt x="0" y="35"/>
                      <a:pt x="0" y="35"/>
                    </a:cubicBezTo>
                    <a:lnTo>
                      <a:pt x="6" y="27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2" name="Freeform 56"/>
              <p:cNvSpPr>
                <a:spLocks/>
              </p:cNvSpPr>
              <p:nvPr/>
            </p:nvSpPr>
            <p:spPr bwMode="auto">
              <a:xfrm>
                <a:off x="7787503" y="3484060"/>
                <a:ext cx="43800" cy="54499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4" y="10"/>
                  </a:cxn>
                  <a:cxn ang="0">
                    <a:pos x="8" y="27"/>
                  </a:cxn>
                  <a:cxn ang="0">
                    <a:pos x="21" y="30"/>
                  </a:cxn>
                  <a:cxn ang="0">
                    <a:pos x="32" y="20"/>
                  </a:cxn>
                  <a:cxn ang="0">
                    <a:pos x="29" y="6"/>
                  </a:cxn>
                  <a:cxn ang="0">
                    <a:pos x="15" y="6"/>
                  </a:cxn>
                </a:cxnLst>
                <a:rect l="0" t="0" r="r" b="b"/>
                <a:pathLst>
                  <a:path w="33" h="33">
                    <a:moveTo>
                      <a:pt x="15" y="6"/>
                    </a:moveTo>
                    <a:cubicBezTo>
                      <a:pt x="10" y="7"/>
                      <a:pt x="8" y="7"/>
                      <a:pt x="4" y="10"/>
                    </a:cubicBezTo>
                    <a:cubicBezTo>
                      <a:pt x="2" y="19"/>
                      <a:pt x="0" y="21"/>
                      <a:pt x="8" y="27"/>
                    </a:cubicBezTo>
                    <a:cubicBezTo>
                      <a:pt x="10" y="33"/>
                      <a:pt x="16" y="31"/>
                      <a:pt x="21" y="30"/>
                    </a:cubicBezTo>
                    <a:cubicBezTo>
                      <a:pt x="26" y="27"/>
                      <a:pt x="27" y="23"/>
                      <a:pt x="32" y="20"/>
                    </a:cubicBezTo>
                    <a:cubicBezTo>
                      <a:pt x="33" y="14"/>
                      <a:pt x="33" y="10"/>
                      <a:pt x="29" y="6"/>
                    </a:cubicBezTo>
                    <a:cubicBezTo>
                      <a:pt x="27" y="0"/>
                      <a:pt x="12" y="6"/>
                      <a:pt x="15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3" name="Freeform 57"/>
              <p:cNvSpPr>
                <a:spLocks/>
              </p:cNvSpPr>
              <p:nvPr/>
            </p:nvSpPr>
            <p:spPr bwMode="auto">
              <a:xfrm>
                <a:off x="7988052" y="3359809"/>
                <a:ext cx="36882" cy="87196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19"/>
                  </a:cxn>
                  <a:cxn ang="0">
                    <a:pos x="12" y="38"/>
                  </a:cxn>
                  <a:cxn ang="0">
                    <a:pos x="17" y="50"/>
                  </a:cxn>
                  <a:cxn ang="0">
                    <a:pos x="20" y="37"/>
                  </a:cxn>
                  <a:cxn ang="0">
                    <a:pos x="21" y="34"/>
                  </a:cxn>
                  <a:cxn ang="0">
                    <a:pos x="15" y="0"/>
                  </a:cxn>
                  <a:cxn ang="0">
                    <a:pos x="11" y="2"/>
                  </a:cxn>
                </a:cxnLst>
                <a:rect l="0" t="0" r="r" b="b"/>
                <a:pathLst>
                  <a:path w="27" h="50">
                    <a:moveTo>
                      <a:pt x="11" y="2"/>
                    </a:moveTo>
                    <a:cubicBezTo>
                      <a:pt x="7" y="8"/>
                      <a:pt x="8" y="15"/>
                      <a:pt x="2" y="19"/>
                    </a:cubicBezTo>
                    <a:cubicBezTo>
                      <a:pt x="0" y="26"/>
                      <a:pt x="5" y="36"/>
                      <a:pt x="12" y="38"/>
                    </a:cubicBezTo>
                    <a:cubicBezTo>
                      <a:pt x="14" y="43"/>
                      <a:pt x="14" y="46"/>
                      <a:pt x="17" y="50"/>
                    </a:cubicBezTo>
                    <a:cubicBezTo>
                      <a:pt x="18" y="41"/>
                      <a:pt x="17" y="45"/>
                      <a:pt x="20" y="37"/>
                    </a:cubicBezTo>
                    <a:cubicBezTo>
                      <a:pt x="20" y="36"/>
                      <a:pt x="21" y="34"/>
                      <a:pt x="21" y="34"/>
                    </a:cubicBezTo>
                    <a:cubicBezTo>
                      <a:pt x="21" y="28"/>
                      <a:pt x="27" y="3"/>
                      <a:pt x="15" y="0"/>
                    </a:cubicBezTo>
                    <a:cubicBezTo>
                      <a:pt x="13" y="4"/>
                      <a:pt x="11" y="12"/>
                      <a:pt x="11" y="2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4" name="Freeform 58"/>
              <p:cNvSpPr>
                <a:spLocks/>
              </p:cNvSpPr>
              <p:nvPr/>
            </p:nvSpPr>
            <p:spPr bwMode="auto">
              <a:xfrm>
                <a:off x="8165551" y="4009413"/>
                <a:ext cx="34578" cy="8065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12"/>
                  </a:cxn>
                  <a:cxn ang="0">
                    <a:pos x="24" y="11"/>
                  </a:cxn>
                  <a:cxn ang="0">
                    <a:pos x="26" y="27"/>
                  </a:cxn>
                  <a:cxn ang="0">
                    <a:pos x="15" y="29"/>
                  </a:cxn>
                  <a:cxn ang="0">
                    <a:pos x="11" y="43"/>
                  </a:cxn>
                  <a:cxn ang="0">
                    <a:pos x="3" y="36"/>
                  </a:cxn>
                  <a:cxn ang="0">
                    <a:pos x="4" y="32"/>
                  </a:cxn>
                  <a:cxn ang="0">
                    <a:pos x="8" y="31"/>
                  </a:cxn>
                  <a:cxn ang="0">
                    <a:pos x="3" y="18"/>
                  </a:cxn>
                  <a:cxn ang="0">
                    <a:pos x="12" y="0"/>
                  </a:cxn>
                </a:cxnLst>
                <a:rect l="0" t="0" r="r" b="b"/>
                <a:pathLst>
                  <a:path w="26" h="48">
                    <a:moveTo>
                      <a:pt x="12" y="0"/>
                    </a:moveTo>
                    <a:cubicBezTo>
                      <a:pt x="14" y="4"/>
                      <a:pt x="15" y="8"/>
                      <a:pt x="16" y="12"/>
                    </a:cubicBezTo>
                    <a:cubicBezTo>
                      <a:pt x="22" y="11"/>
                      <a:pt x="21" y="6"/>
                      <a:pt x="24" y="11"/>
                    </a:cubicBezTo>
                    <a:cubicBezTo>
                      <a:pt x="22" y="18"/>
                      <a:pt x="22" y="21"/>
                      <a:pt x="26" y="27"/>
                    </a:cubicBezTo>
                    <a:cubicBezTo>
                      <a:pt x="22" y="28"/>
                      <a:pt x="17" y="26"/>
                      <a:pt x="15" y="29"/>
                    </a:cubicBezTo>
                    <a:cubicBezTo>
                      <a:pt x="0" y="48"/>
                      <a:pt x="21" y="40"/>
                      <a:pt x="11" y="43"/>
                    </a:cubicBezTo>
                    <a:cubicBezTo>
                      <a:pt x="5" y="42"/>
                      <a:pt x="5" y="41"/>
                      <a:pt x="3" y="36"/>
                    </a:cubicBezTo>
                    <a:cubicBezTo>
                      <a:pt x="3" y="35"/>
                      <a:pt x="3" y="33"/>
                      <a:pt x="4" y="32"/>
                    </a:cubicBezTo>
                    <a:cubicBezTo>
                      <a:pt x="5" y="31"/>
                      <a:pt x="8" y="32"/>
                      <a:pt x="8" y="31"/>
                    </a:cubicBezTo>
                    <a:cubicBezTo>
                      <a:pt x="9" y="28"/>
                      <a:pt x="4" y="21"/>
                      <a:pt x="3" y="18"/>
                    </a:cubicBezTo>
                    <a:cubicBezTo>
                      <a:pt x="4" y="7"/>
                      <a:pt x="3" y="3"/>
                      <a:pt x="1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5" name="Freeform 59"/>
              <p:cNvSpPr>
                <a:spLocks/>
              </p:cNvSpPr>
              <p:nvPr/>
            </p:nvSpPr>
            <p:spPr bwMode="auto">
              <a:xfrm>
                <a:off x="8237011" y="4070448"/>
                <a:ext cx="384962" cy="25722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23" y="0"/>
                  </a:cxn>
                  <a:cxn ang="0">
                    <a:pos x="47" y="1"/>
                  </a:cxn>
                  <a:cxn ang="0">
                    <a:pos x="56" y="8"/>
                  </a:cxn>
                  <a:cxn ang="0">
                    <a:pos x="50" y="29"/>
                  </a:cxn>
                  <a:cxn ang="0">
                    <a:pos x="62" y="37"/>
                  </a:cxn>
                  <a:cxn ang="0">
                    <a:pos x="78" y="33"/>
                  </a:cxn>
                  <a:cxn ang="0">
                    <a:pos x="84" y="31"/>
                  </a:cxn>
                  <a:cxn ang="0">
                    <a:pos x="102" y="18"/>
                  </a:cxn>
                  <a:cxn ang="0">
                    <a:pos x="131" y="21"/>
                  </a:cxn>
                  <a:cxn ang="0">
                    <a:pos x="150" y="31"/>
                  </a:cxn>
                  <a:cxn ang="0">
                    <a:pos x="156" y="33"/>
                  </a:cxn>
                  <a:cxn ang="0">
                    <a:pos x="176" y="39"/>
                  </a:cxn>
                  <a:cxn ang="0">
                    <a:pos x="186" y="44"/>
                  </a:cxn>
                  <a:cxn ang="0">
                    <a:pos x="194" y="50"/>
                  </a:cxn>
                  <a:cxn ang="0">
                    <a:pos x="204" y="56"/>
                  </a:cxn>
                  <a:cxn ang="0">
                    <a:pos x="211" y="63"/>
                  </a:cxn>
                  <a:cxn ang="0">
                    <a:pos x="223" y="73"/>
                  </a:cxn>
                  <a:cxn ang="0">
                    <a:pos x="234" y="81"/>
                  </a:cxn>
                  <a:cxn ang="0">
                    <a:pos x="234" y="89"/>
                  </a:cxn>
                  <a:cxn ang="0">
                    <a:pos x="228" y="91"/>
                  </a:cxn>
                  <a:cxn ang="0">
                    <a:pos x="239" y="103"/>
                  </a:cxn>
                  <a:cxn ang="0">
                    <a:pos x="241" y="107"/>
                  </a:cxn>
                  <a:cxn ang="0">
                    <a:pos x="245" y="110"/>
                  </a:cxn>
                  <a:cxn ang="0">
                    <a:pos x="267" y="127"/>
                  </a:cxn>
                  <a:cxn ang="0">
                    <a:pos x="279" y="133"/>
                  </a:cxn>
                  <a:cxn ang="0">
                    <a:pos x="254" y="141"/>
                  </a:cxn>
                  <a:cxn ang="0">
                    <a:pos x="237" y="138"/>
                  </a:cxn>
                  <a:cxn ang="0">
                    <a:pos x="224" y="122"/>
                  </a:cxn>
                  <a:cxn ang="0">
                    <a:pos x="182" y="107"/>
                  </a:cxn>
                  <a:cxn ang="0">
                    <a:pos x="169" y="110"/>
                  </a:cxn>
                  <a:cxn ang="0">
                    <a:pos x="173" y="122"/>
                  </a:cxn>
                  <a:cxn ang="0">
                    <a:pos x="137" y="125"/>
                  </a:cxn>
                  <a:cxn ang="0">
                    <a:pos x="131" y="116"/>
                  </a:cxn>
                  <a:cxn ang="0">
                    <a:pos x="105" y="108"/>
                  </a:cxn>
                  <a:cxn ang="0">
                    <a:pos x="110" y="95"/>
                  </a:cxn>
                  <a:cxn ang="0">
                    <a:pos x="63" y="59"/>
                  </a:cxn>
                  <a:cxn ang="0">
                    <a:pos x="45" y="47"/>
                  </a:cxn>
                  <a:cxn ang="0">
                    <a:pos x="33" y="56"/>
                  </a:cxn>
                  <a:cxn ang="0">
                    <a:pos x="21" y="38"/>
                  </a:cxn>
                  <a:cxn ang="0">
                    <a:pos x="43" y="26"/>
                  </a:cxn>
                  <a:cxn ang="0">
                    <a:pos x="1" y="6"/>
                  </a:cxn>
                  <a:cxn ang="0">
                    <a:pos x="7" y="5"/>
                  </a:cxn>
                </a:cxnLst>
                <a:rect l="0" t="0" r="r" b="b"/>
                <a:pathLst>
                  <a:path w="279" h="148">
                    <a:moveTo>
                      <a:pt x="7" y="5"/>
                    </a:moveTo>
                    <a:cubicBezTo>
                      <a:pt x="13" y="4"/>
                      <a:pt x="17" y="1"/>
                      <a:pt x="23" y="0"/>
                    </a:cubicBezTo>
                    <a:cubicBezTo>
                      <a:pt x="31" y="0"/>
                      <a:pt x="39" y="0"/>
                      <a:pt x="47" y="1"/>
                    </a:cubicBezTo>
                    <a:cubicBezTo>
                      <a:pt x="51" y="1"/>
                      <a:pt x="56" y="8"/>
                      <a:pt x="56" y="8"/>
                    </a:cubicBezTo>
                    <a:cubicBezTo>
                      <a:pt x="55" y="16"/>
                      <a:pt x="52" y="22"/>
                      <a:pt x="50" y="29"/>
                    </a:cubicBezTo>
                    <a:cubicBezTo>
                      <a:pt x="54" y="32"/>
                      <a:pt x="62" y="37"/>
                      <a:pt x="62" y="37"/>
                    </a:cubicBezTo>
                    <a:cubicBezTo>
                      <a:pt x="68" y="36"/>
                      <a:pt x="73" y="35"/>
                      <a:pt x="78" y="33"/>
                    </a:cubicBezTo>
                    <a:cubicBezTo>
                      <a:pt x="80" y="32"/>
                      <a:pt x="84" y="31"/>
                      <a:pt x="84" y="31"/>
                    </a:cubicBezTo>
                    <a:cubicBezTo>
                      <a:pt x="89" y="20"/>
                      <a:pt x="88" y="20"/>
                      <a:pt x="102" y="18"/>
                    </a:cubicBezTo>
                    <a:cubicBezTo>
                      <a:pt x="118" y="19"/>
                      <a:pt x="120" y="19"/>
                      <a:pt x="131" y="21"/>
                    </a:cubicBezTo>
                    <a:cubicBezTo>
                      <a:pt x="134" y="26"/>
                      <a:pt x="144" y="29"/>
                      <a:pt x="150" y="31"/>
                    </a:cubicBezTo>
                    <a:cubicBezTo>
                      <a:pt x="152" y="32"/>
                      <a:pt x="156" y="33"/>
                      <a:pt x="156" y="33"/>
                    </a:cubicBezTo>
                    <a:cubicBezTo>
                      <a:pt x="160" y="39"/>
                      <a:pt x="169" y="38"/>
                      <a:pt x="176" y="39"/>
                    </a:cubicBezTo>
                    <a:cubicBezTo>
                      <a:pt x="179" y="41"/>
                      <a:pt x="183" y="42"/>
                      <a:pt x="186" y="44"/>
                    </a:cubicBezTo>
                    <a:cubicBezTo>
                      <a:pt x="187" y="48"/>
                      <a:pt x="190" y="49"/>
                      <a:pt x="194" y="50"/>
                    </a:cubicBezTo>
                    <a:cubicBezTo>
                      <a:pt x="197" y="53"/>
                      <a:pt x="201" y="54"/>
                      <a:pt x="204" y="56"/>
                    </a:cubicBezTo>
                    <a:cubicBezTo>
                      <a:pt x="206" y="60"/>
                      <a:pt x="209" y="59"/>
                      <a:pt x="211" y="63"/>
                    </a:cubicBezTo>
                    <a:cubicBezTo>
                      <a:pt x="212" y="74"/>
                      <a:pt x="213" y="72"/>
                      <a:pt x="223" y="73"/>
                    </a:cubicBezTo>
                    <a:cubicBezTo>
                      <a:pt x="227" y="75"/>
                      <a:pt x="230" y="78"/>
                      <a:pt x="234" y="81"/>
                    </a:cubicBezTo>
                    <a:cubicBezTo>
                      <a:pt x="235" y="83"/>
                      <a:pt x="236" y="87"/>
                      <a:pt x="234" y="89"/>
                    </a:cubicBezTo>
                    <a:cubicBezTo>
                      <a:pt x="233" y="90"/>
                      <a:pt x="228" y="91"/>
                      <a:pt x="228" y="91"/>
                    </a:cubicBezTo>
                    <a:cubicBezTo>
                      <a:pt x="229" y="97"/>
                      <a:pt x="233" y="101"/>
                      <a:pt x="239" y="103"/>
                    </a:cubicBezTo>
                    <a:cubicBezTo>
                      <a:pt x="240" y="104"/>
                      <a:pt x="240" y="106"/>
                      <a:pt x="241" y="107"/>
                    </a:cubicBezTo>
                    <a:cubicBezTo>
                      <a:pt x="242" y="108"/>
                      <a:pt x="244" y="109"/>
                      <a:pt x="245" y="110"/>
                    </a:cubicBezTo>
                    <a:cubicBezTo>
                      <a:pt x="255" y="123"/>
                      <a:pt x="241" y="125"/>
                      <a:pt x="267" y="127"/>
                    </a:cubicBezTo>
                    <a:cubicBezTo>
                      <a:pt x="271" y="128"/>
                      <a:pt x="279" y="133"/>
                      <a:pt x="279" y="133"/>
                    </a:cubicBezTo>
                    <a:cubicBezTo>
                      <a:pt x="276" y="148"/>
                      <a:pt x="272" y="143"/>
                      <a:pt x="254" y="141"/>
                    </a:cubicBezTo>
                    <a:cubicBezTo>
                      <a:pt x="248" y="140"/>
                      <a:pt x="243" y="139"/>
                      <a:pt x="237" y="138"/>
                    </a:cubicBezTo>
                    <a:cubicBezTo>
                      <a:pt x="235" y="134"/>
                      <a:pt x="228" y="123"/>
                      <a:pt x="224" y="122"/>
                    </a:cubicBezTo>
                    <a:cubicBezTo>
                      <a:pt x="214" y="106"/>
                      <a:pt x="200" y="109"/>
                      <a:pt x="182" y="107"/>
                    </a:cubicBezTo>
                    <a:cubicBezTo>
                      <a:pt x="176" y="105"/>
                      <a:pt x="171" y="103"/>
                      <a:pt x="169" y="110"/>
                    </a:cubicBezTo>
                    <a:cubicBezTo>
                      <a:pt x="170" y="115"/>
                      <a:pt x="170" y="118"/>
                      <a:pt x="173" y="122"/>
                    </a:cubicBezTo>
                    <a:cubicBezTo>
                      <a:pt x="163" y="132"/>
                      <a:pt x="153" y="126"/>
                      <a:pt x="137" y="125"/>
                    </a:cubicBezTo>
                    <a:cubicBezTo>
                      <a:pt x="134" y="122"/>
                      <a:pt x="134" y="118"/>
                      <a:pt x="131" y="116"/>
                    </a:cubicBezTo>
                    <a:cubicBezTo>
                      <a:pt x="124" y="110"/>
                      <a:pt x="113" y="111"/>
                      <a:pt x="105" y="108"/>
                    </a:cubicBezTo>
                    <a:cubicBezTo>
                      <a:pt x="100" y="101"/>
                      <a:pt x="105" y="100"/>
                      <a:pt x="110" y="95"/>
                    </a:cubicBezTo>
                    <a:cubicBezTo>
                      <a:pt x="107" y="70"/>
                      <a:pt x="86" y="62"/>
                      <a:pt x="63" y="59"/>
                    </a:cubicBezTo>
                    <a:cubicBezTo>
                      <a:pt x="58" y="54"/>
                      <a:pt x="52" y="49"/>
                      <a:pt x="45" y="47"/>
                    </a:cubicBezTo>
                    <a:cubicBezTo>
                      <a:pt x="36" y="40"/>
                      <a:pt x="36" y="48"/>
                      <a:pt x="33" y="56"/>
                    </a:cubicBezTo>
                    <a:cubicBezTo>
                      <a:pt x="26" y="49"/>
                      <a:pt x="24" y="47"/>
                      <a:pt x="21" y="38"/>
                    </a:cubicBezTo>
                    <a:cubicBezTo>
                      <a:pt x="26" y="31"/>
                      <a:pt x="35" y="27"/>
                      <a:pt x="43" y="26"/>
                    </a:cubicBezTo>
                    <a:cubicBezTo>
                      <a:pt x="48" y="24"/>
                      <a:pt x="0" y="11"/>
                      <a:pt x="1" y="6"/>
                    </a:cubicBezTo>
                    <a:cubicBezTo>
                      <a:pt x="1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6" name="Freeform 60"/>
              <p:cNvSpPr>
                <a:spLocks/>
              </p:cNvSpPr>
              <p:nvPr/>
            </p:nvSpPr>
            <p:spPr bwMode="auto">
              <a:xfrm>
                <a:off x="8057208" y="4138025"/>
                <a:ext cx="112953" cy="63217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23" y="23"/>
                  </a:cxn>
                  <a:cxn ang="0">
                    <a:pos x="8" y="30"/>
                  </a:cxn>
                  <a:cxn ang="0">
                    <a:pos x="12" y="37"/>
                  </a:cxn>
                  <a:cxn ang="0">
                    <a:pos x="36" y="23"/>
                  </a:cxn>
                  <a:cxn ang="0">
                    <a:pos x="80" y="4"/>
                  </a:cxn>
                  <a:cxn ang="0">
                    <a:pos x="70" y="1"/>
                  </a:cxn>
                  <a:cxn ang="0">
                    <a:pos x="40" y="5"/>
                  </a:cxn>
                </a:cxnLst>
                <a:rect l="0" t="0" r="r" b="b"/>
                <a:pathLst>
                  <a:path w="80" h="37">
                    <a:moveTo>
                      <a:pt x="40" y="5"/>
                    </a:moveTo>
                    <a:cubicBezTo>
                      <a:pt x="34" y="7"/>
                      <a:pt x="31" y="19"/>
                      <a:pt x="23" y="23"/>
                    </a:cubicBezTo>
                    <a:cubicBezTo>
                      <a:pt x="19" y="29"/>
                      <a:pt x="15" y="29"/>
                      <a:pt x="8" y="30"/>
                    </a:cubicBezTo>
                    <a:cubicBezTo>
                      <a:pt x="0" y="36"/>
                      <a:pt x="2" y="36"/>
                      <a:pt x="12" y="37"/>
                    </a:cubicBezTo>
                    <a:cubicBezTo>
                      <a:pt x="21" y="36"/>
                      <a:pt x="27" y="24"/>
                      <a:pt x="36" y="23"/>
                    </a:cubicBezTo>
                    <a:cubicBezTo>
                      <a:pt x="49" y="14"/>
                      <a:pt x="64" y="9"/>
                      <a:pt x="80" y="4"/>
                    </a:cubicBezTo>
                    <a:cubicBezTo>
                      <a:pt x="76" y="0"/>
                      <a:pt x="75" y="0"/>
                      <a:pt x="70" y="1"/>
                    </a:cubicBezTo>
                    <a:cubicBezTo>
                      <a:pt x="63" y="1"/>
                      <a:pt x="48" y="1"/>
                      <a:pt x="40" y="5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7" name="Freeform 61"/>
              <p:cNvSpPr>
                <a:spLocks/>
              </p:cNvSpPr>
              <p:nvPr/>
            </p:nvSpPr>
            <p:spPr bwMode="auto">
              <a:xfrm>
                <a:off x="8179381" y="4116228"/>
                <a:ext cx="64545" cy="4141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5" y="5"/>
                  </a:cxn>
                  <a:cxn ang="0">
                    <a:pos x="47" y="19"/>
                  </a:cxn>
                  <a:cxn ang="0">
                    <a:pos x="45" y="23"/>
                  </a:cxn>
                  <a:cxn ang="0">
                    <a:pos x="39" y="21"/>
                  </a:cxn>
                  <a:cxn ang="0">
                    <a:pos x="20" y="18"/>
                  </a:cxn>
                  <a:cxn ang="0">
                    <a:pos x="0" y="15"/>
                  </a:cxn>
                  <a:cxn ang="0">
                    <a:pos x="3" y="6"/>
                  </a:cxn>
                </a:cxnLst>
                <a:rect l="0" t="0" r="r" b="b"/>
                <a:pathLst>
                  <a:path w="47" h="24">
                    <a:moveTo>
                      <a:pt x="3" y="6"/>
                    </a:moveTo>
                    <a:cubicBezTo>
                      <a:pt x="12" y="0"/>
                      <a:pt x="25" y="4"/>
                      <a:pt x="35" y="5"/>
                    </a:cubicBezTo>
                    <a:cubicBezTo>
                      <a:pt x="43" y="8"/>
                      <a:pt x="42" y="12"/>
                      <a:pt x="47" y="19"/>
                    </a:cubicBezTo>
                    <a:cubicBezTo>
                      <a:pt x="46" y="20"/>
                      <a:pt x="46" y="23"/>
                      <a:pt x="45" y="23"/>
                    </a:cubicBezTo>
                    <a:cubicBezTo>
                      <a:pt x="43" y="24"/>
                      <a:pt x="39" y="21"/>
                      <a:pt x="39" y="21"/>
                    </a:cubicBezTo>
                    <a:cubicBezTo>
                      <a:pt x="34" y="14"/>
                      <a:pt x="28" y="17"/>
                      <a:pt x="20" y="18"/>
                    </a:cubicBezTo>
                    <a:cubicBezTo>
                      <a:pt x="8" y="20"/>
                      <a:pt x="12" y="19"/>
                      <a:pt x="0" y="15"/>
                    </a:cubicBezTo>
                    <a:cubicBezTo>
                      <a:pt x="1" y="6"/>
                      <a:pt x="5" y="5"/>
                      <a:pt x="3" y="6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8" name="Freeform 62"/>
              <p:cNvSpPr>
                <a:spLocks/>
              </p:cNvSpPr>
              <p:nvPr/>
            </p:nvSpPr>
            <p:spPr bwMode="auto">
              <a:xfrm>
                <a:off x="8147109" y="4138025"/>
                <a:ext cx="18439" cy="130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"/>
                  </a:cxn>
                  <a:cxn ang="0">
                    <a:pos x="14" y="9"/>
                  </a:cxn>
                  <a:cxn ang="0">
                    <a:pos x="0" y="0"/>
                  </a:cxn>
                </a:cxnLst>
                <a:rect l="0" t="0" r="r" b="b"/>
                <a:pathLst>
                  <a:path w="15" h="9">
                    <a:moveTo>
                      <a:pt x="0" y="0"/>
                    </a:moveTo>
                    <a:cubicBezTo>
                      <a:pt x="5" y="0"/>
                      <a:pt x="10" y="0"/>
                      <a:pt x="14" y="1"/>
                    </a:cubicBezTo>
                    <a:cubicBezTo>
                      <a:pt x="15" y="1"/>
                      <a:pt x="15" y="9"/>
                      <a:pt x="14" y="9"/>
                    </a:cubicBezTo>
                    <a:cubicBezTo>
                      <a:pt x="12" y="9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99" name="Freeform 63"/>
              <p:cNvSpPr>
                <a:spLocks/>
              </p:cNvSpPr>
              <p:nvPr/>
            </p:nvSpPr>
            <p:spPr bwMode="auto">
              <a:xfrm>
                <a:off x="8559733" y="4138025"/>
                <a:ext cx="89901" cy="4577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48" y="12"/>
                  </a:cxn>
                  <a:cxn ang="0">
                    <a:pos x="58" y="0"/>
                  </a:cxn>
                  <a:cxn ang="0">
                    <a:pos x="67" y="7"/>
                  </a:cxn>
                  <a:cxn ang="0">
                    <a:pos x="33" y="26"/>
                  </a:cxn>
                  <a:cxn ang="0">
                    <a:pos x="0" y="19"/>
                  </a:cxn>
                  <a:cxn ang="0">
                    <a:pos x="8" y="16"/>
                  </a:cxn>
                </a:cxnLst>
                <a:rect l="0" t="0" r="r" b="b"/>
                <a:pathLst>
                  <a:path w="67" h="28">
                    <a:moveTo>
                      <a:pt x="8" y="16"/>
                    </a:moveTo>
                    <a:cubicBezTo>
                      <a:pt x="24" y="15"/>
                      <a:pt x="34" y="14"/>
                      <a:pt x="48" y="12"/>
                    </a:cubicBezTo>
                    <a:cubicBezTo>
                      <a:pt x="52" y="7"/>
                      <a:pt x="55" y="5"/>
                      <a:pt x="58" y="0"/>
                    </a:cubicBezTo>
                    <a:cubicBezTo>
                      <a:pt x="63" y="1"/>
                      <a:pt x="65" y="2"/>
                      <a:pt x="67" y="7"/>
                    </a:cubicBezTo>
                    <a:cubicBezTo>
                      <a:pt x="63" y="26"/>
                      <a:pt x="50" y="25"/>
                      <a:pt x="33" y="26"/>
                    </a:cubicBezTo>
                    <a:cubicBezTo>
                      <a:pt x="19" y="28"/>
                      <a:pt x="13" y="19"/>
                      <a:pt x="0" y="19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0" name="Freeform 64"/>
              <p:cNvSpPr>
                <a:spLocks/>
              </p:cNvSpPr>
              <p:nvPr/>
            </p:nvSpPr>
            <p:spPr bwMode="auto">
              <a:xfrm>
                <a:off x="8119446" y="2862796"/>
                <a:ext cx="228212" cy="364037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24" y="12"/>
                  </a:cxn>
                  <a:cxn ang="0">
                    <a:pos x="139" y="14"/>
                  </a:cxn>
                  <a:cxn ang="0">
                    <a:pos x="159" y="20"/>
                  </a:cxn>
                  <a:cxn ang="0">
                    <a:pos x="166" y="28"/>
                  </a:cxn>
                  <a:cxn ang="0">
                    <a:pos x="142" y="37"/>
                  </a:cxn>
                  <a:cxn ang="0">
                    <a:pos x="136" y="50"/>
                  </a:cxn>
                  <a:cxn ang="0">
                    <a:pos x="127" y="44"/>
                  </a:cxn>
                  <a:cxn ang="0">
                    <a:pos x="117" y="46"/>
                  </a:cxn>
                  <a:cxn ang="0">
                    <a:pos x="124" y="64"/>
                  </a:cxn>
                  <a:cxn ang="0">
                    <a:pos x="135" y="74"/>
                  </a:cxn>
                  <a:cxn ang="0">
                    <a:pos x="142" y="87"/>
                  </a:cxn>
                  <a:cxn ang="0">
                    <a:pos x="138" y="110"/>
                  </a:cxn>
                  <a:cxn ang="0">
                    <a:pos x="144" y="141"/>
                  </a:cxn>
                  <a:cxn ang="0">
                    <a:pos x="129" y="147"/>
                  </a:cxn>
                  <a:cxn ang="0">
                    <a:pos x="98" y="153"/>
                  </a:cxn>
                  <a:cxn ang="0">
                    <a:pos x="88" y="166"/>
                  </a:cxn>
                  <a:cxn ang="0">
                    <a:pos x="80" y="154"/>
                  </a:cxn>
                  <a:cxn ang="0">
                    <a:pos x="64" y="153"/>
                  </a:cxn>
                  <a:cxn ang="0">
                    <a:pos x="58" y="157"/>
                  </a:cxn>
                  <a:cxn ang="0">
                    <a:pos x="67" y="160"/>
                  </a:cxn>
                  <a:cxn ang="0">
                    <a:pos x="66" y="169"/>
                  </a:cxn>
                  <a:cxn ang="0">
                    <a:pos x="58" y="171"/>
                  </a:cxn>
                  <a:cxn ang="0">
                    <a:pos x="51" y="178"/>
                  </a:cxn>
                  <a:cxn ang="0">
                    <a:pos x="42" y="172"/>
                  </a:cxn>
                  <a:cxn ang="0">
                    <a:pos x="45" y="162"/>
                  </a:cxn>
                  <a:cxn ang="0">
                    <a:pos x="21" y="166"/>
                  </a:cxn>
                  <a:cxn ang="0">
                    <a:pos x="31" y="169"/>
                  </a:cxn>
                  <a:cxn ang="0">
                    <a:pos x="34" y="178"/>
                  </a:cxn>
                  <a:cxn ang="0">
                    <a:pos x="25" y="192"/>
                  </a:cxn>
                  <a:cxn ang="0">
                    <a:pos x="3" y="181"/>
                  </a:cxn>
                  <a:cxn ang="0">
                    <a:pos x="19" y="163"/>
                  </a:cxn>
                  <a:cxn ang="0">
                    <a:pos x="52" y="135"/>
                  </a:cxn>
                  <a:cxn ang="0">
                    <a:pos x="66" y="136"/>
                  </a:cxn>
                  <a:cxn ang="0">
                    <a:pos x="70" y="138"/>
                  </a:cxn>
                  <a:cxn ang="0">
                    <a:pos x="78" y="140"/>
                  </a:cxn>
                  <a:cxn ang="0">
                    <a:pos x="87" y="126"/>
                  </a:cxn>
                  <a:cxn ang="0">
                    <a:pos x="96" y="121"/>
                  </a:cxn>
                  <a:cxn ang="0">
                    <a:pos x="108" y="114"/>
                  </a:cxn>
                  <a:cxn ang="0">
                    <a:pos x="114" y="104"/>
                  </a:cxn>
                  <a:cxn ang="0">
                    <a:pos x="116" y="96"/>
                  </a:cxn>
                  <a:cxn ang="0">
                    <a:pos x="117" y="58"/>
                  </a:cxn>
                  <a:cxn ang="0">
                    <a:pos x="116" y="52"/>
                  </a:cxn>
                  <a:cxn ang="0">
                    <a:pos x="105" y="48"/>
                  </a:cxn>
                  <a:cxn ang="0">
                    <a:pos x="97" y="49"/>
                  </a:cxn>
                  <a:cxn ang="0">
                    <a:pos x="111" y="31"/>
                  </a:cxn>
                  <a:cxn ang="0">
                    <a:pos x="109" y="0"/>
                  </a:cxn>
                </a:cxnLst>
                <a:rect l="0" t="0" r="r" b="b"/>
                <a:pathLst>
                  <a:path w="166" h="208">
                    <a:moveTo>
                      <a:pt x="109" y="0"/>
                    </a:moveTo>
                    <a:cubicBezTo>
                      <a:pt x="118" y="2"/>
                      <a:pt x="117" y="9"/>
                      <a:pt x="124" y="12"/>
                    </a:cubicBezTo>
                    <a:cubicBezTo>
                      <a:pt x="129" y="14"/>
                      <a:pt x="134" y="13"/>
                      <a:pt x="139" y="14"/>
                    </a:cubicBezTo>
                    <a:cubicBezTo>
                      <a:pt x="148" y="17"/>
                      <a:pt x="147" y="19"/>
                      <a:pt x="159" y="20"/>
                    </a:cubicBezTo>
                    <a:cubicBezTo>
                      <a:pt x="162" y="22"/>
                      <a:pt x="166" y="28"/>
                      <a:pt x="166" y="28"/>
                    </a:cubicBezTo>
                    <a:cubicBezTo>
                      <a:pt x="162" y="38"/>
                      <a:pt x="152" y="36"/>
                      <a:pt x="142" y="37"/>
                    </a:cubicBezTo>
                    <a:cubicBezTo>
                      <a:pt x="138" y="43"/>
                      <a:pt x="145" y="48"/>
                      <a:pt x="136" y="50"/>
                    </a:cubicBezTo>
                    <a:cubicBezTo>
                      <a:pt x="133" y="48"/>
                      <a:pt x="131" y="45"/>
                      <a:pt x="127" y="44"/>
                    </a:cubicBezTo>
                    <a:cubicBezTo>
                      <a:pt x="124" y="44"/>
                      <a:pt x="118" y="43"/>
                      <a:pt x="117" y="46"/>
                    </a:cubicBezTo>
                    <a:cubicBezTo>
                      <a:pt x="116" y="51"/>
                      <a:pt x="119" y="62"/>
                      <a:pt x="124" y="64"/>
                    </a:cubicBezTo>
                    <a:cubicBezTo>
                      <a:pt x="127" y="68"/>
                      <a:pt x="135" y="74"/>
                      <a:pt x="135" y="74"/>
                    </a:cubicBezTo>
                    <a:cubicBezTo>
                      <a:pt x="136" y="78"/>
                      <a:pt x="139" y="83"/>
                      <a:pt x="142" y="87"/>
                    </a:cubicBezTo>
                    <a:cubicBezTo>
                      <a:pt x="141" y="95"/>
                      <a:pt x="140" y="102"/>
                      <a:pt x="138" y="110"/>
                    </a:cubicBezTo>
                    <a:cubicBezTo>
                      <a:pt x="139" y="119"/>
                      <a:pt x="139" y="134"/>
                      <a:pt x="144" y="141"/>
                    </a:cubicBezTo>
                    <a:cubicBezTo>
                      <a:pt x="140" y="146"/>
                      <a:pt x="135" y="146"/>
                      <a:pt x="129" y="147"/>
                    </a:cubicBezTo>
                    <a:cubicBezTo>
                      <a:pt x="122" y="158"/>
                      <a:pt x="113" y="152"/>
                      <a:pt x="98" y="153"/>
                    </a:cubicBezTo>
                    <a:cubicBezTo>
                      <a:pt x="100" y="161"/>
                      <a:pt x="95" y="164"/>
                      <a:pt x="88" y="166"/>
                    </a:cubicBezTo>
                    <a:cubicBezTo>
                      <a:pt x="78" y="165"/>
                      <a:pt x="77" y="164"/>
                      <a:pt x="80" y="154"/>
                    </a:cubicBezTo>
                    <a:cubicBezTo>
                      <a:pt x="69" y="151"/>
                      <a:pt x="75" y="152"/>
                      <a:pt x="64" y="153"/>
                    </a:cubicBezTo>
                    <a:cubicBezTo>
                      <a:pt x="63" y="153"/>
                      <a:pt x="57" y="155"/>
                      <a:pt x="58" y="157"/>
                    </a:cubicBezTo>
                    <a:cubicBezTo>
                      <a:pt x="60" y="160"/>
                      <a:pt x="67" y="160"/>
                      <a:pt x="67" y="160"/>
                    </a:cubicBezTo>
                    <a:cubicBezTo>
                      <a:pt x="69" y="162"/>
                      <a:pt x="70" y="167"/>
                      <a:pt x="66" y="169"/>
                    </a:cubicBezTo>
                    <a:cubicBezTo>
                      <a:pt x="64" y="170"/>
                      <a:pt x="58" y="171"/>
                      <a:pt x="58" y="171"/>
                    </a:cubicBezTo>
                    <a:cubicBezTo>
                      <a:pt x="53" y="178"/>
                      <a:pt x="56" y="176"/>
                      <a:pt x="51" y="178"/>
                    </a:cubicBezTo>
                    <a:cubicBezTo>
                      <a:pt x="46" y="177"/>
                      <a:pt x="44" y="177"/>
                      <a:pt x="42" y="172"/>
                    </a:cubicBezTo>
                    <a:cubicBezTo>
                      <a:pt x="44" y="167"/>
                      <a:pt x="46" y="168"/>
                      <a:pt x="45" y="162"/>
                    </a:cubicBezTo>
                    <a:cubicBezTo>
                      <a:pt x="37" y="163"/>
                      <a:pt x="29" y="164"/>
                      <a:pt x="21" y="166"/>
                    </a:cubicBezTo>
                    <a:cubicBezTo>
                      <a:pt x="24" y="167"/>
                      <a:pt x="29" y="166"/>
                      <a:pt x="31" y="169"/>
                    </a:cubicBezTo>
                    <a:cubicBezTo>
                      <a:pt x="33" y="172"/>
                      <a:pt x="34" y="178"/>
                      <a:pt x="34" y="178"/>
                    </a:cubicBezTo>
                    <a:cubicBezTo>
                      <a:pt x="33" y="194"/>
                      <a:pt x="35" y="208"/>
                      <a:pt x="25" y="192"/>
                    </a:cubicBezTo>
                    <a:cubicBezTo>
                      <a:pt x="21" y="178"/>
                      <a:pt x="23" y="182"/>
                      <a:pt x="3" y="181"/>
                    </a:cubicBezTo>
                    <a:cubicBezTo>
                      <a:pt x="0" y="168"/>
                      <a:pt x="6" y="164"/>
                      <a:pt x="19" y="163"/>
                    </a:cubicBezTo>
                    <a:cubicBezTo>
                      <a:pt x="21" y="154"/>
                      <a:pt x="43" y="138"/>
                      <a:pt x="52" y="135"/>
                    </a:cubicBezTo>
                    <a:cubicBezTo>
                      <a:pt x="57" y="135"/>
                      <a:pt x="61" y="135"/>
                      <a:pt x="66" y="136"/>
                    </a:cubicBezTo>
                    <a:cubicBezTo>
                      <a:pt x="67" y="136"/>
                      <a:pt x="69" y="138"/>
                      <a:pt x="70" y="138"/>
                    </a:cubicBezTo>
                    <a:cubicBezTo>
                      <a:pt x="73" y="139"/>
                      <a:pt x="78" y="140"/>
                      <a:pt x="78" y="140"/>
                    </a:cubicBezTo>
                    <a:cubicBezTo>
                      <a:pt x="81" y="134"/>
                      <a:pt x="80" y="128"/>
                      <a:pt x="87" y="126"/>
                    </a:cubicBezTo>
                    <a:cubicBezTo>
                      <a:pt x="89" y="124"/>
                      <a:pt x="96" y="121"/>
                      <a:pt x="96" y="121"/>
                    </a:cubicBezTo>
                    <a:cubicBezTo>
                      <a:pt x="99" y="118"/>
                      <a:pt x="104" y="115"/>
                      <a:pt x="108" y="114"/>
                    </a:cubicBezTo>
                    <a:cubicBezTo>
                      <a:pt x="110" y="112"/>
                      <a:pt x="113" y="107"/>
                      <a:pt x="114" y="104"/>
                    </a:cubicBezTo>
                    <a:cubicBezTo>
                      <a:pt x="115" y="101"/>
                      <a:pt x="116" y="96"/>
                      <a:pt x="116" y="96"/>
                    </a:cubicBezTo>
                    <a:cubicBezTo>
                      <a:pt x="115" y="85"/>
                      <a:pt x="112" y="69"/>
                      <a:pt x="117" y="58"/>
                    </a:cubicBezTo>
                    <a:cubicBezTo>
                      <a:pt x="117" y="56"/>
                      <a:pt x="117" y="54"/>
                      <a:pt x="116" y="52"/>
                    </a:cubicBezTo>
                    <a:cubicBezTo>
                      <a:pt x="114" y="49"/>
                      <a:pt x="105" y="48"/>
                      <a:pt x="105" y="48"/>
                    </a:cubicBezTo>
                    <a:cubicBezTo>
                      <a:pt x="98" y="53"/>
                      <a:pt x="100" y="54"/>
                      <a:pt x="97" y="49"/>
                    </a:cubicBezTo>
                    <a:cubicBezTo>
                      <a:pt x="94" y="33"/>
                      <a:pt x="96" y="32"/>
                      <a:pt x="111" y="31"/>
                    </a:cubicBezTo>
                    <a:cubicBezTo>
                      <a:pt x="111" y="26"/>
                      <a:pt x="105" y="4"/>
                      <a:pt x="1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1" name="Freeform 65"/>
              <p:cNvSpPr>
                <a:spLocks/>
              </p:cNvSpPr>
              <p:nvPr/>
            </p:nvSpPr>
            <p:spPr bwMode="auto">
              <a:xfrm>
                <a:off x="8186296" y="2649168"/>
                <a:ext cx="115260" cy="20708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11"/>
                  </a:cxn>
                  <a:cxn ang="0">
                    <a:pos x="35" y="43"/>
                  </a:cxn>
                  <a:cxn ang="0">
                    <a:pos x="62" y="71"/>
                  </a:cxn>
                  <a:cxn ang="0">
                    <a:pos x="48" y="73"/>
                  </a:cxn>
                  <a:cxn ang="0">
                    <a:pos x="54" y="95"/>
                  </a:cxn>
                  <a:cxn ang="0">
                    <a:pos x="65" y="106"/>
                  </a:cxn>
                  <a:cxn ang="0">
                    <a:pos x="74" y="115"/>
                  </a:cxn>
                  <a:cxn ang="0">
                    <a:pos x="69" y="115"/>
                  </a:cxn>
                  <a:cxn ang="0">
                    <a:pos x="50" y="113"/>
                  </a:cxn>
                  <a:cxn ang="0">
                    <a:pos x="38" y="88"/>
                  </a:cxn>
                  <a:cxn ang="0">
                    <a:pos x="32" y="66"/>
                  </a:cxn>
                  <a:cxn ang="0">
                    <a:pos x="27" y="58"/>
                  </a:cxn>
                  <a:cxn ang="0">
                    <a:pos x="14" y="42"/>
                  </a:cxn>
                  <a:cxn ang="0">
                    <a:pos x="8" y="34"/>
                  </a:cxn>
                  <a:cxn ang="0">
                    <a:pos x="2" y="22"/>
                  </a:cxn>
                  <a:cxn ang="0">
                    <a:pos x="5" y="0"/>
                  </a:cxn>
                </a:cxnLst>
                <a:rect l="0" t="0" r="r" b="b"/>
                <a:pathLst>
                  <a:path w="82" h="118">
                    <a:moveTo>
                      <a:pt x="5" y="0"/>
                    </a:moveTo>
                    <a:cubicBezTo>
                      <a:pt x="6" y="4"/>
                      <a:pt x="8" y="9"/>
                      <a:pt x="12" y="11"/>
                    </a:cubicBezTo>
                    <a:cubicBezTo>
                      <a:pt x="15" y="17"/>
                      <a:pt x="29" y="41"/>
                      <a:pt x="35" y="43"/>
                    </a:cubicBezTo>
                    <a:cubicBezTo>
                      <a:pt x="41" y="52"/>
                      <a:pt x="52" y="65"/>
                      <a:pt x="62" y="71"/>
                    </a:cubicBezTo>
                    <a:cubicBezTo>
                      <a:pt x="58" y="72"/>
                      <a:pt x="50" y="69"/>
                      <a:pt x="48" y="73"/>
                    </a:cubicBezTo>
                    <a:cubicBezTo>
                      <a:pt x="45" y="77"/>
                      <a:pt x="47" y="93"/>
                      <a:pt x="54" y="95"/>
                    </a:cubicBezTo>
                    <a:cubicBezTo>
                      <a:pt x="57" y="99"/>
                      <a:pt x="61" y="105"/>
                      <a:pt x="65" y="106"/>
                    </a:cubicBezTo>
                    <a:cubicBezTo>
                      <a:pt x="67" y="110"/>
                      <a:pt x="71" y="112"/>
                      <a:pt x="74" y="115"/>
                    </a:cubicBezTo>
                    <a:cubicBezTo>
                      <a:pt x="78" y="118"/>
                      <a:pt x="82" y="118"/>
                      <a:pt x="69" y="115"/>
                    </a:cubicBezTo>
                    <a:cubicBezTo>
                      <a:pt x="62" y="111"/>
                      <a:pt x="59" y="112"/>
                      <a:pt x="50" y="113"/>
                    </a:cubicBezTo>
                    <a:cubicBezTo>
                      <a:pt x="48" y="105"/>
                      <a:pt x="45" y="93"/>
                      <a:pt x="38" y="88"/>
                    </a:cubicBezTo>
                    <a:cubicBezTo>
                      <a:pt x="36" y="81"/>
                      <a:pt x="37" y="71"/>
                      <a:pt x="32" y="66"/>
                    </a:cubicBezTo>
                    <a:cubicBezTo>
                      <a:pt x="31" y="63"/>
                      <a:pt x="27" y="58"/>
                      <a:pt x="27" y="58"/>
                    </a:cubicBezTo>
                    <a:cubicBezTo>
                      <a:pt x="26" y="52"/>
                      <a:pt x="20" y="44"/>
                      <a:pt x="14" y="42"/>
                    </a:cubicBezTo>
                    <a:cubicBezTo>
                      <a:pt x="12" y="38"/>
                      <a:pt x="12" y="36"/>
                      <a:pt x="8" y="34"/>
                    </a:cubicBezTo>
                    <a:cubicBezTo>
                      <a:pt x="6" y="28"/>
                      <a:pt x="6" y="26"/>
                      <a:pt x="2" y="22"/>
                    </a:cubicBezTo>
                    <a:cubicBezTo>
                      <a:pt x="3" y="3"/>
                      <a:pt x="0" y="9"/>
                      <a:pt x="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2" name="Freeform 66"/>
              <p:cNvSpPr>
                <a:spLocks/>
              </p:cNvSpPr>
              <p:nvPr/>
            </p:nvSpPr>
            <p:spPr bwMode="auto">
              <a:xfrm>
                <a:off x="7854353" y="4138025"/>
                <a:ext cx="753788" cy="684482"/>
              </a:xfrm>
              <a:custGeom>
                <a:avLst/>
                <a:gdLst/>
                <a:ahLst/>
                <a:cxnLst>
                  <a:cxn ang="0">
                    <a:pos x="438" y="8"/>
                  </a:cxn>
                  <a:cxn ang="0">
                    <a:pos x="450" y="51"/>
                  </a:cxn>
                  <a:cxn ang="0">
                    <a:pos x="480" y="116"/>
                  </a:cxn>
                  <a:cxn ang="0">
                    <a:pos x="495" y="130"/>
                  </a:cxn>
                  <a:cxn ang="0">
                    <a:pos x="508" y="160"/>
                  </a:cxn>
                  <a:cxn ang="0">
                    <a:pos x="541" y="204"/>
                  </a:cxn>
                  <a:cxn ang="0">
                    <a:pos x="542" y="246"/>
                  </a:cxn>
                  <a:cxn ang="0">
                    <a:pos x="501" y="310"/>
                  </a:cxn>
                  <a:cxn ang="0">
                    <a:pos x="460" y="357"/>
                  </a:cxn>
                  <a:cxn ang="0">
                    <a:pos x="405" y="387"/>
                  </a:cxn>
                  <a:cxn ang="0">
                    <a:pos x="382" y="390"/>
                  </a:cxn>
                  <a:cxn ang="0">
                    <a:pos x="322" y="382"/>
                  </a:cxn>
                  <a:cxn ang="0">
                    <a:pos x="307" y="350"/>
                  </a:cxn>
                  <a:cxn ang="0">
                    <a:pos x="290" y="333"/>
                  </a:cxn>
                  <a:cxn ang="0">
                    <a:pos x="307" y="325"/>
                  </a:cxn>
                  <a:cxn ang="0">
                    <a:pos x="291" y="319"/>
                  </a:cxn>
                  <a:cxn ang="0">
                    <a:pos x="276" y="337"/>
                  </a:cxn>
                  <a:cxn ang="0">
                    <a:pos x="240" y="296"/>
                  </a:cxn>
                  <a:cxn ang="0">
                    <a:pos x="183" y="295"/>
                  </a:cxn>
                  <a:cxn ang="0">
                    <a:pos x="145" y="308"/>
                  </a:cxn>
                  <a:cxn ang="0">
                    <a:pos x="108" y="324"/>
                  </a:cxn>
                  <a:cxn ang="0">
                    <a:pos x="24" y="343"/>
                  </a:cxn>
                  <a:cxn ang="0">
                    <a:pos x="1" y="218"/>
                  </a:cxn>
                  <a:cxn ang="0">
                    <a:pos x="76" y="136"/>
                  </a:cxn>
                  <a:cxn ang="0">
                    <a:pos x="122" y="123"/>
                  </a:cxn>
                  <a:cxn ang="0">
                    <a:pos x="150" y="87"/>
                  </a:cxn>
                  <a:cxn ang="0">
                    <a:pos x="160" y="91"/>
                  </a:cxn>
                  <a:cxn ang="0">
                    <a:pos x="195" y="55"/>
                  </a:cxn>
                  <a:cxn ang="0">
                    <a:pos x="229" y="58"/>
                  </a:cxn>
                  <a:cxn ang="0">
                    <a:pos x="252" y="48"/>
                  </a:cxn>
                  <a:cxn ang="0">
                    <a:pos x="343" y="15"/>
                  </a:cxn>
                  <a:cxn ang="0">
                    <a:pos x="333" y="58"/>
                  </a:cxn>
                  <a:cxn ang="0">
                    <a:pos x="387" y="96"/>
                  </a:cxn>
                  <a:cxn ang="0">
                    <a:pos x="414" y="60"/>
                  </a:cxn>
                  <a:cxn ang="0">
                    <a:pos x="432" y="0"/>
                  </a:cxn>
                </a:cxnLst>
                <a:rect l="0" t="0" r="r" b="b"/>
                <a:pathLst>
                  <a:path w="546" h="394">
                    <a:moveTo>
                      <a:pt x="432" y="0"/>
                    </a:moveTo>
                    <a:cubicBezTo>
                      <a:pt x="434" y="4"/>
                      <a:pt x="434" y="6"/>
                      <a:pt x="438" y="8"/>
                    </a:cubicBezTo>
                    <a:cubicBezTo>
                      <a:pt x="440" y="14"/>
                      <a:pt x="444" y="19"/>
                      <a:pt x="445" y="25"/>
                    </a:cubicBezTo>
                    <a:cubicBezTo>
                      <a:pt x="447" y="34"/>
                      <a:pt x="448" y="42"/>
                      <a:pt x="450" y="51"/>
                    </a:cubicBezTo>
                    <a:cubicBezTo>
                      <a:pt x="458" y="48"/>
                      <a:pt x="462" y="53"/>
                      <a:pt x="468" y="56"/>
                    </a:cubicBezTo>
                    <a:cubicBezTo>
                      <a:pt x="472" y="73"/>
                      <a:pt x="462" y="104"/>
                      <a:pt x="480" y="116"/>
                    </a:cubicBezTo>
                    <a:cubicBezTo>
                      <a:pt x="481" y="119"/>
                      <a:pt x="487" y="124"/>
                      <a:pt x="487" y="124"/>
                    </a:cubicBezTo>
                    <a:cubicBezTo>
                      <a:pt x="489" y="128"/>
                      <a:pt x="491" y="128"/>
                      <a:pt x="495" y="130"/>
                    </a:cubicBezTo>
                    <a:cubicBezTo>
                      <a:pt x="496" y="133"/>
                      <a:pt x="501" y="138"/>
                      <a:pt x="504" y="140"/>
                    </a:cubicBezTo>
                    <a:cubicBezTo>
                      <a:pt x="506" y="146"/>
                      <a:pt x="506" y="156"/>
                      <a:pt x="508" y="160"/>
                    </a:cubicBezTo>
                    <a:cubicBezTo>
                      <a:pt x="510" y="165"/>
                      <a:pt x="524" y="170"/>
                      <a:pt x="529" y="175"/>
                    </a:cubicBezTo>
                    <a:cubicBezTo>
                      <a:pt x="533" y="184"/>
                      <a:pt x="534" y="197"/>
                      <a:pt x="541" y="204"/>
                    </a:cubicBezTo>
                    <a:cubicBezTo>
                      <a:pt x="542" y="210"/>
                      <a:pt x="543" y="215"/>
                      <a:pt x="546" y="220"/>
                    </a:cubicBezTo>
                    <a:cubicBezTo>
                      <a:pt x="543" y="243"/>
                      <a:pt x="545" y="235"/>
                      <a:pt x="542" y="246"/>
                    </a:cubicBezTo>
                    <a:cubicBezTo>
                      <a:pt x="540" y="266"/>
                      <a:pt x="530" y="285"/>
                      <a:pt x="514" y="296"/>
                    </a:cubicBezTo>
                    <a:cubicBezTo>
                      <a:pt x="512" y="300"/>
                      <a:pt x="506" y="308"/>
                      <a:pt x="501" y="310"/>
                    </a:cubicBezTo>
                    <a:cubicBezTo>
                      <a:pt x="497" y="318"/>
                      <a:pt x="489" y="328"/>
                      <a:pt x="481" y="333"/>
                    </a:cubicBezTo>
                    <a:cubicBezTo>
                      <a:pt x="478" y="342"/>
                      <a:pt x="467" y="350"/>
                      <a:pt x="460" y="357"/>
                    </a:cubicBezTo>
                    <a:cubicBezTo>
                      <a:pt x="454" y="374"/>
                      <a:pt x="440" y="375"/>
                      <a:pt x="424" y="376"/>
                    </a:cubicBezTo>
                    <a:cubicBezTo>
                      <a:pt x="418" y="380"/>
                      <a:pt x="411" y="383"/>
                      <a:pt x="405" y="387"/>
                    </a:cubicBezTo>
                    <a:cubicBezTo>
                      <a:pt x="403" y="391"/>
                      <a:pt x="400" y="392"/>
                      <a:pt x="396" y="394"/>
                    </a:cubicBezTo>
                    <a:cubicBezTo>
                      <a:pt x="390" y="393"/>
                      <a:pt x="387" y="391"/>
                      <a:pt x="382" y="390"/>
                    </a:cubicBezTo>
                    <a:cubicBezTo>
                      <a:pt x="376" y="386"/>
                      <a:pt x="365" y="393"/>
                      <a:pt x="358" y="394"/>
                    </a:cubicBezTo>
                    <a:cubicBezTo>
                      <a:pt x="346" y="390"/>
                      <a:pt x="334" y="388"/>
                      <a:pt x="322" y="382"/>
                    </a:cubicBezTo>
                    <a:cubicBezTo>
                      <a:pt x="320" y="379"/>
                      <a:pt x="318" y="373"/>
                      <a:pt x="318" y="373"/>
                    </a:cubicBezTo>
                    <a:cubicBezTo>
                      <a:pt x="316" y="357"/>
                      <a:pt x="320" y="353"/>
                      <a:pt x="307" y="350"/>
                    </a:cubicBezTo>
                    <a:cubicBezTo>
                      <a:pt x="305" y="343"/>
                      <a:pt x="310" y="342"/>
                      <a:pt x="314" y="337"/>
                    </a:cubicBezTo>
                    <a:cubicBezTo>
                      <a:pt x="312" y="326"/>
                      <a:pt x="299" y="332"/>
                      <a:pt x="290" y="333"/>
                    </a:cubicBezTo>
                    <a:cubicBezTo>
                      <a:pt x="288" y="339"/>
                      <a:pt x="289" y="351"/>
                      <a:pt x="285" y="339"/>
                    </a:cubicBezTo>
                    <a:cubicBezTo>
                      <a:pt x="288" y="331"/>
                      <a:pt x="300" y="328"/>
                      <a:pt x="307" y="325"/>
                    </a:cubicBezTo>
                    <a:cubicBezTo>
                      <a:pt x="309" y="322"/>
                      <a:pt x="321" y="303"/>
                      <a:pt x="310" y="307"/>
                    </a:cubicBezTo>
                    <a:cubicBezTo>
                      <a:pt x="304" y="313"/>
                      <a:pt x="300" y="318"/>
                      <a:pt x="291" y="319"/>
                    </a:cubicBezTo>
                    <a:cubicBezTo>
                      <a:pt x="286" y="321"/>
                      <a:pt x="284" y="324"/>
                      <a:pt x="280" y="328"/>
                    </a:cubicBezTo>
                    <a:cubicBezTo>
                      <a:pt x="279" y="330"/>
                      <a:pt x="277" y="336"/>
                      <a:pt x="276" y="337"/>
                    </a:cubicBezTo>
                    <a:cubicBezTo>
                      <a:pt x="274" y="338"/>
                      <a:pt x="270" y="339"/>
                      <a:pt x="270" y="339"/>
                    </a:cubicBezTo>
                    <a:cubicBezTo>
                      <a:pt x="263" y="321"/>
                      <a:pt x="262" y="299"/>
                      <a:pt x="240" y="296"/>
                    </a:cubicBezTo>
                    <a:cubicBezTo>
                      <a:pt x="230" y="293"/>
                      <a:pt x="222" y="292"/>
                      <a:pt x="212" y="290"/>
                    </a:cubicBezTo>
                    <a:cubicBezTo>
                      <a:pt x="201" y="291"/>
                      <a:pt x="193" y="293"/>
                      <a:pt x="183" y="295"/>
                    </a:cubicBezTo>
                    <a:cubicBezTo>
                      <a:pt x="184" y="294"/>
                      <a:pt x="187" y="300"/>
                      <a:pt x="186" y="300"/>
                    </a:cubicBezTo>
                    <a:cubicBezTo>
                      <a:pt x="173" y="300"/>
                      <a:pt x="158" y="307"/>
                      <a:pt x="145" y="308"/>
                    </a:cubicBezTo>
                    <a:cubicBezTo>
                      <a:pt x="137" y="310"/>
                      <a:pt x="130" y="313"/>
                      <a:pt x="121" y="314"/>
                    </a:cubicBezTo>
                    <a:cubicBezTo>
                      <a:pt x="115" y="316"/>
                      <a:pt x="112" y="322"/>
                      <a:pt x="108" y="324"/>
                    </a:cubicBezTo>
                    <a:cubicBezTo>
                      <a:pt x="103" y="326"/>
                      <a:pt x="98" y="326"/>
                      <a:pt x="93" y="328"/>
                    </a:cubicBezTo>
                    <a:cubicBezTo>
                      <a:pt x="70" y="326"/>
                      <a:pt x="46" y="337"/>
                      <a:pt x="24" y="343"/>
                    </a:cubicBezTo>
                    <a:cubicBezTo>
                      <a:pt x="9" y="342"/>
                      <a:pt x="1" y="341"/>
                      <a:pt x="0" y="325"/>
                    </a:cubicBezTo>
                    <a:cubicBezTo>
                      <a:pt x="20" y="304"/>
                      <a:pt x="16" y="254"/>
                      <a:pt x="1" y="218"/>
                    </a:cubicBezTo>
                    <a:cubicBezTo>
                      <a:pt x="7" y="202"/>
                      <a:pt x="7" y="164"/>
                      <a:pt x="40" y="156"/>
                    </a:cubicBezTo>
                    <a:cubicBezTo>
                      <a:pt x="50" y="146"/>
                      <a:pt x="62" y="139"/>
                      <a:pt x="76" y="136"/>
                    </a:cubicBezTo>
                    <a:cubicBezTo>
                      <a:pt x="81" y="135"/>
                      <a:pt x="89" y="135"/>
                      <a:pt x="94" y="132"/>
                    </a:cubicBezTo>
                    <a:cubicBezTo>
                      <a:pt x="101" y="127"/>
                      <a:pt x="114" y="126"/>
                      <a:pt x="122" y="123"/>
                    </a:cubicBezTo>
                    <a:cubicBezTo>
                      <a:pt x="124" y="117"/>
                      <a:pt x="133" y="105"/>
                      <a:pt x="138" y="100"/>
                    </a:cubicBezTo>
                    <a:cubicBezTo>
                      <a:pt x="140" y="94"/>
                      <a:pt x="144" y="89"/>
                      <a:pt x="150" y="87"/>
                    </a:cubicBezTo>
                    <a:cubicBezTo>
                      <a:pt x="153" y="87"/>
                      <a:pt x="156" y="87"/>
                      <a:pt x="159" y="88"/>
                    </a:cubicBezTo>
                    <a:cubicBezTo>
                      <a:pt x="160" y="88"/>
                      <a:pt x="159" y="92"/>
                      <a:pt x="160" y="91"/>
                    </a:cubicBezTo>
                    <a:cubicBezTo>
                      <a:pt x="172" y="83"/>
                      <a:pt x="163" y="71"/>
                      <a:pt x="180" y="68"/>
                    </a:cubicBezTo>
                    <a:cubicBezTo>
                      <a:pt x="185" y="65"/>
                      <a:pt x="191" y="59"/>
                      <a:pt x="195" y="55"/>
                    </a:cubicBezTo>
                    <a:cubicBezTo>
                      <a:pt x="197" y="49"/>
                      <a:pt x="210" y="46"/>
                      <a:pt x="216" y="45"/>
                    </a:cubicBezTo>
                    <a:cubicBezTo>
                      <a:pt x="223" y="47"/>
                      <a:pt x="223" y="53"/>
                      <a:pt x="229" y="58"/>
                    </a:cubicBezTo>
                    <a:cubicBezTo>
                      <a:pt x="232" y="61"/>
                      <a:pt x="241" y="63"/>
                      <a:pt x="241" y="63"/>
                    </a:cubicBezTo>
                    <a:cubicBezTo>
                      <a:pt x="249" y="62"/>
                      <a:pt x="246" y="52"/>
                      <a:pt x="252" y="48"/>
                    </a:cubicBezTo>
                    <a:cubicBezTo>
                      <a:pt x="257" y="38"/>
                      <a:pt x="265" y="36"/>
                      <a:pt x="270" y="26"/>
                    </a:cubicBezTo>
                    <a:cubicBezTo>
                      <a:pt x="284" y="12"/>
                      <a:pt x="317" y="13"/>
                      <a:pt x="343" y="15"/>
                    </a:cubicBezTo>
                    <a:cubicBezTo>
                      <a:pt x="355" y="19"/>
                      <a:pt x="346" y="39"/>
                      <a:pt x="339" y="46"/>
                    </a:cubicBezTo>
                    <a:cubicBezTo>
                      <a:pt x="338" y="50"/>
                      <a:pt x="334" y="54"/>
                      <a:pt x="333" y="58"/>
                    </a:cubicBezTo>
                    <a:cubicBezTo>
                      <a:pt x="336" y="67"/>
                      <a:pt x="340" y="70"/>
                      <a:pt x="348" y="75"/>
                    </a:cubicBezTo>
                    <a:cubicBezTo>
                      <a:pt x="356" y="85"/>
                      <a:pt x="375" y="95"/>
                      <a:pt x="387" y="96"/>
                    </a:cubicBezTo>
                    <a:cubicBezTo>
                      <a:pt x="394" y="98"/>
                      <a:pt x="395" y="87"/>
                      <a:pt x="402" y="88"/>
                    </a:cubicBezTo>
                    <a:cubicBezTo>
                      <a:pt x="410" y="93"/>
                      <a:pt x="412" y="66"/>
                      <a:pt x="414" y="60"/>
                    </a:cubicBezTo>
                    <a:cubicBezTo>
                      <a:pt x="415" y="49"/>
                      <a:pt x="414" y="42"/>
                      <a:pt x="420" y="33"/>
                    </a:cubicBezTo>
                    <a:cubicBezTo>
                      <a:pt x="424" y="22"/>
                      <a:pt x="427" y="10"/>
                      <a:pt x="43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3" name="Freeform 70"/>
              <p:cNvSpPr>
                <a:spLocks/>
              </p:cNvSpPr>
              <p:nvPr/>
            </p:nvSpPr>
            <p:spPr bwMode="auto">
              <a:xfrm>
                <a:off x="7750619" y="2125995"/>
                <a:ext cx="142921" cy="305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3"/>
                  </a:cxn>
                  <a:cxn ang="0">
                    <a:pos x="95" y="8"/>
                  </a:cxn>
                  <a:cxn ang="0">
                    <a:pos x="66" y="15"/>
                  </a:cxn>
                  <a:cxn ang="0">
                    <a:pos x="57" y="19"/>
                  </a:cxn>
                  <a:cxn ang="0">
                    <a:pos x="8" y="12"/>
                  </a:cxn>
                  <a:cxn ang="0">
                    <a:pos x="0" y="0"/>
                  </a:cxn>
                </a:cxnLst>
                <a:rect l="0" t="0" r="r" b="b"/>
                <a:pathLst>
                  <a:path w="103" h="19">
                    <a:moveTo>
                      <a:pt x="0" y="0"/>
                    </a:moveTo>
                    <a:cubicBezTo>
                      <a:pt x="27" y="1"/>
                      <a:pt x="54" y="2"/>
                      <a:pt x="81" y="3"/>
                    </a:cubicBezTo>
                    <a:cubicBezTo>
                      <a:pt x="83" y="3"/>
                      <a:pt x="103" y="3"/>
                      <a:pt x="95" y="8"/>
                    </a:cubicBezTo>
                    <a:cubicBezTo>
                      <a:pt x="92" y="18"/>
                      <a:pt x="71" y="15"/>
                      <a:pt x="66" y="15"/>
                    </a:cubicBezTo>
                    <a:cubicBezTo>
                      <a:pt x="63" y="17"/>
                      <a:pt x="57" y="19"/>
                      <a:pt x="57" y="19"/>
                    </a:cubicBezTo>
                    <a:cubicBezTo>
                      <a:pt x="39" y="18"/>
                      <a:pt x="24" y="17"/>
                      <a:pt x="8" y="12"/>
                    </a:cubicBezTo>
                    <a:cubicBezTo>
                      <a:pt x="4" y="8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4" name="Freeform 71"/>
              <p:cNvSpPr>
                <a:spLocks/>
              </p:cNvSpPr>
              <p:nvPr/>
            </p:nvSpPr>
            <p:spPr bwMode="auto">
              <a:xfrm>
                <a:off x="7845131" y="2173954"/>
                <a:ext cx="59934" cy="1743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7" y="4"/>
                  </a:cxn>
                  <a:cxn ang="0">
                    <a:pos x="35" y="10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43" h="10">
                    <a:moveTo>
                      <a:pt x="2" y="0"/>
                    </a:moveTo>
                    <a:cubicBezTo>
                      <a:pt x="14" y="1"/>
                      <a:pt x="25" y="3"/>
                      <a:pt x="37" y="4"/>
                    </a:cubicBezTo>
                    <a:cubicBezTo>
                      <a:pt x="43" y="7"/>
                      <a:pt x="40" y="9"/>
                      <a:pt x="35" y="10"/>
                    </a:cubicBezTo>
                    <a:cubicBezTo>
                      <a:pt x="23" y="9"/>
                      <a:pt x="12" y="8"/>
                      <a:pt x="0" y="7"/>
                    </a:cubicBezTo>
                    <a:cubicBezTo>
                      <a:pt x="2" y="0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5" name="Freeform 72"/>
              <p:cNvSpPr>
                <a:spLocks/>
              </p:cNvSpPr>
              <p:nvPr/>
            </p:nvSpPr>
            <p:spPr bwMode="auto">
              <a:xfrm>
                <a:off x="7898148" y="2132535"/>
                <a:ext cx="87597" cy="2397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4" y="3"/>
                  </a:cxn>
                  <a:cxn ang="0">
                    <a:pos x="61" y="5"/>
                  </a:cxn>
                  <a:cxn ang="0">
                    <a:pos x="56" y="12"/>
                  </a:cxn>
                  <a:cxn ang="0">
                    <a:pos x="22" y="8"/>
                  </a:cxn>
                  <a:cxn ang="0">
                    <a:pos x="4" y="5"/>
                  </a:cxn>
                  <a:cxn ang="0">
                    <a:pos x="2" y="0"/>
                  </a:cxn>
                </a:cxnLst>
                <a:rect l="0" t="0" r="r" b="b"/>
                <a:pathLst>
                  <a:path w="63" h="12">
                    <a:moveTo>
                      <a:pt x="2" y="0"/>
                    </a:moveTo>
                    <a:cubicBezTo>
                      <a:pt x="9" y="1"/>
                      <a:pt x="24" y="3"/>
                      <a:pt x="24" y="3"/>
                    </a:cubicBezTo>
                    <a:cubicBezTo>
                      <a:pt x="35" y="9"/>
                      <a:pt x="49" y="5"/>
                      <a:pt x="61" y="5"/>
                    </a:cubicBezTo>
                    <a:cubicBezTo>
                      <a:pt x="63" y="10"/>
                      <a:pt x="62" y="11"/>
                      <a:pt x="56" y="12"/>
                    </a:cubicBezTo>
                    <a:cubicBezTo>
                      <a:pt x="45" y="11"/>
                      <a:pt x="33" y="10"/>
                      <a:pt x="22" y="8"/>
                    </a:cubicBezTo>
                    <a:cubicBezTo>
                      <a:pt x="16" y="7"/>
                      <a:pt x="4" y="5"/>
                      <a:pt x="4" y="5"/>
                    </a:cubicBezTo>
                    <a:cubicBezTo>
                      <a:pt x="0" y="2"/>
                      <a:pt x="1" y="4"/>
                      <a:pt x="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6" name="Freeform 73"/>
              <p:cNvSpPr>
                <a:spLocks/>
              </p:cNvSpPr>
              <p:nvPr/>
            </p:nvSpPr>
            <p:spPr bwMode="auto">
              <a:xfrm>
                <a:off x="6508135" y="2095480"/>
                <a:ext cx="218989" cy="167851"/>
              </a:xfrm>
              <a:custGeom>
                <a:avLst/>
                <a:gdLst/>
                <a:ahLst/>
                <a:cxnLst>
                  <a:cxn ang="0">
                    <a:pos x="77" y="10"/>
                  </a:cxn>
                  <a:cxn ang="0">
                    <a:pos x="160" y="1"/>
                  </a:cxn>
                  <a:cxn ang="0">
                    <a:pos x="130" y="15"/>
                  </a:cxn>
                  <a:cxn ang="0">
                    <a:pos x="117" y="19"/>
                  </a:cxn>
                  <a:cxn ang="0">
                    <a:pos x="89" y="28"/>
                  </a:cxn>
                  <a:cxn ang="0">
                    <a:pos x="57" y="48"/>
                  </a:cxn>
                  <a:cxn ang="0">
                    <a:pos x="49" y="60"/>
                  </a:cxn>
                  <a:cxn ang="0">
                    <a:pos x="70" y="85"/>
                  </a:cxn>
                  <a:cxn ang="0">
                    <a:pos x="63" y="91"/>
                  </a:cxn>
                  <a:cxn ang="0">
                    <a:pos x="30" y="84"/>
                  </a:cxn>
                  <a:cxn ang="0">
                    <a:pos x="10" y="81"/>
                  </a:cxn>
                  <a:cxn ang="0">
                    <a:pos x="0" y="75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17" y="52"/>
                  </a:cxn>
                  <a:cxn ang="0">
                    <a:pos x="28" y="39"/>
                  </a:cxn>
                  <a:cxn ang="0">
                    <a:pos x="39" y="28"/>
                  </a:cxn>
                  <a:cxn ang="0">
                    <a:pos x="59" y="15"/>
                  </a:cxn>
                  <a:cxn ang="0">
                    <a:pos x="69" y="11"/>
                  </a:cxn>
                  <a:cxn ang="0">
                    <a:pos x="77" y="10"/>
                  </a:cxn>
                </a:cxnLst>
                <a:rect l="0" t="0" r="r" b="b"/>
                <a:pathLst>
                  <a:path w="160" h="96">
                    <a:moveTo>
                      <a:pt x="77" y="10"/>
                    </a:moveTo>
                    <a:cubicBezTo>
                      <a:pt x="79" y="11"/>
                      <a:pt x="151" y="0"/>
                      <a:pt x="160" y="1"/>
                    </a:cubicBezTo>
                    <a:cubicBezTo>
                      <a:pt x="154" y="11"/>
                      <a:pt x="141" y="14"/>
                      <a:pt x="130" y="15"/>
                    </a:cubicBezTo>
                    <a:cubicBezTo>
                      <a:pt x="126" y="16"/>
                      <a:pt x="121" y="18"/>
                      <a:pt x="117" y="19"/>
                    </a:cubicBezTo>
                    <a:cubicBezTo>
                      <a:pt x="109" y="24"/>
                      <a:pt x="98" y="26"/>
                      <a:pt x="89" y="28"/>
                    </a:cubicBezTo>
                    <a:cubicBezTo>
                      <a:pt x="78" y="33"/>
                      <a:pt x="68" y="44"/>
                      <a:pt x="57" y="48"/>
                    </a:cubicBezTo>
                    <a:cubicBezTo>
                      <a:pt x="54" y="52"/>
                      <a:pt x="49" y="60"/>
                      <a:pt x="49" y="60"/>
                    </a:cubicBezTo>
                    <a:cubicBezTo>
                      <a:pt x="51" y="80"/>
                      <a:pt x="53" y="81"/>
                      <a:pt x="70" y="85"/>
                    </a:cubicBezTo>
                    <a:cubicBezTo>
                      <a:pt x="78" y="91"/>
                      <a:pt x="74" y="90"/>
                      <a:pt x="63" y="91"/>
                    </a:cubicBezTo>
                    <a:cubicBezTo>
                      <a:pt x="50" y="96"/>
                      <a:pt x="41" y="88"/>
                      <a:pt x="30" y="84"/>
                    </a:cubicBezTo>
                    <a:cubicBezTo>
                      <a:pt x="23" y="77"/>
                      <a:pt x="23" y="79"/>
                      <a:pt x="10" y="81"/>
                    </a:cubicBezTo>
                    <a:cubicBezTo>
                      <a:pt x="0" y="78"/>
                      <a:pt x="2" y="81"/>
                      <a:pt x="0" y="75"/>
                    </a:cubicBezTo>
                    <a:cubicBezTo>
                      <a:pt x="2" y="70"/>
                      <a:pt x="6" y="67"/>
                      <a:pt x="11" y="66"/>
                    </a:cubicBezTo>
                    <a:cubicBezTo>
                      <a:pt x="9" y="59"/>
                      <a:pt x="10" y="62"/>
                      <a:pt x="7" y="57"/>
                    </a:cubicBezTo>
                    <a:cubicBezTo>
                      <a:pt x="14" y="52"/>
                      <a:pt x="11" y="54"/>
                      <a:pt x="17" y="52"/>
                    </a:cubicBezTo>
                    <a:cubicBezTo>
                      <a:pt x="22" y="48"/>
                      <a:pt x="21" y="41"/>
                      <a:pt x="28" y="39"/>
                    </a:cubicBezTo>
                    <a:cubicBezTo>
                      <a:pt x="31" y="33"/>
                      <a:pt x="33" y="30"/>
                      <a:pt x="39" y="28"/>
                    </a:cubicBezTo>
                    <a:cubicBezTo>
                      <a:pt x="47" y="22"/>
                      <a:pt x="48" y="17"/>
                      <a:pt x="59" y="15"/>
                    </a:cubicBezTo>
                    <a:cubicBezTo>
                      <a:pt x="62" y="13"/>
                      <a:pt x="69" y="11"/>
                      <a:pt x="69" y="11"/>
                    </a:cubicBezTo>
                    <a:cubicBezTo>
                      <a:pt x="72" y="10"/>
                      <a:pt x="62" y="11"/>
                      <a:pt x="77" y="1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7" name="Freeform 74"/>
              <p:cNvSpPr>
                <a:spLocks/>
              </p:cNvSpPr>
              <p:nvPr/>
            </p:nvSpPr>
            <p:spPr bwMode="auto">
              <a:xfrm>
                <a:off x="6964558" y="1990863"/>
                <a:ext cx="108342" cy="32698"/>
              </a:xfrm>
              <a:custGeom>
                <a:avLst/>
                <a:gdLst/>
                <a:ahLst/>
                <a:cxnLst>
                  <a:cxn ang="0">
                    <a:pos x="33" y="8"/>
                  </a:cxn>
                  <a:cxn ang="0">
                    <a:pos x="39" y="0"/>
                  </a:cxn>
                  <a:cxn ang="0">
                    <a:pos x="66" y="5"/>
                  </a:cxn>
                  <a:cxn ang="0">
                    <a:pos x="79" y="10"/>
                  </a:cxn>
                  <a:cxn ang="0">
                    <a:pos x="69" y="17"/>
                  </a:cxn>
                  <a:cxn ang="0">
                    <a:pos x="61" y="19"/>
                  </a:cxn>
                  <a:cxn ang="0">
                    <a:pos x="33" y="12"/>
                  </a:cxn>
                  <a:cxn ang="0">
                    <a:pos x="33" y="8"/>
                  </a:cxn>
                </a:cxnLst>
                <a:rect l="0" t="0" r="r" b="b"/>
                <a:pathLst>
                  <a:path w="79" h="19">
                    <a:moveTo>
                      <a:pt x="33" y="8"/>
                    </a:moveTo>
                    <a:cubicBezTo>
                      <a:pt x="35" y="1"/>
                      <a:pt x="33" y="3"/>
                      <a:pt x="39" y="0"/>
                    </a:cubicBezTo>
                    <a:cubicBezTo>
                      <a:pt x="50" y="2"/>
                      <a:pt x="55" y="4"/>
                      <a:pt x="66" y="5"/>
                    </a:cubicBezTo>
                    <a:cubicBezTo>
                      <a:pt x="72" y="6"/>
                      <a:pt x="74" y="7"/>
                      <a:pt x="79" y="10"/>
                    </a:cubicBezTo>
                    <a:cubicBezTo>
                      <a:pt x="78" y="14"/>
                      <a:pt x="73" y="16"/>
                      <a:pt x="69" y="17"/>
                    </a:cubicBezTo>
                    <a:cubicBezTo>
                      <a:pt x="66" y="18"/>
                      <a:pt x="61" y="19"/>
                      <a:pt x="61" y="19"/>
                    </a:cubicBezTo>
                    <a:cubicBezTo>
                      <a:pt x="49" y="19"/>
                      <a:pt x="0" y="16"/>
                      <a:pt x="33" y="12"/>
                    </a:cubicBezTo>
                    <a:cubicBezTo>
                      <a:pt x="34" y="8"/>
                      <a:pt x="35" y="8"/>
                      <a:pt x="33" y="8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8" name="Freeform 75"/>
              <p:cNvSpPr>
                <a:spLocks/>
              </p:cNvSpPr>
              <p:nvPr/>
            </p:nvSpPr>
            <p:spPr bwMode="auto">
              <a:xfrm>
                <a:off x="7038321" y="2023558"/>
                <a:ext cx="99121" cy="3706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4" y="5"/>
                  </a:cxn>
                  <a:cxn ang="0">
                    <a:pos x="71" y="13"/>
                  </a:cxn>
                  <a:cxn ang="0">
                    <a:pos x="72" y="17"/>
                  </a:cxn>
                  <a:cxn ang="0">
                    <a:pos x="49" y="13"/>
                  </a:cxn>
                  <a:cxn ang="0">
                    <a:pos x="27" y="12"/>
                  </a:cxn>
                  <a:cxn ang="0">
                    <a:pos x="0" y="8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25" y="4"/>
                  </a:cxn>
                  <a:cxn ang="0">
                    <a:pos x="31" y="0"/>
                  </a:cxn>
                </a:cxnLst>
                <a:rect l="0" t="0" r="r" b="b"/>
                <a:pathLst>
                  <a:path w="73" h="22">
                    <a:moveTo>
                      <a:pt x="31" y="0"/>
                    </a:moveTo>
                    <a:cubicBezTo>
                      <a:pt x="39" y="2"/>
                      <a:pt x="46" y="2"/>
                      <a:pt x="54" y="5"/>
                    </a:cubicBezTo>
                    <a:cubicBezTo>
                      <a:pt x="64" y="2"/>
                      <a:pt x="65" y="4"/>
                      <a:pt x="71" y="13"/>
                    </a:cubicBezTo>
                    <a:cubicBezTo>
                      <a:pt x="71" y="14"/>
                      <a:pt x="73" y="16"/>
                      <a:pt x="72" y="17"/>
                    </a:cubicBezTo>
                    <a:cubicBezTo>
                      <a:pt x="63" y="22"/>
                      <a:pt x="57" y="14"/>
                      <a:pt x="49" y="13"/>
                    </a:cubicBezTo>
                    <a:cubicBezTo>
                      <a:pt x="42" y="12"/>
                      <a:pt x="34" y="12"/>
                      <a:pt x="27" y="12"/>
                    </a:cubicBezTo>
                    <a:cubicBezTo>
                      <a:pt x="19" y="9"/>
                      <a:pt x="8" y="9"/>
                      <a:pt x="0" y="8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10" y="7"/>
                      <a:pt x="12" y="6"/>
                      <a:pt x="13" y="6"/>
                    </a:cubicBezTo>
                    <a:cubicBezTo>
                      <a:pt x="17" y="5"/>
                      <a:pt x="25" y="4"/>
                      <a:pt x="25" y="4"/>
                    </a:cubicBezTo>
                    <a:cubicBezTo>
                      <a:pt x="27" y="3"/>
                      <a:pt x="29" y="1"/>
                      <a:pt x="3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09" name="Freeform 76"/>
              <p:cNvSpPr>
                <a:spLocks/>
              </p:cNvSpPr>
              <p:nvPr/>
            </p:nvSpPr>
            <p:spPr bwMode="auto">
              <a:xfrm>
                <a:off x="7148971" y="2036638"/>
                <a:ext cx="76071" cy="4795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19"/>
                  </a:cxn>
                  <a:cxn ang="0">
                    <a:pos x="19" y="17"/>
                  </a:cxn>
                  <a:cxn ang="0">
                    <a:pos x="55" y="19"/>
                  </a:cxn>
                  <a:cxn ang="0">
                    <a:pos x="21" y="7"/>
                  </a:cxn>
                  <a:cxn ang="0">
                    <a:pos x="6" y="3"/>
                  </a:cxn>
                  <a:cxn ang="0">
                    <a:pos x="6" y="4"/>
                  </a:cxn>
                </a:cxnLst>
                <a:rect l="0" t="0" r="r" b="b"/>
                <a:pathLst>
                  <a:path w="55" h="27">
                    <a:moveTo>
                      <a:pt x="6" y="4"/>
                    </a:moveTo>
                    <a:cubicBezTo>
                      <a:pt x="7" y="12"/>
                      <a:pt x="7" y="13"/>
                      <a:pt x="3" y="19"/>
                    </a:cubicBezTo>
                    <a:cubicBezTo>
                      <a:pt x="0" y="27"/>
                      <a:pt x="15" y="19"/>
                      <a:pt x="19" y="17"/>
                    </a:cubicBezTo>
                    <a:cubicBezTo>
                      <a:pt x="52" y="20"/>
                      <a:pt x="40" y="22"/>
                      <a:pt x="55" y="19"/>
                    </a:cubicBezTo>
                    <a:cubicBezTo>
                      <a:pt x="53" y="2"/>
                      <a:pt x="38" y="8"/>
                      <a:pt x="21" y="7"/>
                    </a:cubicBezTo>
                    <a:cubicBezTo>
                      <a:pt x="19" y="0"/>
                      <a:pt x="12" y="2"/>
                      <a:pt x="6" y="3"/>
                    </a:cubicBezTo>
                    <a:cubicBezTo>
                      <a:pt x="2" y="4"/>
                      <a:pt x="2" y="4"/>
                      <a:pt x="6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10" name="Freeform 77"/>
              <p:cNvSpPr>
                <a:spLocks/>
              </p:cNvSpPr>
              <p:nvPr/>
            </p:nvSpPr>
            <p:spPr bwMode="auto">
              <a:xfrm>
                <a:off x="5865006" y="2023554"/>
                <a:ext cx="195941" cy="8937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47" y="7"/>
                  </a:cxn>
                  <a:cxn ang="0">
                    <a:pos x="53" y="16"/>
                  </a:cxn>
                  <a:cxn ang="0">
                    <a:pos x="50" y="7"/>
                  </a:cxn>
                  <a:cxn ang="0">
                    <a:pos x="57" y="0"/>
                  </a:cxn>
                  <a:cxn ang="0">
                    <a:pos x="66" y="1"/>
                  </a:cxn>
                  <a:cxn ang="0">
                    <a:pos x="72" y="7"/>
                  </a:cxn>
                  <a:cxn ang="0">
                    <a:pos x="115" y="18"/>
                  </a:cxn>
                  <a:cxn ang="0">
                    <a:pos x="131" y="23"/>
                  </a:cxn>
                  <a:cxn ang="0">
                    <a:pos x="137" y="25"/>
                  </a:cxn>
                  <a:cxn ang="0">
                    <a:pos x="131" y="40"/>
                  </a:cxn>
                  <a:cxn ang="0">
                    <a:pos x="116" y="28"/>
                  </a:cxn>
                  <a:cxn ang="0">
                    <a:pos x="102" y="21"/>
                  </a:cxn>
                  <a:cxn ang="0">
                    <a:pos x="86" y="24"/>
                  </a:cxn>
                  <a:cxn ang="0">
                    <a:pos x="78" y="42"/>
                  </a:cxn>
                  <a:cxn ang="0">
                    <a:pos x="68" y="51"/>
                  </a:cxn>
                  <a:cxn ang="0">
                    <a:pos x="38" y="37"/>
                  </a:cxn>
                  <a:cxn ang="0">
                    <a:pos x="42" y="27"/>
                  </a:cxn>
                  <a:cxn ang="0">
                    <a:pos x="39" y="19"/>
                  </a:cxn>
                  <a:cxn ang="0">
                    <a:pos x="17" y="23"/>
                  </a:cxn>
                  <a:cxn ang="0">
                    <a:pos x="0" y="10"/>
                  </a:cxn>
                  <a:cxn ang="0">
                    <a:pos x="12" y="5"/>
                  </a:cxn>
                  <a:cxn ang="0">
                    <a:pos x="2" y="3"/>
                  </a:cxn>
                </a:cxnLst>
                <a:rect l="0" t="0" r="r" b="b"/>
                <a:pathLst>
                  <a:path w="141" h="51">
                    <a:moveTo>
                      <a:pt x="2" y="3"/>
                    </a:moveTo>
                    <a:cubicBezTo>
                      <a:pt x="17" y="5"/>
                      <a:pt x="32" y="6"/>
                      <a:pt x="47" y="7"/>
                    </a:cubicBezTo>
                    <a:cubicBezTo>
                      <a:pt x="48" y="12"/>
                      <a:pt x="48" y="14"/>
                      <a:pt x="53" y="16"/>
                    </a:cubicBezTo>
                    <a:cubicBezTo>
                      <a:pt x="55" y="11"/>
                      <a:pt x="51" y="11"/>
                      <a:pt x="50" y="7"/>
                    </a:cubicBezTo>
                    <a:cubicBezTo>
                      <a:pt x="51" y="2"/>
                      <a:pt x="52" y="2"/>
                      <a:pt x="57" y="0"/>
                    </a:cubicBezTo>
                    <a:cubicBezTo>
                      <a:pt x="60" y="0"/>
                      <a:pt x="63" y="0"/>
                      <a:pt x="66" y="1"/>
                    </a:cubicBezTo>
                    <a:cubicBezTo>
                      <a:pt x="69" y="2"/>
                      <a:pt x="72" y="7"/>
                      <a:pt x="72" y="7"/>
                    </a:cubicBezTo>
                    <a:cubicBezTo>
                      <a:pt x="76" y="20"/>
                      <a:pt x="106" y="18"/>
                      <a:pt x="115" y="18"/>
                    </a:cubicBezTo>
                    <a:cubicBezTo>
                      <a:pt x="121" y="19"/>
                      <a:pt x="125" y="21"/>
                      <a:pt x="131" y="23"/>
                    </a:cubicBezTo>
                    <a:cubicBezTo>
                      <a:pt x="133" y="24"/>
                      <a:pt x="137" y="25"/>
                      <a:pt x="137" y="25"/>
                    </a:cubicBezTo>
                    <a:cubicBezTo>
                      <a:pt x="140" y="33"/>
                      <a:pt x="141" y="37"/>
                      <a:pt x="131" y="40"/>
                    </a:cubicBezTo>
                    <a:cubicBezTo>
                      <a:pt x="121" y="38"/>
                      <a:pt x="123" y="33"/>
                      <a:pt x="116" y="28"/>
                    </a:cubicBezTo>
                    <a:cubicBezTo>
                      <a:pt x="113" y="23"/>
                      <a:pt x="108" y="22"/>
                      <a:pt x="102" y="21"/>
                    </a:cubicBezTo>
                    <a:cubicBezTo>
                      <a:pt x="97" y="22"/>
                      <a:pt x="86" y="24"/>
                      <a:pt x="86" y="24"/>
                    </a:cubicBezTo>
                    <a:cubicBezTo>
                      <a:pt x="84" y="31"/>
                      <a:pt x="83" y="37"/>
                      <a:pt x="78" y="42"/>
                    </a:cubicBezTo>
                    <a:cubicBezTo>
                      <a:pt x="77" y="46"/>
                      <a:pt x="72" y="49"/>
                      <a:pt x="68" y="51"/>
                    </a:cubicBezTo>
                    <a:cubicBezTo>
                      <a:pt x="54" y="45"/>
                      <a:pt x="57" y="41"/>
                      <a:pt x="38" y="37"/>
                    </a:cubicBezTo>
                    <a:cubicBezTo>
                      <a:pt x="33" y="32"/>
                      <a:pt x="36" y="29"/>
                      <a:pt x="42" y="27"/>
                    </a:cubicBezTo>
                    <a:cubicBezTo>
                      <a:pt x="46" y="20"/>
                      <a:pt x="48" y="23"/>
                      <a:pt x="39" y="19"/>
                    </a:cubicBezTo>
                    <a:cubicBezTo>
                      <a:pt x="31" y="20"/>
                      <a:pt x="24" y="22"/>
                      <a:pt x="17" y="23"/>
                    </a:cubicBezTo>
                    <a:cubicBezTo>
                      <a:pt x="5" y="22"/>
                      <a:pt x="4" y="21"/>
                      <a:pt x="0" y="10"/>
                    </a:cubicBezTo>
                    <a:cubicBezTo>
                      <a:pt x="2" y="5"/>
                      <a:pt x="7" y="5"/>
                      <a:pt x="1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  <p:sp>
            <p:nvSpPr>
              <p:cNvPr id="111" name="Freeform 78"/>
              <p:cNvSpPr>
                <a:spLocks/>
              </p:cNvSpPr>
              <p:nvPr/>
            </p:nvSpPr>
            <p:spPr bwMode="auto">
              <a:xfrm>
                <a:off x="5959522" y="2017005"/>
                <a:ext cx="140614" cy="34877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62" y="2"/>
                  </a:cxn>
                  <a:cxn ang="0">
                    <a:pos x="97" y="4"/>
                  </a:cxn>
                  <a:cxn ang="0">
                    <a:pos x="64" y="16"/>
                  </a:cxn>
                  <a:cxn ang="0">
                    <a:pos x="40" y="15"/>
                  </a:cxn>
                  <a:cxn ang="0">
                    <a:pos x="6" y="10"/>
                  </a:cxn>
                  <a:cxn ang="0">
                    <a:pos x="5" y="1"/>
                  </a:cxn>
                </a:cxnLst>
                <a:rect l="0" t="0" r="r" b="b"/>
                <a:pathLst>
                  <a:path w="102" h="20">
                    <a:moveTo>
                      <a:pt x="5" y="1"/>
                    </a:moveTo>
                    <a:cubicBezTo>
                      <a:pt x="26" y="5"/>
                      <a:pt x="31" y="3"/>
                      <a:pt x="62" y="2"/>
                    </a:cubicBezTo>
                    <a:cubicBezTo>
                      <a:pt x="74" y="0"/>
                      <a:pt x="85" y="3"/>
                      <a:pt x="97" y="4"/>
                    </a:cubicBezTo>
                    <a:cubicBezTo>
                      <a:pt x="102" y="20"/>
                      <a:pt x="67" y="16"/>
                      <a:pt x="64" y="16"/>
                    </a:cubicBezTo>
                    <a:cubicBezTo>
                      <a:pt x="56" y="17"/>
                      <a:pt x="48" y="18"/>
                      <a:pt x="40" y="15"/>
                    </a:cubicBezTo>
                    <a:cubicBezTo>
                      <a:pt x="26" y="16"/>
                      <a:pt x="19" y="11"/>
                      <a:pt x="6" y="10"/>
                    </a:cubicBezTo>
                    <a:cubicBezTo>
                      <a:pt x="0" y="7"/>
                      <a:pt x="0" y="6"/>
                      <a:pt x="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>
                  <a:defRPr/>
                </a:pPr>
                <a:endParaRPr lang="en-US" sz="1300" dirty="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3220928" y="229242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59028" y="240672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211406" y="2494357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222708" y="254388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933148" y="284868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76588" y="3606594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526869" y="3754016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148788" y="357258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215338" y="2896314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560832" y="3205598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443938" y="2762964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788635" y="281988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266219" y="2355310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393778" y="245580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928639" y="2818230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946677" y="2599380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785607" y="2818230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704636" y="2679186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844035" y="2585091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133728" y="229242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142140" y="2518172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634756" y="2206907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682641" y="2810363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711959" y="3205598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565817" y="3134153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848730" y="3030838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287828" y="2311481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321169" y="2373442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347622" y="2392494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81407" y="2368679"/>
              <a:ext cx="57600" cy="57600"/>
            </a:xfrm>
            <a:prstGeom prst="ellipse">
              <a:avLst/>
            </a:pr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rtlCol="0" anchor="ctr"/>
            <a:lstStyle/>
            <a:p>
              <a:pPr algn="ctr"/>
              <a:endParaRPr lang="en-GB" dirty="0">
                <a:latin typeface="+mn-lt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787334" y="3637143"/>
            <a:ext cx="2523840" cy="2334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b="1" dirty="0" smtClean="0">
                <a:solidFill>
                  <a:schemeClr val="accent4"/>
                </a:solidFill>
                <a:latin typeface="+mn-lt"/>
              </a:rPr>
              <a:t>Operating in over </a:t>
            </a:r>
            <a:r>
              <a:rPr lang="en-GB" sz="1400" b="1" dirty="0">
                <a:solidFill>
                  <a:schemeClr val="accent4"/>
                </a:solidFill>
                <a:latin typeface="+mn-lt"/>
              </a:rPr>
              <a:t>5</a:t>
            </a:r>
            <a:r>
              <a:rPr lang="en-GB" sz="1400" b="1" dirty="0" smtClean="0">
                <a:solidFill>
                  <a:schemeClr val="accent4"/>
                </a:solidFill>
                <a:latin typeface="+mn-lt"/>
              </a:rPr>
              <a:t>0 countries, serving clients based in over 130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b="1" dirty="0" smtClean="0">
              <a:solidFill>
                <a:schemeClr val="accent4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 smtClean="0">
                <a:solidFill>
                  <a:schemeClr val="accent4"/>
                </a:solidFill>
                <a:latin typeface="+mn-lt"/>
              </a:rPr>
              <a:t>Employ 140,000 people worldwide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400" b="1" dirty="0">
              <a:solidFill>
                <a:schemeClr val="accent4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 smtClean="0">
                <a:solidFill>
                  <a:schemeClr val="accent4"/>
                </a:solidFill>
                <a:latin typeface="+mn-lt"/>
              </a:rPr>
              <a:t>Six trading hubs: New York, London, Singapore, Tokyo, Johannesburg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800" b="1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636250" y="1073888"/>
            <a:ext cx="2669674" cy="483626"/>
          </a:xfrm>
          <a:prstGeom prst="rect">
            <a:avLst/>
          </a:prstGeom>
          <a:solidFill>
            <a:schemeClr val="bg2"/>
          </a:solidFill>
          <a:ln w="1524">
            <a:solidFill>
              <a:schemeClr val="bg2"/>
            </a:solidFill>
            <a:miter lim="800000"/>
            <a:headEnd/>
            <a:tailEnd/>
          </a:ln>
        </p:spPr>
        <p:txBody>
          <a:bodyPr lIns="45720" tIns="17193" rIns="0" bIns="17193" anchor="ctr"/>
          <a:lstStyle/>
          <a:p>
            <a:pPr marL="58738" defTabSz="716356" eaLnBrk="0" hangingPunct="0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…with 80% of income from three markets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36250" y="1557515"/>
            <a:ext cx="2669674" cy="4319412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lIns="0" tIns="17193" rIns="0" bIns="17193" rtlCol="0" anchor="ctr"/>
          <a:lstStyle/>
          <a:p>
            <a:pPr marL="174625" indent="-174625" algn="ctr" defTabSz="716356" eaLnBrk="0" hangingPunct="0">
              <a:buFont typeface="Arial" pitchFamily="34" charset="0"/>
              <a:buChar char="•"/>
              <a:defRPr/>
            </a:pPr>
            <a:endParaRPr lang="en-GB" sz="1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3664450" y="1557513"/>
            <a:ext cx="2669674" cy="4319413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lIns="0" tIns="17193" rIns="0" bIns="17193" rtlCol="0" anchor="ctr"/>
          <a:lstStyle/>
          <a:p>
            <a:pPr marL="174625" indent="-174625" algn="ctr" defTabSz="716356" eaLnBrk="0" hangingPunct="0">
              <a:buFont typeface="Arial" pitchFamily="34" charset="0"/>
              <a:buChar char="•"/>
              <a:defRPr/>
            </a:pPr>
            <a:endParaRPr lang="en-GB" sz="1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664450" y="1073898"/>
            <a:ext cx="2669674" cy="483625"/>
          </a:xfrm>
          <a:prstGeom prst="rect">
            <a:avLst/>
          </a:prstGeom>
          <a:solidFill>
            <a:schemeClr val="bg2"/>
          </a:solidFill>
          <a:ln w="1524">
            <a:solidFill>
              <a:schemeClr val="bg2"/>
            </a:solidFill>
            <a:miter lim="800000"/>
            <a:headEnd/>
            <a:tailEnd/>
          </a:ln>
        </p:spPr>
        <p:txBody>
          <a:bodyPr lIns="45720" tIns="17193" rIns="0" bIns="17193" anchor="ctr"/>
          <a:lstStyle/>
          <a:p>
            <a:pPr marL="58738" defTabSz="716356" eaLnBrk="0" hangingPunct="0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Group adjusted income of £28.2bn…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" name="Picture 121"/>
          <p:cNvPicPr/>
          <p:nvPr/>
        </p:nvPicPr>
        <p:blipFill rotWithShape="1">
          <a:blip r:embed="rId6" cstate="print"/>
          <a:srcRect l="6912" t="38589" r="80540" b="16903"/>
          <a:stretch/>
        </p:blipFill>
        <p:spPr bwMode="auto">
          <a:xfrm>
            <a:off x="3737224" y="1834817"/>
            <a:ext cx="2524126" cy="3842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/>
          <p:cNvPicPr/>
          <p:nvPr/>
        </p:nvPicPr>
        <p:blipFill rotWithShape="1">
          <a:blip r:embed="rId6" cstate="print"/>
          <a:srcRect l="19744" t="44964" r="69532" b="28740"/>
          <a:stretch/>
        </p:blipFill>
        <p:spPr bwMode="auto">
          <a:xfrm>
            <a:off x="6716173" y="2464999"/>
            <a:ext cx="2509837" cy="241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8354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Landscape of Risk</a:t>
            </a:r>
            <a:endParaRPr lang="en-GB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409824" y="1322247"/>
            <a:ext cx="5173626" cy="4002227"/>
            <a:chOff x="1957056" y="799533"/>
            <a:chExt cx="2427503" cy="1131540"/>
          </a:xfrm>
        </p:grpSpPr>
        <p:sp>
          <p:nvSpPr>
            <p:cNvPr id="4" name="Oval 3"/>
            <p:cNvSpPr/>
            <p:nvPr/>
          </p:nvSpPr>
          <p:spPr bwMode="auto">
            <a:xfrm>
              <a:off x="2091089" y="799533"/>
              <a:ext cx="1265275" cy="779026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116277" y="1142766"/>
              <a:ext cx="1265275" cy="779026"/>
            </a:xfrm>
            <a:prstGeom prst="ellipse">
              <a:avLst/>
            </a:prstGeom>
            <a:solidFill>
              <a:schemeClr val="tx2"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888882" y="1152047"/>
              <a:ext cx="1265275" cy="779026"/>
            </a:xfrm>
            <a:prstGeom prst="ellipse">
              <a:avLst/>
            </a:prstGeom>
            <a:solidFill>
              <a:srgbClr val="FF0000">
                <a:alpha val="3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850450" y="811455"/>
              <a:ext cx="1265275" cy="779026"/>
            </a:xfrm>
            <a:prstGeom prst="ellipse">
              <a:avLst/>
            </a:prstGeom>
            <a:solidFill>
              <a:schemeClr val="tx2">
                <a:lumMod val="25000"/>
                <a:lumOff val="75000"/>
                <a:alpha val="3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9680" y="1296065"/>
              <a:ext cx="1272209" cy="104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  <a:latin typeface="+mn-lt"/>
                </a:rPr>
                <a:t>Risk</a:t>
              </a:r>
              <a:endParaRPr lang="en-GB" sz="1200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74" y="956504"/>
              <a:ext cx="1565085" cy="12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Controls</a:t>
              </a:r>
            </a:p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Landscape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69788" y="1639865"/>
              <a:ext cx="1272210" cy="12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Loss</a:t>
              </a:r>
            </a:p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Landscape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57056" y="953895"/>
              <a:ext cx="1272209" cy="12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Asset</a:t>
              </a:r>
            </a:p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Landscape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8916" y="1632114"/>
              <a:ext cx="1272210" cy="121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Threat</a:t>
              </a:r>
            </a:p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Landscape</a:t>
              </a:r>
            </a:p>
          </p:txBody>
        </p:sp>
      </p:grp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5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07677" y="904875"/>
            <a:ext cx="8969698" cy="5249722"/>
            <a:chOff x="283" y="493"/>
            <a:chExt cx="5755" cy="3413"/>
          </a:xfrm>
        </p:grpSpPr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598" y="2435"/>
              <a:ext cx="539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u="none" kern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598" y="1475"/>
              <a:ext cx="540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u="none" kern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598" y="3079"/>
              <a:ext cx="540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u="none" kern="0">
                <a:solidFill>
                  <a:srgbClr val="000000"/>
                </a:solidFill>
                <a:latin typeface="+mj-lt"/>
                <a:cs typeface="+mn-cs"/>
              </a:endParaRPr>
            </a:p>
          </p:txBody>
        </p:sp>
        <p:sp>
          <p:nvSpPr>
            <p:cNvPr id="146440" name="Text Box 33"/>
            <p:cNvSpPr txBox="1">
              <a:spLocks noChangeArrowheads="1"/>
            </p:cNvSpPr>
            <p:nvPr/>
          </p:nvSpPr>
          <p:spPr bwMode="auto">
            <a:xfrm>
              <a:off x="4312" y="493"/>
              <a:ext cx="1726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eaLnBrk="0" hangingPunct="0">
                <a:buFontTx/>
                <a:buChar char="•"/>
              </a:pPr>
              <a:r>
                <a:rPr lang="en-GB" sz="1200" dirty="0" smtClean="0">
                  <a:solidFill>
                    <a:schemeClr val="accent4"/>
                  </a:solidFill>
                  <a:latin typeface="+mj-lt"/>
                </a:rPr>
                <a:t>Cyber is a Group Key Risk</a:t>
              </a:r>
            </a:p>
            <a:p>
              <a:pPr marL="180975" indent="-180975" eaLnBrk="0" hangingPunct="0">
                <a:buFontTx/>
                <a:buChar char="•"/>
              </a:pPr>
              <a:r>
                <a:rPr lang="en-GB" sz="1200" dirty="0" smtClean="0">
                  <a:solidFill>
                    <a:schemeClr val="accent4"/>
                  </a:solidFill>
                  <a:latin typeface="+mj-lt"/>
                </a:rPr>
                <a:t>Managed through Cyber Control Risk Framework</a:t>
              </a:r>
              <a:endParaRPr lang="en-GB" sz="1200" b="0" u="none" dirty="0" smtClean="0">
                <a:solidFill>
                  <a:schemeClr val="accent4"/>
                </a:solidFill>
                <a:latin typeface="+mj-lt"/>
              </a:endParaRPr>
            </a:p>
            <a:p>
              <a:pPr marL="180975" indent="-180975" eaLnBrk="0" hangingPunct="0">
                <a:buFontTx/>
                <a:buChar char="•"/>
              </a:pPr>
              <a:r>
                <a:rPr lang="en-GB" sz="1200" b="0" u="none" dirty="0" smtClean="0">
                  <a:solidFill>
                    <a:schemeClr val="accent4"/>
                  </a:solidFill>
                  <a:latin typeface="+mj-lt"/>
                </a:rPr>
                <a:t>Cyber Risk focuses on “attacks”</a:t>
              </a:r>
            </a:p>
            <a:p>
              <a:pPr marL="180975" indent="-180975" eaLnBrk="0" hangingPunct="0">
                <a:buFontTx/>
                <a:buChar char="•"/>
              </a:pPr>
              <a:r>
                <a:rPr lang="en-GB" sz="1200" b="0" u="none" dirty="0" smtClean="0">
                  <a:solidFill>
                    <a:schemeClr val="accent4"/>
                  </a:solidFill>
                  <a:latin typeface="+mj-lt"/>
                </a:rPr>
                <a:t>Risk Appetite </a:t>
              </a:r>
              <a:r>
                <a:rPr lang="en-GB" sz="1200" dirty="0" smtClean="0">
                  <a:solidFill>
                    <a:schemeClr val="accent4"/>
                  </a:solidFill>
                  <a:latin typeface="+mj-lt"/>
                </a:rPr>
                <a:t>to be set at Business Unit and Group level</a:t>
              </a:r>
            </a:p>
            <a:p>
              <a:pPr marL="85725" indent="-85725" eaLnBrk="0" hangingPunct="0"/>
              <a:endParaRPr lang="en-GB" sz="1200" b="0" u="none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46441" name="Text Box 37"/>
            <p:cNvSpPr txBox="1">
              <a:spLocks noChangeArrowheads="1"/>
            </p:cNvSpPr>
            <p:nvPr/>
          </p:nvSpPr>
          <p:spPr bwMode="auto">
            <a:xfrm>
              <a:off x="4312" y="1754"/>
              <a:ext cx="1723" cy="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80975" indent="-180975" eaLnBrk="0" hangingPunct="0">
                <a:buFontTx/>
                <a:buChar char="•"/>
              </a:pPr>
              <a:r>
                <a:rPr lang="en-GB" sz="1200" b="0" u="none" dirty="0">
                  <a:solidFill>
                    <a:schemeClr val="accent4"/>
                  </a:solidFill>
                  <a:latin typeface="+mj-lt"/>
                </a:rPr>
                <a:t>The status of  risk is assessed by reviewing multiple sources of risk data (both self assessment and independent review)</a:t>
              </a:r>
            </a:p>
            <a:p>
              <a:pPr marL="85725" indent="-85725" eaLnBrk="0" hangingPunct="0"/>
              <a:endParaRPr lang="en-GB" sz="1200" b="0" u="none" dirty="0" smtClean="0">
                <a:solidFill>
                  <a:schemeClr val="accent4"/>
                </a:solidFill>
                <a:latin typeface="+mj-lt"/>
              </a:endParaRPr>
            </a:p>
            <a:p>
              <a:pPr marL="85725" indent="-85725" eaLnBrk="0" hangingPunct="0"/>
              <a:endParaRPr lang="en-GB" sz="1200" dirty="0" smtClean="0">
                <a:solidFill>
                  <a:schemeClr val="accent4"/>
                </a:solidFill>
                <a:latin typeface="+mj-lt"/>
              </a:endParaRPr>
            </a:p>
            <a:p>
              <a:pPr marL="85725" indent="-85725" eaLnBrk="0" hangingPunct="0"/>
              <a:endParaRPr lang="en-GB" sz="1200" b="0" u="none" dirty="0" smtClean="0">
                <a:solidFill>
                  <a:schemeClr val="accent4"/>
                </a:solidFill>
                <a:latin typeface="+mj-lt"/>
              </a:endParaRPr>
            </a:p>
            <a:p>
              <a:pPr marL="180975" indent="-180975" eaLnBrk="0" hangingPunct="0">
                <a:buFont typeface="Arial" pitchFamily="34" charset="0"/>
                <a:buChar char="•"/>
              </a:pPr>
              <a:r>
                <a:rPr lang="en-GB" sz="1200" b="0" u="none" dirty="0" smtClean="0">
                  <a:solidFill>
                    <a:schemeClr val="accent4"/>
                  </a:solidFill>
                  <a:latin typeface="+mj-lt"/>
                </a:rPr>
                <a:t>This </a:t>
              </a:r>
              <a:r>
                <a:rPr lang="en-GB" sz="1200" b="0" u="none" dirty="0">
                  <a:solidFill>
                    <a:schemeClr val="accent4"/>
                  </a:solidFill>
                  <a:latin typeface="+mj-lt"/>
                </a:rPr>
                <a:t>data is analysed to identify risk themes which drive improvement actions within </a:t>
              </a:r>
              <a:r>
                <a:rPr lang="en-GB" sz="1200" b="0" u="none" dirty="0" smtClean="0">
                  <a:solidFill>
                    <a:schemeClr val="accent4"/>
                  </a:solidFill>
                  <a:latin typeface="+mj-lt"/>
                </a:rPr>
                <a:t>Cyber Risk</a:t>
              </a:r>
              <a:endParaRPr lang="en-GB" sz="1200" b="0" u="none" dirty="0">
                <a:solidFill>
                  <a:schemeClr val="accent4"/>
                </a:solidFill>
                <a:latin typeface="+mj-lt"/>
              </a:endParaRPr>
            </a:p>
            <a:p>
              <a:pPr marL="85725" indent="-85725" eaLnBrk="0" hangingPunct="0"/>
              <a:endParaRPr lang="en-GB" sz="1200" b="0" u="none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46442" name="Text Box 38"/>
            <p:cNvSpPr txBox="1">
              <a:spLocks noChangeArrowheads="1"/>
            </p:cNvSpPr>
            <p:nvPr/>
          </p:nvSpPr>
          <p:spPr bwMode="auto">
            <a:xfrm>
              <a:off x="4312" y="3312"/>
              <a:ext cx="165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eaLnBrk="0" hangingPunct="0">
                <a:buFont typeface="Arial" pitchFamily="34" charset="0"/>
                <a:buChar char="•"/>
              </a:pPr>
              <a:r>
                <a:rPr lang="en-GB" sz="1200" b="0" u="none" dirty="0" smtClean="0">
                  <a:solidFill>
                    <a:schemeClr val="accent4"/>
                  </a:solidFill>
                  <a:latin typeface="+mj-lt"/>
                </a:rPr>
                <a:t>Group-level </a:t>
              </a:r>
              <a:r>
                <a:rPr lang="en-GB" sz="1200" b="0" u="none" dirty="0">
                  <a:solidFill>
                    <a:schemeClr val="accent4"/>
                  </a:solidFill>
                  <a:latin typeface="+mj-lt"/>
                </a:rPr>
                <a:t>oversight of the profile and direction of </a:t>
              </a:r>
              <a:r>
                <a:rPr lang="en-GB" sz="1200" b="0" u="none" dirty="0" smtClean="0">
                  <a:solidFill>
                    <a:schemeClr val="accent4"/>
                  </a:solidFill>
                  <a:latin typeface="+mj-lt"/>
                </a:rPr>
                <a:t>Cyber Risk </a:t>
              </a:r>
              <a:r>
                <a:rPr lang="en-GB" sz="1200" b="0" u="none" dirty="0">
                  <a:solidFill>
                    <a:schemeClr val="accent4"/>
                  </a:solidFill>
                  <a:latin typeface="+mj-lt"/>
                </a:rPr>
                <a:t>performed by the </a:t>
              </a:r>
              <a:r>
                <a:rPr lang="en-GB" sz="1200" b="0" u="none" dirty="0" smtClean="0">
                  <a:solidFill>
                    <a:schemeClr val="accent4"/>
                  </a:solidFill>
                  <a:latin typeface="+mj-lt"/>
                </a:rPr>
                <a:t>Cyber Key Risk Forum</a:t>
              </a:r>
              <a:endParaRPr lang="en-GB" sz="1200" b="0" u="none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46444" name="Rectangle 11"/>
            <p:cNvSpPr>
              <a:spLocks noChangeArrowheads="1"/>
            </p:cNvSpPr>
            <p:nvPr/>
          </p:nvSpPr>
          <p:spPr bwMode="auto">
            <a:xfrm>
              <a:off x="1052" y="1143"/>
              <a:ext cx="3265" cy="1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 smtClean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Cyber Risk  Management Processes </a:t>
              </a:r>
              <a:r>
                <a:rPr lang="en-GB" sz="1000" b="0" u="none" dirty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and Tools</a:t>
              </a: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1058" y="990"/>
              <a:ext cx="3252" cy="1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0" u="none" kern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Key Risk Indicators</a:t>
              </a: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1052" y="533"/>
              <a:ext cx="3265" cy="13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Cyber Risk Control Framework</a:t>
              </a:r>
              <a:endParaRPr lang="en-GB" sz="1000" b="0" u="none" kern="0" dirty="0">
                <a:latin typeface="+mj-lt"/>
                <a:ea typeface="SimSun" pitchFamily="2" charset="-122"/>
              </a:endParaRPr>
            </a:p>
          </p:txBody>
        </p:sp>
        <p:sp>
          <p:nvSpPr>
            <p:cNvPr id="146447" name="Rectangle 10"/>
            <p:cNvSpPr>
              <a:spLocks noChangeArrowheads="1"/>
            </p:cNvSpPr>
            <p:nvPr/>
          </p:nvSpPr>
          <p:spPr bwMode="auto">
            <a:xfrm>
              <a:off x="1052" y="686"/>
              <a:ext cx="3265" cy="1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 smtClean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Cyber Risk Policy</a:t>
              </a:r>
              <a:endParaRPr lang="en-GB" sz="1000" b="0" u="none" dirty="0">
                <a:solidFill>
                  <a:schemeClr val="tx1"/>
                </a:solidFill>
                <a:latin typeface="+mj-lt"/>
                <a:ea typeface="SimSun" pitchFamily="2" charset="-122"/>
              </a:endParaRPr>
            </a:p>
          </p:txBody>
        </p:sp>
        <p:sp>
          <p:nvSpPr>
            <p:cNvPr id="146448" name="Rectangle 11"/>
            <p:cNvSpPr>
              <a:spLocks noChangeArrowheads="1"/>
            </p:cNvSpPr>
            <p:nvPr/>
          </p:nvSpPr>
          <p:spPr bwMode="auto">
            <a:xfrm>
              <a:off x="1055" y="847"/>
              <a:ext cx="3251" cy="10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 smtClean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Standards: Threat  and Vulnerability Management, </a:t>
              </a:r>
              <a:r>
                <a:rPr lang="en-GB" sz="1000" dirty="0" smtClean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Threat Simulations, </a:t>
              </a:r>
              <a:r>
                <a:rPr lang="en-GB" sz="1000" b="0" u="none" dirty="0" smtClean="0">
                  <a:solidFill>
                    <a:schemeClr val="tx1"/>
                  </a:solidFill>
                  <a:latin typeface="+mj-lt"/>
                  <a:ea typeface="SimSun" pitchFamily="2" charset="-122"/>
                </a:rPr>
                <a:t>Investigations</a:t>
              </a:r>
              <a:endParaRPr lang="en-GB" sz="1000" b="0" u="none" dirty="0">
                <a:solidFill>
                  <a:schemeClr val="tx1"/>
                </a:solidFill>
                <a:latin typeface="+mj-lt"/>
                <a:ea typeface="SimSun" pitchFamily="2" charset="-122"/>
              </a:endParaRPr>
            </a:p>
          </p:txBody>
        </p:sp>
        <p:sp>
          <p:nvSpPr>
            <p:cNvPr id="70" name="AutoShape 29"/>
            <p:cNvSpPr>
              <a:spLocks noChangeArrowheads="1"/>
            </p:cNvSpPr>
            <p:nvPr/>
          </p:nvSpPr>
          <p:spPr bwMode="auto">
            <a:xfrm>
              <a:off x="2442" y="2674"/>
              <a:ext cx="545" cy="181"/>
            </a:xfrm>
            <a:prstGeom prst="downArrow">
              <a:avLst>
                <a:gd name="adj1" fmla="val 38231"/>
                <a:gd name="adj2" fmla="val 46963"/>
              </a:avLst>
            </a:prstGeom>
            <a:solidFill>
              <a:srgbClr val="E1E1E1"/>
            </a:solidFill>
            <a:ln w="12700" algn="ctr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en-GB" sz="1000" b="0" u="none">
                <a:latin typeface="+mj-lt"/>
                <a:ea typeface="SimSun" pitchFamily="2" charset="-122"/>
                <a:cs typeface="+mn-cs"/>
              </a:endParaRPr>
            </a:p>
          </p:txBody>
        </p:sp>
        <p:sp>
          <p:nvSpPr>
            <p:cNvPr id="71" name="Text Box 30"/>
            <p:cNvSpPr txBox="1">
              <a:spLocks noChangeArrowheads="1"/>
            </p:cNvSpPr>
            <p:nvPr/>
          </p:nvSpPr>
          <p:spPr bwMode="auto">
            <a:xfrm>
              <a:off x="1383" y="2476"/>
              <a:ext cx="2609" cy="155"/>
            </a:xfrm>
            <a:prstGeom prst="rect">
              <a:avLst/>
            </a:prstGeom>
            <a:solidFill>
              <a:srgbClr val="BFE6F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b="0" u="none" smtClean="0">
                  <a:latin typeface="+mj-lt"/>
                  <a:ea typeface="SimSun" pitchFamily="2" charset="-122"/>
                </a:rPr>
                <a:t>Output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2456" y="2874"/>
              <a:ext cx="516" cy="155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b="0" u="none" smtClean="0">
                  <a:latin typeface="+mj-lt"/>
                  <a:ea typeface="SimSun" pitchFamily="2" charset="-122"/>
                </a:rPr>
                <a:t>Oversight</a:t>
              </a:r>
            </a:p>
          </p:txBody>
        </p:sp>
        <p:sp>
          <p:nvSpPr>
            <p:cNvPr id="146453" name="Text Box 35"/>
            <p:cNvSpPr txBox="1">
              <a:spLocks noChangeArrowheads="1"/>
            </p:cNvSpPr>
            <p:nvPr/>
          </p:nvSpPr>
          <p:spPr bwMode="auto">
            <a:xfrm>
              <a:off x="1383" y="1519"/>
              <a:ext cx="765" cy="361"/>
            </a:xfrm>
            <a:prstGeom prst="rect">
              <a:avLst/>
            </a:prstGeom>
            <a:solidFill>
              <a:srgbClr val="80CDE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 smtClean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Cyber Risk </a:t>
              </a:r>
              <a:r>
                <a:rPr lang="en-GB" sz="1000" b="0" u="none" dirty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Assessments</a:t>
              </a:r>
            </a:p>
          </p:txBody>
        </p:sp>
        <p:sp>
          <p:nvSpPr>
            <p:cNvPr id="74" name="Text Box 36"/>
            <p:cNvSpPr txBox="1">
              <a:spLocks noChangeArrowheads="1"/>
            </p:cNvSpPr>
            <p:nvPr/>
          </p:nvSpPr>
          <p:spPr bwMode="auto">
            <a:xfrm>
              <a:off x="3237" y="1519"/>
              <a:ext cx="755" cy="361"/>
            </a:xfrm>
            <a:prstGeom prst="rect">
              <a:avLst/>
            </a:prstGeom>
            <a:solidFill>
              <a:srgbClr val="80CDE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0" u="none" kern="0" dirty="0" smtClean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Internal Audits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 smtClean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(BIA – 3 </a:t>
              </a:r>
              <a:r>
                <a:rPr lang="en-GB" kern="0" dirty="0" err="1" smtClean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LoD</a:t>
              </a:r>
              <a:r>
                <a:rPr lang="en-GB" kern="0" dirty="0" smtClean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)</a:t>
              </a:r>
              <a:endParaRPr lang="en-GB" b="0" u="none" kern="0" dirty="0" smtClean="0">
                <a:solidFill>
                  <a:srgbClr val="000000"/>
                </a:solidFill>
                <a:latin typeface="+mj-lt"/>
                <a:ea typeface="SimSun" pitchFamily="2" charset="-122"/>
              </a:endParaRPr>
            </a:p>
          </p:txBody>
        </p:sp>
        <p:sp>
          <p:nvSpPr>
            <p:cNvPr id="75" name="Text Box 47"/>
            <p:cNvSpPr txBox="1">
              <a:spLocks noChangeArrowheads="1"/>
            </p:cNvSpPr>
            <p:nvPr/>
          </p:nvSpPr>
          <p:spPr bwMode="auto">
            <a:xfrm>
              <a:off x="1383" y="1991"/>
              <a:ext cx="768" cy="363"/>
            </a:xfrm>
            <a:prstGeom prst="rect">
              <a:avLst/>
            </a:prstGeom>
            <a:solidFill>
              <a:srgbClr val="80CDE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0" u="none" kern="0" dirty="0" smtClean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Risk Events</a:t>
              </a:r>
            </a:p>
          </p:txBody>
        </p:sp>
        <p:sp>
          <p:nvSpPr>
            <p:cNvPr id="76" name="TextBox 1"/>
            <p:cNvSpPr txBox="1">
              <a:spLocks noChangeArrowheads="1"/>
            </p:cNvSpPr>
            <p:nvPr/>
          </p:nvSpPr>
          <p:spPr bwMode="auto">
            <a:xfrm>
              <a:off x="508" y="591"/>
              <a:ext cx="560" cy="4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u="none" kern="0" dirty="0" smtClean="0">
                  <a:solidFill>
                    <a:schemeClr val="accent4"/>
                  </a:solidFill>
                  <a:latin typeface="+mj-lt"/>
                </a:rPr>
                <a:t>Direct and Set Risk Appetite</a:t>
              </a:r>
            </a:p>
          </p:txBody>
        </p:sp>
        <p:sp>
          <p:nvSpPr>
            <p:cNvPr id="77" name="TextBox 94"/>
            <p:cNvSpPr txBox="1">
              <a:spLocks noChangeArrowheads="1"/>
            </p:cNvSpPr>
            <p:nvPr/>
          </p:nvSpPr>
          <p:spPr bwMode="auto">
            <a:xfrm>
              <a:off x="476" y="1805"/>
              <a:ext cx="616" cy="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u="none" kern="0" dirty="0" smtClean="0">
                  <a:solidFill>
                    <a:schemeClr val="accent4"/>
                  </a:solidFill>
                  <a:latin typeface="+mj-lt"/>
                </a:rPr>
                <a:t>Evaluate</a:t>
              </a:r>
            </a:p>
          </p:txBody>
        </p:sp>
        <p:sp>
          <p:nvSpPr>
            <p:cNvPr id="78" name="TextBox 95"/>
            <p:cNvSpPr txBox="1">
              <a:spLocks noChangeArrowheads="1"/>
            </p:cNvSpPr>
            <p:nvPr/>
          </p:nvSpPr>
          <p:spPr bwMode="auto">
            <a:xfrm>
              <a:off x="508" y="1026"/>
              <a:ext cx="560" cy="4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u="none" kern="0" dirty="0" smtClean="0">
                  <a:solidFill>
                    <a:schemeClr val="accent4"/>
                  </a:solidFill>
                  <a:latin typeface="+mj-lt"/>
                </a:rPr>
                <a:t>Set and Monitor Controls</a:t>
              </a:r>
            </a:p>
          </p:txBody>
        </p:sp>
        <p:sp>
          <p:nvSpPr>
            <p:cNvPr id="79" name="TextBox 96"/>
            <p:cNvSpPr txBox="1">
              <a:spLocks noChangeArrowheads="1"/>
            </p:cNvSpPr>
            <p:nvPr/>
          </p:nvSpPr>
          <p:spPr bwMode="auto">
            <a:xfrm>
              <a:off x="508" y="2686"/>
              <a:ext cx="560" cy="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u="none" kern="0" dirty="0" smtClean="0">
                  <a:solidFill>
                    <a:schemeClr val="accent4"/>
                  </a:solidFill>
                  <a:latin typeface="+mj-lt"/>
                </a:rPr>
                <a:t>Respond</a:t>
              </a:r>
            </a:p>
          </p:txBody>
        </p:sp>
        <p:sp>
          <p:nvSpPr>
            <p:cNvPr id="80" name="TextBox 97"/>
            <p:cNvSpPr txBox="1">
              <a:spLocks noChangeArrowheads="1"/>
            </p:cNvSpPr>
            <p:nvPr/>
          </p:nvSpPr>
          <p:spPr bwMode="auto">
            <a:xfrm>
              <a:off x="508" y="3412"/>
              <a:ext cx="560" cy="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0" u="none" kern="0" dirty="0" smtClean="0">
                  <a:solidFill>
                    <a:schemeClr val="accent4"/>
                  </a:solidFill>
                  <a:latin typeface="+mj-lt"/>
                </a:rPr>
                <a:t>Monitor</a:t>
              </a:r>
            </a:p>
          </p:txBody>
        </p:sp>
        <p:sp>
          <p:nvSpPr>
            <p:cNvPr id="146461" name="Rectangle 11"/>
            <p:cNvSpPr>
              <a:spLocks noChangeArrowheads="1"/>
            </p:cNvSpPr>
            <p:nvPr/>
          </p:nvSpPr>
          <p:spPr bwMode="auto">
            <a:xfrm>
              <a:off x="1052" y="1302"/>
              <a:ext cx="3265" cy="138"/>
            </a:xfrm>
            <a:prstGeom prst="rect">
              <a:avLst/>
            </a:prstGeom>
            <a:solidFill>
              <a:schemeClr val="folHlink"/>
            </a:solidFill>
            <a:ln w="158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>
                  <a:solidFill>
                    <a:srgbClr val="FFFFFF"/>
                  </a:solidFill>
                  <a:latin typeface="+mj-lt"/>
                  <a:ea typeface="SimSun" pitchFamily="2" charset="-122"/>
                </a:rPr>
                <a:t>Key Metrics</a:t>
              </a:r>
            </a:p>
          </p:txBody>
        </p:sp>
        <p:sp>
          <p:nvSpPr>
            <p:cNvPr id="146462" name="Text Box 35"/>
            <p:cNvSpPr txBox="1">
              <a:spLocks noChangeArrowheads="1"/>
            </p:cNvSpPr>
            <p:nvPr/>
          </p:nvSpPr>
          <p:spPr bwMode="auto">
            <a:xfrm>
              <a:off x="2314" y="1515"/>
              <a:ext cx="756" cy="369"/>
            </a:xfrm>
            <a:prstGeom prst="rect">
              <a:avLst/>
            </a:prstGeom>
            <a:solidFill>
              <a:srgbClr val="80CDE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 smtClean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Cyber Controls </a:t>
              </a:r>
              <a:r>
                <a:rPr lang="en-GB" sz="1000" b="0" u="none" dirty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Assurance</a:t>
              </a:r>
            </a:p>
          </p:txBody>
        </p:sp>
        <p:sp>
          <p:nvSpPr>
            <p:cNvPr id="146463" name="Text Box 35"/>
            <p:cNvSpPr txBox="1">
              <a:spLocks noChangeArrowheads="1"/>
            </p:cNvSpPr>
            <p:nvPr/>
          </p:nvSpPr>
          <p:spPr bwMode="auto">
            <a:xfrm>
              <a:off x="3237" y="1967"/>
              <a:ext cx="755" cy="368"/>
            </a:xfrm>
            <a:prstGeom prst="rect">
              <a:avLst/>
            </a:prstGeom>
            <a:solidFill>
              <a:srgbClr val="80CDE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>
                  <a:solidFill>
                    <a:srgbClr val="000000"/>
                  </a:solidFill>
                  <a:latin typeface="+mj-lt"/>
                  <a:ea typeface="SimSun" pitchFamily="2" charset="-122"/>
                </a:rPr>
                <a:t>Conformance Testing/Review</a:t>
              </a:r>
            </a:p>
          </p:txBody>
        </p:sp>
        <p:sp>
          <p:nvSpPr>
            <p:cNvPr id="146464" name="Flowchart: Document 39"/>
            <p:cNvSpPr>
              <a:spLocks noChangeArrowheads="1"/>
            </p:cNvSpPr>
            <p:nvPr/>
          </p:nvSpPr>
          <p:spPr bwMode="auto">
            <a:xfrm>
              <a:off x="3097" y="2676"/>
              <a:ext cx="834" cy="356"/>
            </a:xfrm>
            <a:prstGeom prst="flowChartDocument">
              <a:avLst/>
            </a:prstGeom>
            <a:solidFill>
              <a:srgbClr val="BFE6F6"/>
            </a:solidFill>
            <a:ln w="158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 smtClean="0">
                  <a:solidFill>
                    <a:schemeClr val="accent6"/>
                  </a:solidFill>
                  <a:latin typeface="+mj-lt"/>
                  <a:ea typeface="SimSun" pitchFamily="2" charset="-122"/>
                </a:rPr>
                <a:t>Cyber Risk </a:t>
              </a:r>
              <a:r>
                <a:rPr lang="en-GB" sz="1000" b="0" u="none" dirty="0">
                  <a:solidFill>
                    <a:schemeClr val="accent6"/>
                  </a:solidFill>
                  <a:latin typeface="+mj-lt"/>
                  <a:ea typeface="SimSun" pitchFamily="2" charset="-122"/>
                </a:rPr>
                <a:t>Profiles</a:t>
              </a:r>
            </a:p>
          </p:txBody>
        </p:sp>
        <p:sp>
          <p:nvSpPr>
            <p:cNvPr id="85" name="Text Box 35"/>
            <p:cNvSpPr txBox="1">
              <a:spLocks noChangeArrowheads="1"/>
            </p:cNvSpPr>
            <p:nvPr/>
          </p:nvSpPr>
          <p:spPr bwMode="auto">
            <a:xfrm>
              <a:off x="2343" y="2083"/>
              <a:ext cx="701" cy="32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Barclays" pitchFamily="2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0" u="none" kern="0" dirty="0" smtClean="0">
                  <a:solidFill>
                    <a:srgbClr val="000000"/>
                  </a:solidFill>
                  <a:latin typeface="+mj-lt"/>
                </a:rPr>
                <a:t>Risk Analysis and Action Tracking</a:t>
              </a:r>
            </a:p>
          </p:txBody>
        </p:sp>
        <p:sp>
          <p:nvSpPr>
            <p:cNvPr id="146466" name="Flowchart: Document 42"/>
            <p:cNvSpPr>
              <a:spLocks noChangeArrowheads="1"/>
            </p:cNvSpPr>
            <p:nvPr/>
          </p:nvSpPr>
          <p:spPr bwMode="auto">
            <a:xfrm>
              <a:off x="1487" y="2676"/>
              <a:ext cx="834" cy="355"/>
            </a:xfrm>
            <a:prstGeom prst="flowChartDocument">
              <a:avLst/>
            </a:prstGeom>
            <a:solidFill>
              <a:srgbClr val="BFE6F6"/>
            </a:solidFill>
            <a:ln w="158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 dirty="0">
                  <a:solidFill>
                    <a:schemeClr val="accent6"/>
                  </a:solidFill>
                  <a:latin typeface="+mj-lt"/>
                  <a:ea typeface="SimSun" pitchFamily="2" charset="-122"/>
                </a:rPr>
                <a:t>Pervasive Control Issues</a:t>
              </a:r>
            </a:p>
          </p:txBody>
        </p:sp>
        <p:sp>
          <p:nvSpPr>
            <p:cNvPr id="87" name="AutoShape 29"/>
            <p:cNvSpPr>
              <a:spLocks noChangeArrowheads="1"/>
            </p:cNvSpPr>
            <p:nvPr/>
          </p:nvSpPr>
          <p:spPr bwMode="auto">
            <a:xfrm>
              <a:off x="2439" y="3061"/>
              <a:ext cx="544" cy="180"/>
            </a:xfrm>
            <a:prstGeom prst="downArrow">
              <a:avLst>
                <a:gd name="adj1" fmla="val 38231"/>
                <a:gd name="adj2" fmla="val 46963"/>
              </a:avLst>
            </a:prstGeom>
            <a:solidFill>
              <a:srgbClr val="E1E1E1"/>
            </a:solidFill>
            <a:ln w="12700" algn="ctr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en-GB" sz="1000" b="0" u="none">
                <a:latin typeface="+mj-lt"/>
                <a:ea typeface="SimSun" pitchFamily="2" charset="-122"/>
                <a:cs typeface="+mn-cs"/>
              </a:endParaRPr>
            </a:p>
          </p:txBody>
        </p:sp>
        <p:cxnSp>
          <p:nvCxnSpPr>
            <p:cNvPr id="146468" name="Straight Arrow Connector 4"/>
            <p:cNvCxnSpPr>
              <a:cxnSpLocks noChangeShapeType="1"/>
              <a:stCxn id="75" idx="3"/>
              <a:endCxn id="85" idx="1"/>
            </p:cNvCxnSpPr>
            <p:nvPr/>
          </p:nvCxnSpPr>
          <p:spPr bwMode="auto">
            <a:xfrm>
              <a:off x="2151" y="2171"/>
              <a:ext cx="192" cy="71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cxnSp>
          <p:nvCxnSpPr>
            <p:cNvPr id="146469" name="Straight Arrow Connector 143"/>
            <p:cNvCxnSpPr>
              <a:cxnSpLocks noChangeShapeType="1"/>
            </p:cNvCxnSpPr>
            <p:nvPr/>
          </p:nvCxnSpPr>
          <p:spPr bwMode="auto">
            <a:xfrm>
              <a:off x="2151" y="1884"/>
              <a:ext cx="194" cy="200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cxnSp>
          <p:nvCxnSpPr>
            <p:cNvPr id="146470" name="Straight Arrow Connector 146"/>
            <p:cNvCxnSpPr>
              <a:cxnSpLocks noChangeShapeType="1"/>
              <a:stCxn id="146462" idx="2"/>
              <a:endCxn id="85" idx="0"/>
            </p:cNvCxnSpPr>
            <p:nvPr/>
          </p:nvCxnSpPr>
          <p:spPr bwMode="auto">
            <a:xfrm>
              <a:off x="2692" y="1884"/>
              <a:ext cx="2" cy="200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cxnSp>
          <p:nvCxnSpPr>
            <p:cNvPr id="146471" name="Straight Arrow Connector 149"/>
            <p:cNvCxnSpPr>
              <a:cxnSpLocks noChangeShapeType="1"/>
            </p:cNvCxnSpPr>
            <p:nvPr/>
          </p:nvCxnSpPr>
          <p:spPr bwMode="auto">
            <a:xfrm flipH="1">
              <a:off x="3044" y="1884"/>
              <a:ext cx="193" cy="200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cxnSp>
          <p:nvCxnSpPr>
            <p:cNvPr id="146472" name="Straight Arrow Connector 152"/>
            <p:cNvCxnSpPr>
              <a:cxnSpLocks noChangeShapeType="1"/>
              <a:stCxn id="146463" idx="1"/>
              <a:endCxn id="85" idx="3"/>
            </p:cNvCxnSpPr>
            <p:nvPr/>
          </p:nvCxnSpPr>
          <p:spPr bwMode="auto">
            <a:xfrm flipH="1">
              <a:off x="3044" y="2151"/>
              <a:ext cx="193" cy="91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med"/>
            </a:ln>
          </p:spPr>
        </p:cxnSp>
        <p:sp>
          <p:nvSpPr>
            <p:cNvPr id="146473" name="Rounded Rectangle 49"/>
            <p:cNvSpPr>
              <a:spLocks noChangeArrowheads="1"/>
            </p:cNvSpPr>
            <p:nvPr/>
          </p:nvSpPr>
          <p:spPr bwMode="auto">
            <a:xfrm>
              <a:off x="1832" y="3713"/>
              <a:ext cx="1920" cy="193"/>
            </a:xfrm>
            <a:prstGeom prst="roundRect">
              <a:avLst>
                <a:gd name="adj" fmla="val 16667"/>
              </a:avLst>
            </a:prstGeom>
            <a:solidFill>
              <a:srgbClr val="E1E1E1"/>
            </a:solidFill>
            <a:ln w="158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dirty="0" smtClean="0">
                  <a:solidFill>
                    <a:schemeClr val="accent6"/>
                  </a:solidFill>
                  <a:latin typeface="+mj-lt"/>
                  <a:ea typeface="SimSun" pitchFamily="2" charset="-122"/>
                </a:rPr>
                <a:t>Cyber Risk Key Risk Forum</a:t>
              </a:r>
              <a:endParaRPr lang="en-GB" sz="1000" b="0" u="none" dirty="0">
                <a:solidFill>
                  <a:schemeClr val="accent6"/>
                </a:solidFill>
                <a:latin typeface="+mj-lt"/>
                <a:ea typeface="SimSun" pitchFamily="2" charset="-122"/>
              </a:endParaRPr>
            </a:p>
          </p:txBody>
        </p:sp>
        <p:sp>
          <p:nvSpPr>
            <p:cNvPr id="146474" name="Rounded Rectangle 53"/>
            <p:cNvSpPr>
              <a:spLocks noChangeArrowheads="1"/>
            </p:cNvSpPr>
            <p:nvPr/>
          </p:nvSpPr>
          <p:spPr bwMode="auto">
            <a:xfrm>
              <a:off x="1960" y="3264"/>
              <a:ext cx="1496" cy="193"/>
            </a:xfrm>
            <a:prstGeom prst="roundRect">
              <a:avLst>
                <a:gd name="adj" fmla="val 16667"/>
              </a:avLst>
            </a:prstGeom>
            <a:solidFill>
              <a:srgbClr val="E1E1E1"/>
            </a:solidFill>
            <a:ln w="158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000" b="0" u="none">
                  <a:solidFill>
                    <a:schemeClr val="accent6"/>
                  </a:solidFill>
                  <a:latin typeface="+mj-lt"/>
                  <a:ea typeface="SimSun" pitchFamily="2" charset="-122"/>
                </a:rPr>
                <a:t>KRO Challenge and Review </a:t>
              </a:r>
            </a:p>
          </p:txBody>
        </p:sp>
        <p:sp>
          <p:nvSpPr>
            <p:cNvPr id="95" name="AutoShape 29"/>
            <p:cNvSpPr>
              <a:spLocks noChangeArrowheads="1"/>
            </p:cNvSpPr>
            <p:nvPr/>
          </p:nvSpPr>
          <p:spPr bwMode="auto">
            <a:xfrm>
              <a:off x="2439" y="3487"/>
              <a:ext cx="544" cy="180"/>
            </a:xfrm>
            <a:prstGeom prst="downArrow">
              <a:avLst>
                <a:gd name="adj1" fmla="val 38231"/>
                <a:gd name="adj2" fmla="val 46963"/>
              </a:avLst>
            </a:prstGeom>
            <a:solidFill>
              <a:srgbClr val="E1E1E1"/>
            </a:solidFill>
            <a:ln w="12700" algn="ctr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en-GB" sz="1000" b="0" u="none">
                <a:latin typeface="+mj-lt"/>
                <a:ea typeface="SimSun" pitchFamily="2" charset="-122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16200000">
              <a:off x="-560" y="2146"/>
              <a:ext cx="1884" cy="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GB" sz="1200" b="0" u="none" dirty="0" smtClean="0">
                  <a:solidFill>
                    <a:schemeClr val="accent6"/>
                  </a:solidFill>
                  <a:latin typeface="+mj-lt"/>
                </a:rPr>
                <a:t>ERMF </a:t>
              </a:r>
              <a:r>
                <a:rPr lang="en-GB" sz="1200" b="0" u="none" dirty="0">
                  <a:solidFill>
                    <a:schemeClr val="accent6"/>
                  </a:solidFill>
                  <a:latin typeface="+mj-lt"/>
                </a:rPr>
                <a:t>Elements</a:t>
              </a:r>
            </a:p>
          </p:txBody>
        </p:sp>
        <p:sp>
          <p:nvSpPr>
            <p:cNvPr id="97" name="AutoShape 29"/>
            <p:cNvSpPr>
              <a:spLocks noChangeArrowheads="1"/>
            </p:cNvSpPr>
            <p:nvPr/>
          </p:nvSpPr>
          <p:spPr bwMode="auto">
            <a:xfrm rot="10800000">
              <a:off x="292" y="533"/>
              <a:ext cx="193" cy="995"/>
            </a:xfrm>
            <a:prstGeom prst="downArrow">
              <a:avLst>
                <a:gd name="adj1" fmla="val 38231"/>
                <a:gd name="adj2" fmla="val 46973"/>
              </a:avLst>
            </a:prstGeom>
            <a:solidFill>
              <a:srgbClr val="E1E1E1"/>
            </a:solidFill>
            <a:ln w="127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GB" sz="1000" b="0" u="none">
                <a:latin typeface="+mj-lt"/>
                <a:ea typeface="SimSun" pitchFamily="2" charset="-122"/>
                <a:cs typeface="+mn-cs"/>
              </a:endParaRPr>
            </a:p>
          </p:txBody>
        </p:sp>
        <p:sp>
          <p:nvSpPr>
            <p:cNvPr id="98" name="AutoShape 29"/>
            <p:cNvSpPr>
              <a:spLocks noChangeArrowheads="1"/>
            </p:cNvSpPr>
            <p:nvPr/>
          </p:nvSpPr>
          <p:spPr bwMode="auto">
            <a:xfrm>
              <a:off x="283" y="2900"/>
              <a:ext cx="193" cy="983"/>
            </a:xfrm>
            <a:prstGeom prst="downArrow">
              <a:avLst>
                <a:gd name="adj1" fmla="val 38231"/>
                <a:gd name="adj2" fmla="val 46963"/>
              </a:avLst>
            </a:prstGeom>
            <a:solidFill>
              <a:srgbClr val="E1E1E1"/>
            </a:solidFill>
            <a:ln w="12700" algn="ctr">
              <a:noFill/>
              <a:round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>
                <a:defRPr/>
              </a:pPr>
              <a:endParaRPr lang="en-GB" sz="1000" b="0" u="none">
                <a:latin typeface="+mj-lt"/>
                <a:ea typeface="SimSun" pitchFamily="2" charset="-122"/>
                <a:cs typeface="+mn-cs"/>
              </a:endParaRPr>
            </a:p>
          </p:txBody>
        </p:sp>
      </p:grpSp>
      <p:sp>
        <p:nvSpPr>
          <p:cNvPr id="44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ERMF: Cyber Key Risk Governance</a:t>
            </a:r>
            <a:endParaRPr lang="en-GB" sz="2000" b="1" dirty="0"/>
          </a:p>
        </p:txBody>
      </p:sp>
      <p:sp>
        <p:nvSpPr>
          <p:cNvPr id="46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6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323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3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Cyber – Connection with Fraud &amp; Financial Crime</a:t>
            </a:r>
            <a:endParaRPr lang="en-GB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64336" y="1097280"/>
            <a:ext cx="8116825" cy="5136344"/>
            <a:chOff x="1164336" y="1097280"/>
            <a:chExt cx="8116825" cy="5136344"/>
          </a:xfrm>
        </p:grpSpPr>
        <p:sp>
          <p:nvSpPr>
            <p:cNvPr id="4" name="Oval 3"/>
            <p:cNvSpPr/>
            <p:nvPr/>
          </p:nvSpPr>
          <p:spPr bwMode="auto">
            <a:xfrm>
              <a:off x="3148584" y="1170432"/>
              <a:ext cx="2432304" cy="2322576"/>
            </a:xfrm>
            <a:prstGeom prst="ellipse">
              <a:avLst/>
            </a:prstGeom>
            <a:solidFill>
              <a:srgbClr val="00B0F0">
                <a:alpha val="4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Cyber</a:t>
              </a:r>
              <a:endParaRPr kumimoji="0" lang="en-GB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922520" y="1874520"/>
              <a:ext cx="2432304" cy="2322576"/>
            </a:xfrm>
            <a:prstGeom prst="ellipse">
              <a:avLst/>
            </a:prstGeom>
            <a:solidFill>
              <a:srgbClr val="00B0F0">
                <a:alpha val="4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Financial Crime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148584" y="1853184"/>
              <a:ext cx="2432304" cy="2322576"/>
            </a:xfrm>
            <a:prstGeom prst="ellipse">
              <a:avLst/>
            </a:prstGeom>
            <a:solidFill>
              <a:srgbClr val="00B0F0">
                <a:alpha val="4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Fraud</a:t>
              </a:r>
              <a:endParaRPr kumimoji="0" lang="en-GB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2426208" y="2587752"/>
              <a:ext cx="1792224" cy="60350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1164336" y="2798064"/>
              <a:ext cx="1261872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dirty="0" smtClean="0">
                  <a:solidFill>
                    <a:schemeClr val="accent4"/>
                  </a:solidFill>
                  <a:latin typeface="+mj-lt"/>
                </a:rPr>
                <a:t>Large overlap in “connected” technology fraud (attacks on customers)</a:t>
              </a:r>
            </a:p>
          </p:txBody>
        </p:sp>
        <p:cxnSp>
          <p:nvCxnSpPr>
            <p:cNvPr id="9" name="Straight Arrow Connector 8"/>
            <p:cNvCxnSpPr>
              <a:endCxn id="10" idx="0"/>
            </p:cNvCxnSpPr>
            <p:nvPr/>
          </p:nvCxnSpPr>
          <p:spPr bwMode="auto">
            <a:xfrm>
              <a:off x="5178552" y="2731008"/>
              <a:ext cx="371856" cy="156362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044696" y="4294632"/>
              <a:ext cx="3011424" cy="1938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dirty="0" smtClean="0">
                  <a:solidFill>
                    <a:schemeClr val="accent4"/>
                  </a:solidFill>
                  <a:latin typeface="+mj-lt"/>
                </a:rPr>
                <a:t>Some overlap (mainly touch points) across both Cyber and Fraud Risks.</a:t>
              </a:r>
            </a:p>
            <a:p>
              <a:r>
                <a:rPr lang="en-GB" sz="1100" dirty="0" smtClean="0">
                  <a:solidFill>
                    <a:schemeClr val="accent4"/>
                  </a:solidFill>
                  <a:latin typeface="+mj-lt"/>
                </a:rPr>
                <a:t>Financial Crime may be the impact / outcome of a Cyber and Fraud / Cyber or Fraud incident or risk</a:t>
              </a:r>
            </a:p>
            <a:p>
              <a:endParaRPr lang="en-GB" sz="500" dirty="0">
                <a:solidFill>
                  <a:schemeClr val="accent4"/>
                </a:solidFill>
                <a:latin typeface="+mj-lt"/>
              </a:endParaRPr>
            </a:p>
            <a:p>
              <a:r>
                <a:rPr lang="en-GB" sz="1100" dirty="0">
                  <a:solidFill>
                    <a:schemeClr val="accent4"/>
                  </a:solidFill>
                  <a:latin typeface="+mj-lt"/>
                </a:rPr>
                <a:t>Internal (Business Unit / Group wide) intelligence sharing</a:t>
              </a:r>
            </a:p>
            <a:p>
              <a:r>
                <a:rPr lang="en-GB" sz="1100" dirty="0">
                  <a:solidFill>
                    <a:schemeClr val="accent4"/>
                  </a:solidFill>
                  <a:latin typeface="+mj-lt"/>
                </a:rPr>
                <a:t>Externally gathered intelligence sharing</a:t>
              </a:r>
            </a:p>
            <a:p>
              <a:r>
                <a:rPr lang="en-GB" sz="1100" dirty="0">
                  <a:solidFill>
                    <a:schemeClr val="accent4"/>
                  </a:solidFill>
                  <a:latin typeface="+mj-lt"/>
                </a:rPr>
                <a:t>Historic incident / event lessons learned</a:t>
              </a:r>
            </a:p>
            <a:p>
              <a:r>
                <a:rPr lang="en-GB" sz="1100" dirty="0">
                  <a:solidFill>
                    <a:schemeClr val="accent4"/>
                  </a:solidFill>
                  <a:latin typeface="+mj-lt"/>
                </a:rPr>
                <a:t>Key Risk Scenarios</a:t>
              </a:r>
            </a:p>
            <a:p>
              <a:endParaRPr lang="en-GB" sz="1100" dirty="0" smtClean="0">
                <a:solidFill>
                  <a:schemeClr val="accent4"/>
                </a:solidFill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5425440" y="3191256"/>
              <a:ext cx="2532888" cy="12801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511040" y="3730752"/>
              <a:ext cx="914400" cy="91440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Rounded Rectangle 12"/>
            <p:cNvSpPr/>
            <p:nvPr/>
          </p:nvSpPr>
          <p:spPr bwMode="auto">
            <a:xfrm>
              <a:off x="1164336" y="4294632"/>
              <a:ext cx="2761488" cy="1384995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Fraud operates at the following levels: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b="1" dirty="0" smtClean="0">
                  <a:solidFill>
                    <a:schemeClr val="bg1"/>
                  </a:solidFill>
                  <a:latin typeface="+mj-lt"/>
                </a:rPr>
                <a:t>Strategic </a:t>
              </a:r>
              <a:r>
                <a:rPr lang="en-GB" sz="1050" dirty="0" smtClean="0">
                  <a:solidFill>
                    <a:schemeClr val="bg1"/>
                  </a:solidFill>
                  <a:latin typeface="+mj-lt"/>
                </a:rPr>
                <a:t>– Second Line of Defence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Operations</a:t>
              </a:r>
              <a:r>
                <a:rPr kumimoji="0" lang="en-GB" sz="105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 – First Line of Defence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050" b="1" dirty="0" smtClean="0">
                  <a:solidFill>
                    <a:schemeClr val="bg1"/>
                  </a:solidFill>
                  <a:latin typeface="+mj-lt"/>
                </a:rPr>
                <a:t>Business Unit </a:t>
              </a:r>
              <a:r>
                <a:rPr lang="en-GB" sz="1050" dirty="0" smtClean="0">
                  <a:solidFill>
                    <a:schemeClr val="bg1"/>
                  </a:solidFill>
                  <a:latin typeface="+mj-lt"/>
                </a:rPr>
                <a:t>– First Line of Defence</a:t>
              </a:r>
              <a:endPara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6" idx="3"/>
              <a:endCxn id="13" idx="0"/>
            </p:cNvCxnSpPr>
            <p:nvPr/>
          </p:nvCxnSpPr>
          <p:spPr bwMode="auto">
            <a:xfrm flipH="1">
              <a:off x="2545080" y="3835627"/>
              <a:ext cx="959707" cy="45900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8022336" y="3096768"/>
              <a:ext cx="12588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dirty="0" smtClean="0">
                  <a:solidFill>
                    <a:schemeClr val="accent4"/>
                  </a:solidFill>
                  <a:latin typeface="+mj-lt"/>
                </a:rPr>
                <a:t>Financial Crime, Fraud Operations and Business Unit Fraud -  Risk Investigations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5425440" y="1353312"/>
              <a:ext cx="1207008" cy="97840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690361" y="1097280"/>
              <a:ext cx="1203960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dirty="0" smtClean="0">
                  <a:solidFill>
                    <a:schemeClr val="accent4"/>
                  </a:solidFill>
                  <a:latin typeface="+mn-lt"/>
                </a:rPr>
                <a:t>Malicious attempts to break Financial Crime Systems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79720" y="2290572"/>
              <a:ext cx="91440" cy="822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04104" y="3150108"/>
              <a:ext cx="91440" cy="822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141976" y="2715768"/>
              <a:ext cx="91440" cy="822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172712" y="2546604"/>
              <a:ext cx="91440" cy="822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483451" y="3782287"/>
              <a:ext cx="91440" cy="822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7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Cyber Risk vs. Technology Risk (2</a:t>
            </a:r>
            <a:r>
              <a:rPr lang="en-GB" sz="2000" b="1" baseline="30000" dirty="0" smtClean="0"/>
              <a:t>nd</a:t>
            </a:r>
            <a:r>
              <a:rPr lang="en-GB" sz="2000" b="1" dirty="0" smtClean="0"/>
              <a:t> Line of Defence)</a:t>
            </a:r>
            <a:endParaRPr lang="en-GB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2007" y="1570739"/>
            <a:ext cx="4008474" cy="2363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dirty="0" smtClean="0">
                <a:solidFill>
                  <a:schemeClr val="accent4"/>
                </a:solidFill>
                <a:latin typeface="+mn-lt"/>
              </a:rPr>
              <a:t>Sub-Risks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endParaRPr lang="en-GB" sz="2000" b="1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n-lt"/>
              </a:rPr>
              <a:t>Attacks on our Customers</a:t>
            </a: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n-lt"/>
              </a:rPr>
              <a:t>Attacks on Us and our Partners</a:t>
            </a: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n-lt"/>
              </a:rPr>
              <a:t>Attacks against Service Availability</a:t>
            </a: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n-lt"/>
              </a:rPr>
              <a:t>Attacks against Critical Banking Infrastructure we depend on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944144" y="988828"/>
            <a:ext cx="10633" cy="44231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8307" y="1570739"/>
            <a:ext cx="4008474" cy="3333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dirty="0" smtClean="0">
                <a:solidFill>
                  <a:schemeClr val="accent4"/>
                </a:solidFill>
                <a:latin typeface="+mn-lt"/>
              </a:rPr>
              <a:t>Sub-Risks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endParaRPr lang="en-GB" sz="2000" b="1" dirty="0" smtClean="0">
              <a:solidFill>
                <a:schemeClr val="tx1"/>
              </a:solidFill>
              <a:latin typeface="+mn-lt"/>
            </a:endParaRP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n-lt"/>
              </a:rPr>
              <a:t>IT Operations: Non-availability of IT systems</a:t>
            </a: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n-lt"/>
              </a:rPr>
              <a:t>IT Change: Inadequate design, testing and implementation of new and changed IT solutions</a:t>
            </a: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400" dirty="0" smtClean="0">
                <a:solidFill>
                  <a:schemeClr val="accent4"/>
                </a:solidFill>
                <a:latin typeface="+mn-lt"/>
              </a:rPr>
              <a:t>IT System Security: Inadequate IT system security.  The risk of unauthorised access to IT systems, resulting from inadequate IT systems security</a:t>
            </a:r>
          </a:p>
          <a:p>
            <a:pPr marL="180975" indent="-180975">
              <a:lnSpc>
                <a:spcPct val="150000"/>
              </a:lnSpc>
              <a:buFont typeface="Courier New" pitchFamily="49" charset="0"/>
              <a:buChar char="o"/>
            </a:pPr>
            <a:endParaRPr lang="en-GB" sz="14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8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89" y="460474"/>
            <a:ext cx="8734821" cy="307777"/>
          </a:xfrm>
        </p:spPr>
        <p:txBody>
          <a:bodyPr/>
          <a:lstStyle/>
          <a:p>
            <a:r>
              <a:rPr lang="en-GB" sz="2000" b="1" dirty="0" smtClean="0"/>
              <a:t>Asset Landscape vs. Control Landscape</a:t>
            </a:r>
            <a:endParaRPr lang="en-GB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07897" y="1447323"/>
            <a:ext cx="5838759" cy="3994416"/>
            <a:chOff x="657400" y="3333590"/>
            <a:chExt cx="4126144" cy="2636052"/>
          </a:xfrm>
        </p:grpSpPr>
        <p:graphicFrame>
          <p:nvGraphicFramePr>
            <p:cNvPr id="5" name="Diagram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565124"/>
                </p:ext>
              </p:extLst>
            </p:nvPr>
          </p:nvGraphicFramePr>
          <p:xfrm>
            <a:off x="1068794" y="3333590"/>
            <a:ext cx="3714750" cy="2476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6" name="Straight Connector 5"/>
            <p:cNvCxnSpPr/>
            <p:nvPr/>
          </p:nvCxnSpPr>
          <p:spPr bwMode="auto">
            <a:xfrm>
              <a:off x="681630" y="5704982"/>
              <a:ext cx="3677719" cy="153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5705" y="5279336"/>
              <a:ext cx="1289447" cy="2843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Minimum</a:t>
              </a:r>
            </a:p>
            <a:p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Standards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681630" y="4869712"/>
              <a:ext cx="3688351" cy="150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81630" y="4210493"/>
              <a:ext cx="3677719" cy="2308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7400" y="3823489"/>
              <a:ext cx="1289447" cy="1421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Identify &amp; Prioritise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851" y="4499902"/>
              <a:ext cx="1289447" cy="1421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Enhanced Controls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7451" y="5827463"/>
              <a:ext cx="3151265" cy="1421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Digital Assets </a:t>
              </a:r>
              <a:r>
                <a:rPr lang="en-GB" sz="1200" dirty="0" smtClean="0">
                  <a:solidFill>
                    <a:schemeClr val="accent4"/>
                  </a:solidFill>
                  <a:latin typeface="+mn-lt"/>
                </a:rPr>
                <a:t>(includes suppliers)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4552493" y="3808856"/>
              <a:ext cx="0" cy="186069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5400000">
              <a:off x="4048006" y="4867323"/>
              <a:ext cx="1289447" cy="152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400" dirty="0" smtClean="0">
                  <a:solidFill>
                    <a:schemeClr val="accent4"/>
                  </a:solidFill>
                  <a:latin typeface="+mn-lt"/>
                </a:rPr>
                <a:t>Attacker cost</a:t>
              </a:r>
            </a:p>
          </p:txBody>
        </p:sp>
      </p:grp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759423" y="891381"/>
            <a:ext cx="867033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740688" y="6316033"/>
            <a:ext cx="6235151" cy="1384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1E720CA-43F3-42AB-BE88-E513F0EB50B0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9</a:t>
            </a:fld>
            <a:r>
              <a:rPr lang="en-US" sz="900" dirty="0" smtClean="0">
                <a:solidFill>
                  <a:srgbClr val="000000"/>
                </a:solidFill>
                <a:latin typeface="+mj-lt"/>
              </a:rPr>
              <a:t>   |   Barclays |  Cyber Risk</a:t>
            </a:r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PBCOMPONENT" val="TITLE"/>
  <p:tag name="IGNOREFONTNONCOMPLIANCE" val="0"/>
  <p:tag name="FONTNAME" val="Arial"/>
  <p:tag name="FONTSIZE" val="14"/>
  <p:tag name="FONTBOLD" val="-1"/>
  <p:tag name="FONTITALIC" val="0"/>
  <p:tag name="FONTULINE" val="0"/>
  <p:tag name="FONTSHADOW" val="0"/>
  <p:tag name="FONTALIGNMENT" val="2"/>
  <p:tag name="FONTCOLOR" val="16777215"/>
  <p:tag name="FONT_COLOR_TYPE" val="1"/>
  <p:tag name="FONT_COLOR_SCHEME_INDEX" val="0"/>
  <p:tag name="IGNORECOLORLINESNONCOMPLIANCE" val="0"/>
  <p:tag name="FILLVISIBLE" val="-1"/>
  <p:tag name="FILLCOLOR" val="7026688"/>
  <p:tag name="FILL_COLOR_SCHEME_INDEX" val="0"/>
  <p:tag name="FILL_COLOR_TYPE" val="1"/>
  <p:tag name="LINEVISIBLE" val="-1"/>
  <p:tag name="LINECOLOR" val="7026688"/>
  <p:tag name="LINE_COLOR_SCHEME_INDEX" val="0"/>
  <p:tag name="LINE_COLOR_TYPE" val="1"/>
  <p:tag name="IGNOREPOSITIONNONCOMPLIANCE" val="0"/>
  <p:tag name="POSITIONTOP" val="132"/>
  <p:tag name="POSITIONLEFT" val="54"/>
  <p:tag name="IGNORESIZENONCOMPLIANCE" val="0"/>
  <p:tag name="SIZEWIDTH" val="336"/>
  <p:tag name="SIZEHEIGH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PBCOMPONENT" val="TITLE"/>
  <p:tag name="IGNOREFONTNONCOMPLIANCE" val="0"/>
  <p:tag name="FONTNAME" val="Arial"/>
  <p:tag name="FONTSIZE" val="14"/>
  <p:tag name="FONTBOLD" val="-1"/>
  <p:tag name="FONTITALIC" val="0"/>
  <p:tag name="FONTULINE" val="0"/>
  <p:tag name="FONTSHADOW" val="0"/>
  <p:tag name="FONTALIGNMENT" val="2"/>
  <p:tag name="FONTCOLOR" val="16777215"/>
  <p:tag name="FONT_COLOR_TYPE" val="1"/>
  <p:tag name="FONT_COLOR_SCHEME_INDEX" val="0"/>
  <p:tag name="IGNORECOLORLINESNONCOMPLIANCE" val="0"/>
  <p:tag name="FILLVISIBLE" val="-1"/>
  <p:tag name="FILLCOLOR" val="7026688"/>
  <p:tag name="FILL_COLOR_SCHEME_INDEX" val="0"/>
  <p:tag name="FILL_COLOR_TYPE" val="1"/>
  <p:tag name="LINEVISIBLE" val="-1"/>
  <p:tag name="LINECOLOR" val="7026688"/>
  <p:tag name="LINE_COLOR_SCHEME_INDEX" val="0"/>
  <p:tag name="LINE_COLOR_TYPE" val="1"/>
  <p:tag name="IGNOREPOSITIONNONCOMPLIANCE" val="0"/>
  <p:tag name="POSITIONTOP" val="132"/>
  <p:tag name="POSITIONLEFT" val="54"/>
  <p:tag name="IGNORESIZENONCOMPLIANCE" val="0"/>
  <p:tag name="SIZEWIDTH" val="336"/>
  <p:tag name="SIZEHEIGHT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PBCOMPONENT" val="TITLE"/>
  <p:tag name="IGNOREFONTNONCOMPLIANCE" val="0"/>
  <p:tag name="FONTNAME" val="Arial"/>
  <p:tag name="FONTSIZE" val="14"/>
  <p:tag name="FONTBOLD" val="-1"/>
  <p:tag name="FONTITALIC" val="0"/>
  <p:tag name="FONTULINE" val="0"/>
  <p:tag name="FONTSHADOW" val="0"/>
  <p:tag name="FONTALIGNMENT" val="2"/>
  <p:tag name="FONTCOLOR" val="16777215"/>
  <p:tag name="FONT_COLOR_TYPE" val="1"/>
  <p:tag name="FONT_COLOR_SCHEME_INDEX" val="0"/>
  <p:tag name="IGNORECOLORLINESNONCOMPLIANCE" val="0"/>
  <p:tag name="FILLVISIBLE" val="-1"/>
  <p:tag name="FILLCOLOR" val="7026688"/>
  <p:tag name="FILL_COLOR_SCHEME_INDEX" val="0"/>
  <p:tag name="FILL_COLOR_TYPE" val="1"/>
  <p:tag name="LINEVISIBLE" val="-1"/>
  <p:tag name="LINECOLOR" val="7026688"/>
  <p:tag name="LINE_COLOR_SCHEME_INDEX" val="0"/>
  <p:tag name="LINE_COLOR_TYPE" val="1"/>
  <p:tag name="IGNOREPOSITIONNONCOMPLIANCE" val="0"/>
  <p:tag name="POSITIONTOP" val="132"/>
  <p:tag name="POSITIONLEFT" val="54"/>
  <p:tag name="IGNORESIZENONCOMPLIANCE" val="0"/>
  <p:tag name="SIZEWIDTH" val="336"/>
  <p:tag name="SIZEHEIGHT" val="18"/>
</p:tagLst>
</file>

<file path=ppt/theme/theme1.xml><?xml version="1.0" encoding="utf-8"?>
<a:theme xmlns:a="http://schemas.openxmlformats.org/drawingml/2006/main" name="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AN039_Barclays_Template_021612_7c">
  <a:themeElements>
    <a:clrScheme name="Barclays PPT print">
      <a:dk1>
        <a:srgbClr val="000000"/>
      </a:dk1>
      <a:lt1>
        <a:srgbClr val="FFFFFF"/>
      </a:lt1>
      <a:dk2>
        <a:srgbClr val="00395C"/>
      </a:dk2>
      <a:lt2>
        <a:srgbClr val="809CAE"/>
      </a:lt2>
      <a:accent1>
        <a:srgbClr val="00AEEF"/>
      </a:accent1>
      <a:accent2>
        <a:srgbClr val="969696"/>
      </a:accent2>
      <a:accent3>
        <a:srgbClr val="FBDB81"/>
      </a:accent3>
      <a:accent4>
        <a:srgbClr val="EC8A40"/>
      </a:accent4>
      <a:accent5>
        <a:srgbClr val="CB5151"/>
      </a:accent5>
      <a:accent6>
        <a:srgbClr val="406B85"/>
      </a:accent6>
      <a:hlink>
        <a:srgbClr val="000000"/>
      </a:hlink>
      <a:folHlink>
        <a:srgbClr val="00AEEF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LAN039_Barclays_Template_021612_7c</Template>
  <TotalTime>0</TotalTime>
  <Words>1551</Words>
  <Application>Microsoft Macintosh PowerPoint</Application>
  <PresentationFormat>A4 Paper (210x297 mm)</PresentationFormat>
  <Paragraphs>276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LAN039_Barclays_Template_021612_7c</vt:lpstr>
      <vt:lpstr>1_LAN039_Barclays_Template_021612_7c</vt:lpstr>
      <vt:lpstr>2_LAN039_Barclays_Template_021612_7c</vt:lpstr>
      <vt:lpstr>3_LAN039_Barclays_Template_021612_7c</vt:lpstr>
      <vt:lpstr>4_LAN039_Barclays_Template_021612_7c</vt:lpstr>
      <vt:lpstr>5_LAN039_Barclays_Template_021612_7c</vt:lpstr>
      <vt:lpstr>Cyber Risk @ Barclays</vt:lpstr>
      <vt:lpstr>Agenda</vt:lpstr>
      <vt:lpstr>We’re an old bank</vt:lpstr>
      <vt:lpstr>We’re a big bank</vt:lpstr>
      <vt:lpstr>Landscape of Risk</vt:lpstr>
      <vt:lpstr>ERMF: Cyber Key Risk Governance</vt:lpstr>
      <vt:lpstr>Cyber – Connection with Fraud &amp; Financial Crime</vt:lpstr>
      <vt:lpstr>Cyber Risk vs. Technology Risk (2nd Line of Defence)</vt:lpstr>
      <vt:lpstr>Asset Landscape vs. Control Landscape</vt:lpstr>
      <vt:lpstr>Megatrends</vt:lpstr>
      <vt:lpstr>Cyber Skills</vt:lpstr>
      <vt:lpstr>Traditional InfoSec</vt:lpstr>
      <vt:lpstr>Vulnerability Management</vt:lpstr>
      <vt:lpstr>Vulnerability Management</vt:lpstr>
      <vt:lpstr>Innovation: Protecting the upside</vt:lpstr>
      <vt:lpstr>Threat Management: Protect, Detect, Respond</vt:lpstr>
      <vt:lpstr>“Left a bit”: Cyber Kill Chain – Lockheed Martin</vt:lpstr>
      <vt:lpstr>Threat Simulations</vt:lpstr>
      <vt:lpstr>Incident Response</vt:lpstr>
      <vt:lpstr>Check and Challenge</vt:lpstr>
      <vt:lpstr>Cyber Risk Approach - Summary</vt:lpstr>
      <vt:lpstr>Q &amp; 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2014-10-22T23:40:14Z</dcterms:created>
  <dcterms:modified xsi:type="dcterms:W3CDTF">2014-11-03T18:14:10Z</dcterms:modified>
</cp:coreProperties>
</file>