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25" r:id="rId3"/>
    <p:sldId id="302" r:id="rId4"/>
    <p:sldId id="323" r:id="rId5"/>
    <p:sldId id="277" r:id="rId6"/>
    <p:sldId id="322" r:id="rId7"/>
    <p:sldId id="280" r:id="rId8"/>
    <p:sldId id="321" r:id="rId9"/>
    <p:sldId id="324" r:id="rId10"/>
    <p:sldId id="305" r:id="rId11"/>
    <p:sldId id="307" r:id="rId12"/>
    <p:sldId id="327" r:id="rId13"/>
    <p:sldId id="309" r:id="rId14"/>
    <p:sldId id="310" r:id="rId15"/>
    <p:sldId id="311" r:id="rId16"/>
    <p:sldId id="312" r:id="rId17"/>
    <p:sldId id="313" r:id="rId18"/>
    <p:sldId id="314" r:id="rId19"/>
    <p:sldId id="303" r:id="rId20"/>
    <p:sldId id="317" r:id="rId21"/>
    <p:sldId id="326" r:id="rId22"/>
    <p:sldId id="291" r:id="rId23"/>
    <p:sldId id="293" r:id="rId24"/>
    <p:sldId id="278" r:id="rId25"/>
    <p:sldId id="328" r:id="rId26"/>
    <p:sldId id="299" r:id="rId27"/>
    <p:sldId id="259" r:id="rId2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74C8E"/>
    <a:srgbClr val="FF0000"/>
    <a:srgbClr val="114C8E"/>
    <a:srgbClr val="2E75B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51446" autoAdjust="0"/>
  </p:normalViewPr>
  <p:slideViewPr>
    <p:cSldViewPr snapToGrid="0">
      <p:cViewPr varScale="1">
        <p:scale>
          <a:sx n="55" d="100"/>
          <a:sy n="55" d="100"/>
        </p:scale>
        <p:origin x="2256"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FC8542C6-76A0-4A86-A3A6-91F2A057D044}" type="datetimeFigureOut">
              <a:rPr lang="en-GB" smtClean="0"/>
              <a:t>01/10/2015</a:t>
            </a:fld>
            <a:endParaRPr lang="en-GB" dirty="0"/>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1DF98741-B76C-47B6-9442-945619A7F447}" type="slidenum">
              <a:rPr lang="en-GB" smtClean="0"/>
              <a:t>‹#›</a:t>
            </a:fld>
            <a:endParaRPr lang="en-GB" dirty="0"/>
          </a:p>
        </p:txBody>
      </p:sp>
    </p:spTree>
    <p:extLst>
      <p:ext uri="{BB962C8B-B14F-4D97-AF65-F5344CB8AC3E}">
        <p14:creationId xmlns:p14="http://schemas.microsoft.com/office/powerpoint/2010/main" val="1280684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68418FCB-8A98-4FCF-98D0-DAAAA8C30AAF}" type="datetimeFigureOut">
              <a:rPr lang="en-GB" smtClean="0"/>
              <a:t>01/10/2015</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9822E3F4-A46D-4091-89B4-E6F5BC595476}" type="slidenum">
              <a:rPr lang="en-GB" smtClean="0"/>
              <a:t>‹#›</a:t>
            </a:fld>
            <a:endParaRPr lang="en-GB" dirty="0"/>
          </a:p>
        </p:txBody>
      </p:sp>
    </p:spTree>
    <p:extLst>
      <p:ext uri="{BB962C8B-B14F-4D97-AF65-F5344CB8AC3E}">
        <p14:creationId xmlns:p14="http://schemas.microsoft.com/office/powerpoint/2010/main" val="413096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richarddennison.wordpress.com/2008/01/24/changing-nature-of-intranet-content/" TargetMode="External"/><Relationship Id="rId4" Type="http://schemas.openxmlformats.org/officeDocument/2006/relationships/hyperlink" Target="http://richarddennison.wordpress.com/2010/04/14/complement-not-compete/"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ntentmarketinginstitute.com/2014/07/team-skills-editorial-plan/" TargetMode="External"/><Relationship Id="rId4" Type="http://schemas.openxmlformats.org/officeDocument/2006/relationships/hyperlink" Target="http://contentmarketinginstitute.com/2014/05/essentials-getting-started-content-marketing/" TargetMode="External"/><Relationship Id="rId5" Type="http://schemas.openxmlformats.org/officeDocument/2006/relationships/hyperlink" Target="http://contentmarketinginstitute.com/2014/07/engineering-principles-revolutionize-content-strategy/"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a:t>
            </a:fld>
            <a:endParaRPr lang="en-GB" dirty="0"/>
          </a:p>
        </p:txBody>
      </p:sp>
    </p:spTree>
    <p:extLst>
      <p:ext uri="{BB962C8B-B14F-4D97-AF65-F5344CB8AC3E}">
        <p14:creationId xmlns:p14="http://schemas.microsoft.com/office/powerpoint/2010/main" val="199933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do we get </a:t>
            </a:r>
            <a:r>
              <a:rPr lang="en-GB" b="1" baseline="0" dirty="0" smtClean="0"/>
              <a:t>from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the fragmented publishing so that Nationwide has a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balanced,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evolving,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adaptable place where useful content supports the staff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and new sparks of innovation may fly to find new ways of working</a:t>
            </a:r>
            <a:endParaRPr lang="en-GB" b="1" dirty="0"/>
          </a:p>
        </p:txBody>
      </p:sp>
      <p:sp>
        <p:nvSpPr>
          <p:cNvPr id="4" name="Slide Number Placeholder 3"/>
          <p:cNvSpPr>
            <a:spLocks noGrp="1"/>
          </p:cNvSpPr>
          <p:nvPr>
            <p:ph type="sldNum" sz="quarter" idx="10"/>
          </p:nvPr>
        </p:nvSpPr>
        <p:spPr/>
        <p:txBody>
          <a:bodyPr/>
          <a:lstStyle/>
          <a:p>
            <a:fld id="{9822E3F4-A46D-4091-89B4-E6F5BC595476}" type="slidenum">
              <a:rPr lang="en-GB" smtClean="0"/>
              <a:t>10</a:t>
            </a:fld>
            <a:endParaRPr lang="en-GB" dirty="0"/>
          </a:p>
        </p:txBody>
      </p:sp>
    </p:spTree>
    <p:extLst>
      <p:ext uri="{BB962C8B-B14F-4D97-AF65-F5344CB8AC3E}">
        <p14:creationId xmlns:p14="http://schemas.microsoft.com/office/powerpoint/2010/main" val="248351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 am proposing</a:t>
            </a:r>
            <a:r>
              <a:rPr lang="en-GB" b="1" baseline="0" dirty="0" smtClean="0"/>
              <a:t> a set of initiatives covering both the now and longer term – they cover both the producers and also the consumers</a:t>
            </a:r>
          </a:p>
          <a:p>
            <a:endParaRPr lang="en-GB" baseline="0" dirty="0" smtClean="0"/>
          </a:p>
          <a:p>
            <a:r>
              <a:rPr lang="en-GB" b="1" baseline="0" dirty="0" smtClean="0"/>
              <a:t>look to RENEWING what you have   work toward a  place that has USEFUL content, engaged publishers and increased consumer collaboration which will produce interesting results</a:t>
            </a:r>
          </a:p>
          <a:p>
            <a:endParaRPr lang="en-GB" b="1" baseline="0" dirty="0" smtClean="0"/>
          </a:p>
          <a:p>
            <a:pPr lvl="0"/>
            <a:r>
              <a:rPr lang="en-GB" b="1" dirty="0" smtClean="0">
                <a:effectLst/>
              </a:rPr>
              <a:t>Remember</a:t>
            </a:r>
            <a:r>
              <a:rPr lang="en-GB" b="1" baseline="0" dirty="0" smtClean="0">
                <a:effectLst/>
              </a:rPr>
              <a:t> </a:t>
            </a:r>
            <a:r>
              <a:rPr lang="en-GB" b="1" dirty="0" smtClean="0">
                <a:effectLst/>
              </a:rPr>
              <a:t>that </a:t>
            </a:r>
            <a:r>
              <a:rPr lang="en-GB" b="1" baseline="0" dirty="0" smtClean="0">
                <a:effectLst/>
              </a:rPr>
              <a:t>CONTENT IS KING, 	the publishers are key to driving forward new initiatives, 	we have to make them feel good about what they are producing again,  </a:t>
            </a:r>
          </a:p>
          <a:p>
            <a:r>
              <a:rPr lang="en-GB" b="1" baseline="0" dirty="0" smtClean="0">
                <a:effectLst/>
              </a:rPr>
              <a:t>they are at the heart of the site. 	T</a:t>
            </a:r>
            <a:r>
              <a:rPr lang="en-GB" b="1" baseline="0" dirty="0" smtClean="0"/>
              <a:t>hey have to feel like they are the MOST important part of the organisation</a:t>
            </a:r>
          </a:p>
          <a:p>
            <a:endParaRPr lang="en-GB" baseline="0" dirty="0" smtClean="0"/>
          </a:p>
          <a:p>
            <a:pPr marL="0" indent="0">
              <a:buFont typeface="Arial" panose="020B0604020202020204" pitchFamily="34" charset="0"/>
              <a:buNone/>
            </a:pPr>
            <a:r>
              <a:rPr lang="en-GB" b="1" baseline="0" dirty="0" smtClean="0"/>
              <a:t>They need to drive: 	Look at current goals and model, what works, what doesn’t 	</a:t>
            </a:r>
            <a:r>
              <a:rPr lang="en-GB" b="1" dirty="0" smtClean="0"/>
              <a:t>Forming</a:t>
            </a:r>
            <a:r>
              <a:rPr lang="en-GB" b="1" baseline="0" dirty="0" smtClean="0"/>
              <a:t> their own living communities – helping each other, encouraging consumers to add value	Understand and look at what other organisations have achieved by changing their process to deliver better content and happier publishing resources 		</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Encourage and Enable consumers to become micro producers and kick start a wave of new collaboration revolving around more conversational interaction – this should alleviate some pressure from traditional publishers, but also grow the whole content community</a:t>
            </a:r>
          </a:p>
          <a:p>
            <a:r>
              <a:rPr lang="en-GB" baseline="0" dirty="0" smtClean="0"/>
              <a:t>.</a:t>
            </a: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11</a:t>
            </a:fld>
            <a:endParaRPr lang="en-GB" dirty="0"/>
          </a:p>
        </p:txBody>
      </p:sp>
    </p:spTree>
    <p:extLst>
      <p:ext uri="{BB962C8B-B14F-4D97-AF65-F5344CB8AC3E}">
        <p14:creationId xmlns:p14="http://schemas.microsoft.com/office/powerpoint/2010/main" val="104881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effectLst/>
              </a:rPr>
              <a:t>Turning its on its head away from the governance group – put the publishers in charge for a while,</a:t>
            </a:r>
          </a:p>
          <a:p>
            <a:endParaRPr lang="en-GB" b="1" baseline="0" dirty="0" smtClean="0">
              <a:effectLst/>
            </a:endParaRPr>
          </a:p>
          <a:p>
            <a:r>
              <a:rPr lang="en-GB" b="1" baseline="0" dirty="0" smtClean="0">
                <a:effectLst/>
              </a:rPr>
              <a:t>Have them Take a long hard look at roles, process, standards, start counting views, analyse your metrics and any other feedback(maybe polls for written feedback about content provided) – what else would they like to see – highlight the good, bad and the ugly</a:t>
            </a:r>
          </a:p>
          <a:p>
            <a:endParaRPr lang="en-GB" b="1" baseline="0" dirty="0" smtClean="0">
              <a:effectLst/>
            </a:endParaRPr>
          </a:p>
          <a:p>
            <a:pPr marL="628650" lvl="1" indent="-171450">
              <a:buFont typeface="Arial" panose="020B0604020202020204" pitchFamily="34" charset="0"/>
              <a:buChar char="•"/>
            </a:pPr>
            <a:r>
              <a:rPr lang="en-GB" sz="1200" b="1" dirty="0" smtClean="0">
                <a:effectLst/>
              </a:rPr>
              <a:t>Governance isn’t just about a management structure, it is also concerned with the ongoing quality of content and the user experience on the intranet</a:t>
            </a:r>
            <a:r>
              <a:rPr lang="en-GB" sz="1200" dirty="0" smtClean="0">
                <a:effectLst/>
              </a:rPr>
              <a:t>.</a:t>
            </a:r>
            <a:endParaRPr lang="en-GB" b="1" baseline="0" dirty="0" smtClean="0">
              <a:effectLst/>
            </a:endParaRPr>
          </a:p>
          <a:p>
            <a:endParaRPr lang="en-GB" b="1" baseline="0" dirty="0" smtClean="0">
              <a:effectLst/>
            </a:endParaRPr>
          </a:p>
          <a:p>
            <a:r>
              <a:rPr lang="en-GB" b="1" baseline="0" dirty="0" smtClean="0">
                <a:effectLst/>
              </a:rPr>
              <a:t>Do any of these require changes:</a:t>
            </a:r>
          </a:p>
          <a:p>
            <a:pPr marL="0" indent="0">
              <a:buFont typeface="Arial" panose="020B0604020202020204" pitchFamily="34" charset="0"/>
              <a:buNone/>
            </a:pPr>
            <a:endParaRPr lang="en-GB" sz="1200" b="1" dirty="0" smtClean="0">
              <a:effectLst/>
            </a:endParaRPr>
          </a:p>
          <a:p>
            <a:pPr marL="628650" lvl="1" indent="-171450">
              <a:buFont typeface="Arial" panose="020B0604020202020204" pitchFamily="34" charset="0"/>
              <a:buChar char="•"/>
            </a:pPr>
            <a:r>
              <a:rPr lang="en-GB" sz="1200" b="1" dirty="0" smtClean="0">
                <a:effectLst/>
              </a:rPr>
              <a:t>What are the objectives of the intranet?</a:t>
            </a:r>
            <a:br>
              <a:rPr lang="en-GB" sz="1200" b="1" dirty="0" smtClean="0">
                <a:effectLst/>
              </a:rPr>
            </a:br>
            <a:endParaRPr lang="en-GB" sz="1200" b="1" dirty="0" smtClean="0">
              <a:effectLst/>
            </a:endParaRPr>
          </a:p>
          <a:p>
            <a:pPr marL="628650" lvl="1" indent="-171450">
              <a:buFont typeface="Arial" panose="020B0604020202020204" pitchFamily="34" charset="0"/>
              <a:buChar char="•"/>
            </a:pPr>
            <a:r>
              <a:rPr lang="en-GB" sz="1200" b="1" dirty="0" smtClean="0">
                <a:effectLst/>
              </a:rPr>
              <a:t>What roles and what are their responsibilities?</a:t>
            </a:r>
            <a:br>
              <a:rPr lang="en-GB" sz="1200" b="1" dirty="0" smtClean="0">
                <a:effectLst/>
              </a:rPr>
            </a:br>
            <a:endParaRPr lang="en-GB" sz="1200" b="1" dirty="0" smtClean="0">
              <a:effectLst/>
            </a:endParaRPr>
          </a:p>
          <a:p>
            <a:pPr marL="628650" lvl="1" indent="-171450">
              <a:buFont typeface="Arial" panose="020B0604020202020204" pitchFamily="34" charset="0"/>
              <a:buChar char="•"/>
            </a:pPr>
            <a:r>
              <a:rPr lang="en-GB" sz="1200" b="1" dirty="0" smtClean="0">
                <a:effectLst/>
              </a:rPr>
              <a:t>What intranet standards and processes do we have?</a:t>
            </a:r>
            <a:br>
              <a:rPr lang="en-GB" sz="1200" b="1" dirty="0" smtClean="0">
                <a:effectLst/>
              </a:rPr>
            </a:br>
            <a:endParaRPr lang="en-GB" sz="1200" b="1" dirty="0" smtClean="0">
              <a:effectLst/>
            </a:endParaRPr>
          </a:p>
          <a:p>
            <a:pPr marL="628650" lvl="1" indent="-171450">
              <a:buFont typeface="Arial" panose="020B0604020202020204" pitchFamily="34" charset="0"/>
              <a:buChar char="•"/>
            </a:pPr>
            <a:r>
              <a:rPr lang="en-GB" sz="1200" b="1" dirty="0" smtClean="0">
                <a:effectLst/>
              </a:rPr>
              <a:t>How do we form and maintain good intranet practice?</a:t>
            </a:r>
          </a:p>
          <a:p>
            <a:pPr marL="628650" lvl="1" indent="-171450">
              <a:buFont typeface="Arial" panose="020B0604020202020204" pitchFamily="34" charset="0"/>
              <a:buChar char="•"/>
            </a:pPr>
            <a:endParaRPr lang="en-GB" sz="1200" b="1" dirty="0" smtClean="0">
              <a:effectLst/>
            </a:endParaRPr>
          </a:p>
          <a:p>
            <a:pPr marL="628650" lvl="1" indent="-171450">
              <a:buFont typeface="Arial" panose="020B0604020202020204" pitchFamily="34" charset="0"/>
              <a:buChar char="•"/>
            </a:pPr>
            <a:r>
              <a:rPr lang="en-GB" sz="1200" b="1" dirty="0" smtClean="0">
                <a:effectLst/>
              </a:rPr>
              <a:t>What content do we have,</a:t>
            </a:r>
            <a:r>
              <a:rPr lang="en-GB" sz="1200" b="1" baseline="0" dirty="0" smtClean="0">
                <a:effectLst/>
              </a:rPr>
              <a:t> is it useful, where is it stored and does it conform</a:t>
            </a:r>
            <a:r>
              <a:rPr lang="en-GB" sz="1200" b="1" dirty="0" smtClean="0">
                <a:effectLst/>
              </a:rPr>
              <a:t/>
            </a:r>
            <a:br>
              <a:rPr lang="en-GB" sz="1200" b="1" dirty="0" smtClean="0">
                <a:effectLst/>
              </a:rPr>
            </a:br>
            <a:endParaRPr lang="en-GB" sz="1200" b="0" dirty="0" smtClean="0">
              <a:effectLst/>
            </a:endParaRPr>
          </a:p>
          <a:p>
            <a:pPr marL="0" lvl="0" indent="0">
              <a:buFont typeface="Arial" panose="020B0604020202020204" pitchFamily="34" charset="0"/>
              <a:buNone/>
            </a:pPr>
            <a:r>
              <a:rPr lang="en-GB" sz="1200" b="1" dirty="0" smtClean="0">
                <a:effectLst/>
              </a:rPr>
              <a:t>Then take</a:t>
            </a:r>
            <a:r>
              <a:rPr lang="en-GB" sz="1200" b="1" baseline="0" dirty="0" smtClean="0">
                <a:effectLst/>
              </a:rPr>
              <a:t> all this information and rework the governance , the roles, the processes, the standards where necessary.</a:t>
            </a:r>
            <a:endParaRPr lang="en-GB" sz="1200" b="1" dirty="0" smtClean="0">
              <a:effectLst/>
            </a:endParaRPr>
          </a:p>
          <a:p>
            <a:r>
              <a:rPr lang="en-GB" sz="1200" b="1" dirty="0" smtClean="0">
                <a:effectLst/>
              </a:rPr>
              <a:t/>
            </a:r>
            <a:br>
              <a:rPr lang="en-GB" sz="1200" b="1" dirty="0" smtClean="0">
                <a:effectLst/>
              </a:rPr>
            </a:br>
            <a:r>
              <a:rPr lang="en-GB" dirty="0" smtClean="0">
                <a:effectLst/>
              </a:rPr>
              <a:t/>
            </a:r>
            <a:br>
              <a:rPr lang="en-GB" dirty="0" smtClean="0">
                <a:effectLst/>
              </a:rPr>
            </a:b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12</a:t>
            </a:fld>
            <a:endParaRPr lang="en-GB" dirty="0"/>
          </a:p>
        </p:txBody>
      </p:sp>
    </p:spTree>
    <p:extLst>
      <p:ext uri="{BB962C8B-B14F-4D97-AF65-F5344CB8AC3E}">
        <p14:creationId xmlns:p14="http://schemas.microsoft.com/office/powerpoint/2010/main" val="130163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And to underline that publishers are key - Make them central to the intranet community</a:t>
            </a:r>
          </a:p>
          <a:p>
            <a:pPr marL="628650" lvl="1" indent="-171450">
              <a:buFont typeface="Arial" panose="020B0604020202020204" pitchFamily="34" charset="0"/>
              <a:buChar char="•"/>
            </a:pPr>
            <a:r>
              <a:rPr lang="en-GB" b="1" dirty="0" smtClean="0"/>
              <a:t>Take highlights from review </a:t>
            </a:r>
          </a:p>
          <a:p>
            <a:pPr marL="628650" lvl="1" indent="-171450">
              <a:buFont typeface="Arial" panose="020B0604020202020204" pitchFamily="34" charset="0"/>
              <a:buChar char="•"/>
            </a:pPr>
            <a:r>
              <a:rPr lang="en-GB" b="1" dirty="0" smtClean="0"/>
              <a:t>Take any feedback and metrics</a:t>
            </a:r>
          </a:p>
          <a:p>
            <a:pPr marL="628650" lvl="1" indent="-171450">
              <a:buFont typeface="Arial" panose="020B0604020202020204" pitchFamily="34" charset="0"/>
              <a:buChar char="•"/>
            </a:pPr>
            <a:r>
              <a:rPr lang="en-GB" b="1" dirty="0" smtClean="0"/>
              <a:t>and retrain publishers, setup workshops, self help within the community</a:t>
            </a:r>
          </a:p>
          <a:p>
            <a:endParaRPr lang="en-GB" b="1" dirty="0" smtClean="0"/>
          </a:p>
          <a:p>
            <a:r>
              <a:rPr lang="en-GB" b="1" dirty="0" smtClean="0"/>
              <a:t>Have publishers form communities to share best practice and discuss issues – they will help each other and become self governed</a:t>
            </a:r>
          </a:p>
          <a:p>
            <a:endParaRPr lang="en-GB" b="1" dirty="0" smtClean="0"/>
          </a:p>
          <a:p>
            <a:r>
              <a:rPr lang="en-GB" b="1" dirty="0" smtClean="0"/>
              <a:t>Have them propose ideas for measuring accountability, what happens when not performing, how and when to reward</a:t>
            </a:r>
          </a:p>
          <a:p>
            <a:pPr marL="628650" lvl="1" indent="-171450">
              <a:buFont typeface="Arial" panose="020B0604020202020204" pitchFamily="34" charset="0"/>
              <a:buChar char="•"/>
            </a:pPr>
            <a:endParaRPr lang="en-GB" b="1" dirty="0" smtClean="0"/>
          </a:p>
          <a:p>
            <a:pPr marL="628650" lvl="1" indent="-171450">
              <a:buFont typeface="Arial" panose="020B0604020202020204" pitchFamily="34" charset="0"/>
              <a:buChar char="•"/>
            </a:pPr>
            <a:r>
              <a:rPr lang="en-GB" b="1" dirty="0" smtClean="0"/>
              <a:t>They need to understand that bad feedback, will be discussed during appraisals – document the competencies to cover this</a:t>
            </a:r>
          </a:p>
          <a:p>
            <a:pPr marL="628650" lvl="1" indent="-171450">
              <a:buFont typeface="Arial" panose="020B0604020202020204" pitchFamily="34" charset="0"/>
              <a:buChar char="•"/>
            </a:pPr>
            <a:endParaRPr lang="en-GB" b="1" dirty="0" smtClean="0"/>
          </a:p>
          <a:p>
            <a:pPr marL="628650" lvl="1" indent="-171450">
              <a:buFont typeface="Arial" panose="020B0604020202020204" pitchFamily="34" charset="0"/>
              <a:buChar char="•"/>
            </a:pPr>
            <a:r>
              <a:rPr lang="en-GB" b="1" dirty="0" smtClean="0"/>
              <a:t>But then on the positive side, celebrate and reward , looks at simple things like Show case Page / content of the month, by stats or consumer feedback</a:t>
            </a:r>
          </a:p>
          <a:p>
            <a:pPr marL="628650" lvl="1" indent="-171450">
              <a:buFont typeface="Arial" panose="020B0604020202020204" pitchFamily="34" charset="0"/>
              <a:buChar char="•"/>
            </a:pPr>
            <a:endParaRPr lang="en-GB" b="1" dirty="0" smtClean="0"/>
          </a:p>
          <a:p>
            <a:pPr marL="628650" lvl="1" indent="-171450">
              <a:buFont typeface="Arial" panose="020B0604020202020204" pitchFamily="34" charset="0"/>
              <a:buChar char="•"/>
            </a:pPr>
            <a:r>
              <a:rPr lang="en-GB" b="1" dirty="0" smtClean="0"/>
              <a:t>Maybe they will decide on some minimal rewards - 	Recognition Incites Engagement and Contribution</a:t>
            </a:r>
          </a:p>
          <a:p>
            <a:endParaRPr lang="en-GB" b="1" dirty="0" smtClean="0"/>
          </a:p>
          <a:p>
            <a:r>
              <a:rPr lang="en-GB" b="1" dirty="0" smtClean="0"/>
              <a:t>Encourage consumers to add comments, reviews, tags, likes  - get them involved providing feedback, it’s a valuable source of information to make changes and monitor publishing quality and standards.</a:t>
            </a:r>
          </a:p>
          <a:p>
            <a:endParaRPr lang="en-GB" b="1" dirty="0" smtClean="0"/>
          </a:p>
          <a:p>
            <a:r>
              <a:rPr lang="en-GB" b="1" dirty="0" smtClean="0"/>
              <a:t>And make it FUN</a:t>
            </a:r>
          </a:p>
          <a:p>
            <a:endParaRPr lang="en-GB" b="1" dirty="0"/>
          </a:p>
        </p:txBody>
      </p:sp>
      <p:sp>
        <p:nvSpPr>
          <p:cNvPr id="4" name="Slide Number Placeholder 3"/>
          <p:cNvSpPr>
            <a:spLocks noGrp="1"/>
          </p:cNvSpPr>
          <p:nvPr>
            <p:ph type="sldNum" sz="quarter" idx="10"/>
          </p:nvPr>
        </p:nvSpPr>
        <p:spPr/>
        <p:txBody>
          <a:bodyPr/>
          <a:lstStyle/>
          <a:p>
            <a:fld id="{9822E3F4-A46D-4091-89B4-E6F5BC595476}" type="slidenum">
              <a:rPr lang="en-GB" smtClean="0"/>
              <a:t>13</a:t>
            </a:fld>
            <a:endParaRPr lang="en-GB" dirty="0"/>
          </a:p>
        </p:txBody>
      </p:sp>
    </p:spTree>
    <p:extLst>
      <p:ext uri="{BB962C8B-B14F-4D97-AF65-F5344CB8AC3E}">
        <p14:creationId xmlns:p14="http://schemas.microsoft.com/office/powerpoint/2010/main" val="140560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This</a:t>
            </a:r>
            <a:r>
              <a:rPr lang="en-GB" sz="1200" b="0" i="0" kern="1200" baseline="0" dirty="0" smtClean="0">
                <a:solidFill>
                  <a:schemeClr val="tx1"/>
                </a:solidFill>
                <a:effectLst/>
                <a:latin typeface="+mn-lt"/>
                <a:ea typeface="+mn-ea"/>
                <a:cs typeface="+mn-cs"/>
              </a:rPr>
              <a:t> maybe happening already but if it isn’t then I think having publishing take on new project management style would prove very beneficial to their community, becoming more agile, a couple of quotes</a:t>
            </a:r>
          </a:p>
          <a:p>
            <a:pPr marL="628650" lvl="1" indent="-171450" fontAlgn="base">
              <a:buFont typeface="Arial" panose="020B0604020202020204" pitchFamily="34" charset="0"/>
              <a:buChar char="•"/>
            </a:pPr>
            <a:r>
              <a:rPr lang="en-GB" sz="1200" b="1" i="0" kern="1200" dirty="0" smtClean="0">
                <a:solidFill>
                  <a:schemeClr val="tx1"/>
                </a:solidFill>
                <a:effectLst/>
                <a:latin typeface="+mn-lt"/>
                <a:ea typeface="+mn-ea"/>
                <a:cs typeface="+mn-cs"/>
              </a:rPr>
              <a:t>The effect was that individuals held themselves accountable for specific tasks, and everyone knew what was going on. Eventually the army left, but that short time of working together “empowered a bunch of civil servants”.</a:t>
            </a:r>
          </a:p>
          <a:p>
            <a:pPr marL="628650" lvl="1" indent="-171450" fontAlgn="base">
              <a:buFont typeface="Arial" panose="020B0604020202020204" pitchFamily="34" charset="0"/>
              <a:buChar char="•"/>
            </a:pPr>
            <a:r>
              <a:rPr lang="en-GB" b="1" dirty="0" smtClean="0"/>
              <a:t>Accelerate publishing</a:t>
            </a:r>
            <a:r>
              <a:rPr lang="en-GB" b="1" baseline="0" dirty="0" smtClean="0"/>
              <a:t> while improving quality, and process</a:t>
            </a:r>
            <a:endParaRPr lang="en-GB" b="1" dirty="0" smtClean="0"/>
          </a:p>
          <a:p>
            <a:endParaRPr lang="en-GB" dirty="0" smtClean="0"/>
          </a:p>
          <a:p>
            <a:r>
              <a:rPr lang="en-GB" dirty="0" smtClean="0"/>
              <a:t>Quick overview</a:t>
            </a:r>
            <a:r>
              <a:rPr lang="en-GB" baseline="0" dirty="0" smtClean="0"/>
              <a:t> of process and benefits:</a:t>
            </a:r>
            <a:endParaRPr lang="en-GB" dirty="0" smtClean="0"/>
          </a:p>
          <a:p>
            <a:pPr marL="628650" lvl="1" indent="-171450">
              <a:buFont typeface="Arial" panose="020B0604020202020204" pitchFamily="34" charset="0"/>
              <a:buChar char="•"/>
            </a:pPr>
            <a:r>
              <a:rPr lang="en-GB" b="1" dirty="0" smtClean="0"/>
              <a:t>Agree on deliverables and quality</a:t>
            </a:r>
            <a:r>
              <a:rPr lang="en-GB" b="1" baseline="0" dirty="0" smtClean="0"/>
              <a:t> = </a:t>
            </a:r>
            <a:r>
              <a:rPr lang="en-GB" b="1" dirty="0" smtClean="0"/>
              <a:t>Improve consumer involvement</a:t>
            </a:r>
            <a:r>
              <a:rPr lang="en-GB" b="1" baseline="0" dirty="0" smtClean="0"/>
              <a:t> and quality</a:t>
            </a:r>
          </a:p>
          <a:p>
            <a:pPr marL="628650" lvl="1" indent="-171450">
              <a:buFont typeface="Arial" panose="020B0604020202020204" pitchFamily="34" charset="0"/>
              <a:buChar char="•"/>
            </a:pPr>
            <a:r>
              <a:rPr lang="en-GB" b="1" baseline="0" dirty="0" smtClean="0"/>
              <a:t>Produce content in short cycles = reduced time to deliver</a:t>
            </a:r>
          </a:p>
          <a:p>
            <a:pPr marL="628650" lvl="1" indent="-171450">
              <a:buFont typeface="Arial" panose="020B0604020202020204" pitchFamily="34" charset="0"/>
              <a:buChar char="•"/>
            </a:pPr>
            <a:r>
              <a:rPr lang="en-GB" b="1" baseline="0" dirty="0" smtClean="0"/>
              <a:t>Build in validation  by consumers = consumers get what they want/need</a:t>
            </a:r>
          </a:p>
          <a:p>
            <a:pPr marL="628650" lvl="1" indent="-171450">
              <a:buFont typeface="Arial" panose="020B0604020202020204" pitchFamily="34" charset="0"/>
              <a:buChar char="•"/>
            </a:pPr>
            <a:r>
              <a:rPr lang="en-GB" b="1" baseline="0" dirty="0" smtClean="0"/>
              <a:t>Review cycle to identify working practices = publishers and consumers help each other to improve content deliver </a:t>
            </a:r>
          </a:p>
          <a:p>
            <a:endParaRPr lang="en-GB" baseline="0" dirty="0" smtClean="0"/>
          </a:p>
          <a:p>
            <a:r>
              <a:rPr lang="en-GB" baseline="0" dirty="0" smtClean="0"/>
              <a:t>Value proposition:</a:t>
            </a:r>
          </a:p>
          <a:p>
            <a:pPr marL="628650" lvl="1" indent="-171450">
              <a:buFont typeface="Arial" panose="020B0604020202020204" pitchFamily="34" charset="0"/>
              <a:buChar char="•"/>
            </a:pPr>
            <a:r>
              <a:rPr lang="en-GB" b="1" baseline="0" dirty="0" smtClean="0"/>
              <a:t>Highly visible as both publisher and consumer working together 	Adaptable as refinements always possible 	Low risk as short cycle delivers “correct” content, while everyone working together	Teams learning new approaches to working which is applicable for anything	Good business value </a:t>
            </a:r>
          </a:p>
          <a:p>
            <a:endParaRPr lang="en-GB" baseline="0" dirty="0" smtClean="0"/>
          </a:p>
          <a:p>
            <a:pPr fontAlgn="base"/>
            <a:r>
              <a:rPr lang="en-GB" sz="1200" b="1" i="0" kern="1200" dirty="0" smtClean="0">
                <a:solidFill>
                  <a:schemeClr val="tx1"/>
                </a:solidFill>
                <a:effectLst/>
                <a:latin typeface="+mn-lt"/>
                <a:ea typeface="+mn-ea"/>
                <a:cs typeface="+mn-cs"/>
              </a:rPr>
              <a:t>I witnessed how changing to this model not only increased our pace of delivering new features, but also improved the quality of the final product. I was thrilled to see the team transform into a cohesive group of committed, empowered, dynamic teammates who revelled in their delivery of product. </a:t>
            </a:r>
          </a:p>
          <a:p>
            <a:pPr fontAlgn="base"/>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14</a:t>
            </a:fld>
            <a:endParaRPr lang="en-GB" dirty="0"/>
          </a:p>
        </p:txBody>
      </p:sp>
    </p:spTree>
    <p:extLst>
      <p:ext uri="{BB962C8B-B14F-4D97-AF65-F5344CB8AC3E}">
        <p14:creationId xmlns:p14="http://schemas.microsoft.com/office/powerpoint/2010/main" val="330058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cap="all" dirty="0" smtClean="0">
              <a:solidFill>
                <a:schemeClr val="tx1"/>
              </a:solidFill>
              <a:effectLst/>
              <a:latin typeface="+mn-lt"/>
              <a:ea typeface="+mn-ea"/>
              <a:cs typeface="+mn-cs"/>
            </a:endParaRPr>
          </a:p>
          <a:p>
            <a:r>
              <a:rPr lang="en-GB" sz="1200" b="1" kern="1200" cap="all" dirty="0" smtClean="0">
                <a:solidFill>
                  <a:schemeClr val="tx1"/>
                </a:solidFill>
                <a:effectLst/>
                <a:latin typeface="+mn-lt"/>
                <a:ea typeface="+mn-ea"/>
                <a:cs typeface="+mn-cs"/>
              </a:rPr>
              <a:t>This</a:t>
            </a:r>
            <a:r>
              <a:rPr lang="en-GB" sz="1200" b="1" kern="1200" cap="all" baseline="0" dirty="0" smtClean="0">
                <a:solidFill>
                  <a:schemeClr val="tx1"/>
                </a:solidFill>
                <a:effectLst/>
                <a:latin typeface="+mn-lt"/>
                <a:ea typeface="+mn-ea"/>
                <a:cs typeface="+mn-cs"/>
              </a:rPr>
              <a:t> is big one, maybe a step to Far, may already happening</a:t>
            </a:r>
          </a:p>
          <a:p>
            <a:endParaRPr lang="en-GB" sz="1200" b="1" kern="1200" cap="all" baseline="0" dirty="0" smtClean="0">
              <a:solidFill>
                <a:schemeClr val="tx1"/>
              </a:solidFill>
              <a:effectLst/>
              <a:latin typeface="+mn-lt"/>
              <a:ea typeface="+mn-ea"/>
              <a:cs typeface="+mn-cs"/>
            </a:endParaRPr>
          </a:p>
          <a:p>
            <a:r>
              <a:rPr lang="en-GB" sz="1200" b="1" kern="1200" cap="all" dirty="0" smtClean="0">
                <a:solidFill>
                  <a:schemeClr val="tx1"/>
                </a:solidFill>
                <a:effectLst/>
                <a:latin typeface="+mn-lt"/>
                <a:ea typeface="+mn-ea"/>
                <a:cs typeface="+mn-cs"/>
              </a:rPr>
              <a:t>Allow People to Contribute content as Well as Read It</a:t>
            </a:r>
            <a:r>
              <a:rPr lang="en-GB" sz="1200" b="1" kern="1200" cap="all" baseline="0" dirty="0" smtClean="0">
                <a:solidFill>
                  <a:schemeClr val="tx1"/>
                </a:solidFill>
                <a:effectLst/>
                <a:latin typeface="+mn-lt"/>
                <a:ea typeface="+mn-ea"/>
                <a:cs typeface="+mn-cs"/>
              </a:rPr>
              <a:t>               </a:t>
            </a:r>
            <a:r>
              <a:rPr lang="en-GB" sz="1200" b="1" kern="1200" cap="all" dirty="0" smtClean="0">
                <a:solidFill>
                  <a:schemeClr val="tx1"/>
                </a:solidFill>
                <a:effectLst/>
                <a:latin typeface="+mn-lt"/>
                <a:ea typeface="+mn-ea"/>
                <a:cs typeface="+mn-cs"/>
              </a:rPr>
              <a:t>Trust your employees to work together productively, not time-waste</a:t>
            </a:r>
          </a:p>
          <a:p>
            <a:endParaRPr lang="en-GB" sz="1200" b="1" kern="1200" cap="all" dirty="0" smtClean="0">
              <a:solidFill>
                <a:schemeClr val="tx1"/>
              </a:solidFill>
              <a:effectLst/>
              <a:latin typeface="+mn-lt"/>
              <a:ea typeface="+mn-ea"/>
              <a:cs typeface="+mn-cs"/>
            </a:endParaRPr>
          </a:p>
          <a:p>
            <a:r>
              <a:rPr lang="en-GB" sz="1200" b="1" kern="1200" cap="all" dirty="0" smtClean="0">
                <a:solidFill>
                  <a:schemeClr val="tx1"/>
                </a:solidFill>
                <a:effectLst/>
                <a:latin typeface="+mn-lt"/>
                <a:ea typeface="+mn-ea"/>
                <a:cs typeface="+mn-cs"/>
              </a:rPr>
              <a:t>Encourage</a:t>
            </a:r>
            <a:r>
              <a:rPr lang="en-GB" sz="1200" b="1" kern="1200" cap="all" baseline="0" dirty="0" smtClean="0">
                <a:solidFill>
                  <a:schemeClr val="tx1"/>
                </a:solidFill>
                <a:effectLst/>
                <a:latin typeface="+mn-lt"/>
                <a:ea typeface="+mn-ea"/>
                <a:cs typeface="+mn-cs"/>
              </a:rPr>
              <a:t> a little </a:t>
            </a:r>
            <a:r>
              <a:rPr lang="en-GB" sz="1200" b="1" i="1" kern="1200" dirty="0" smtClean="0">
                <a:solidFill>
                  <a:schemeClr val="tx1"/>
                </a:solidFill>
                <a:effectLst/>
                <a:latin typeface="+mn-lt"/>
                <a:ea typeface="+mn-ea"/>
                <a:cs typeface="+mn-cs"/>
              </a:rPr>
              <a:t> chaos</a:t>
            </a:r>
          </a:p>
          <a:p>
            <a:endParaRPr lang="en-GB" sz="1200" b="1" i="1" kern="1200" cap="all" dirty="0" smtClean="0">
              <a:solidFill>
                <a:schemeClr val="tx1"/>
              </a:solidFill>
              <a:effectLst/>
              <a:latin typeface="+mn-lt"/>
              <a:ea typeface="+mn-ea"/>
              <a:cs typeface="+mn-cs"/>
            </a:endParaRPr>
          </a:p>
          <a:p>
            <a:r>
              <a:rPr lang="en-GB" sz="1200" b="1" i="1" kern="1200" cap="all" dirty="0" smtClean="0">
                <a:solidFill>
                  <a:schemeClr val="tx1"/>
                </a:solidFill>
                <a:effectLst/>
                <a:latin typeface="+mn-lt"/>
                <a:ea typeface="+mn-ea"/>
                <a:cs typeface="+mn-cs"/>
              </a:rPr>
              <a:t>Allow “local sites”,</a:t>
            </a:r>
            <a:r>
              <a:rPr lang="en-GB" sz="1200" b="1" i="1" kern="1200" cap="all" baseline="0" dirty="0" smtClean="0">
                <a:solidFill>
                  <a:schemeClr val="tx1"/>
                </a:solidFill>
                <a:effectLst/>
                <a:latin typeface="+mn-lt"/>
                <a:ea typeface="+mn-ea"/>
                <a:cs typeface="+mn-cs"/>
              </a:rPr>
              <a:t> let the owners drive the content, the colour, the style</a:t>
            </a:r>
          </a:p>
          <a:p>
            <a:endParaRPr lang="en-GB" sz="1200" b="1" i="1" kern="1200" cap="all" baseline="0" dirty="0" smtClean="0">
              <a:solidFill>
                <a:schemeClr val="tx1"/>
              </a:solidFill>
              <a:effectLst/>
              <a:latin typeface="+mn-lt"/>
              <a:ea typeface="+mn-ea"/>
              <a:cs typeface="+mn-cs"/>
            </a:endParaRPr>
          </a:p>
          <a:p>
            <a:r>
              <a:rPr lang="en-GB" sz="1200" b="1" i="1" kern="1200" cap="all" baseline="0" dirty="0" smtClean="0">
                <a:solidFill>
                  <a:schemeClr val="tx1"/>
                </a:solidFill>
                <a:effectLst/>
                <a:latin typeface="+mn-lt"/>
                <a:ea typeface="+mn-ea"/>
                <a:cs typeface="+mn-cs"/>
              </a:rPr>
              <a:t>Provide “tools” for discussion, conversations</a:t>
            </a:r>
            <a:endParaRPr lang="en-GB" sz="1200" b="1" kern="1200" cap="all"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To take account of different content types and user needs, you really need different governance models running in parallel with differing levels of control along a spectrum:</a:t>
            </a:r>
          </a:p>
          <a:p>
            <a:r>
              <a:rPr lang="en-GB" sz="1200" b="1" kern="1200" cap="all" dirty="0" smtClean="0">
                <a:solidFill>
                  <a:schemeClr val="tx1"/>
                </a:solidFill>
                <a:effectLst/>
                <a:latin typeface="+mn-lt"/>
                <a:ea typeface="+mn-ea"/>
                <a:cs typeface="+mn-cs"/>
              </a:rPr>
              <a:t>Governance</a:t>
            </a:r>
            <a:r>
              <a:rPr lang="en-GB" sz="1200" b="1" kern="1200" cap="all" baseline="0" dirty="0" smtClean="0">
                <a:solidFill>
                  <a:schemeClr val="tx1"/>
                </a:solidFill>
                <a:effectLst/>
                <a:latin typeface="+mn-lt"/>
                <a:ea typeface="+mn-ea"/>
                <a:cs typeface="+mn-cs"/>
              </a:rPr>
              <a:t> with lots of control and then the opposite of control</a:t>
            </a:r>
            <a:endParaRPr lang="en-GB" sz="1200" b="1" kern="1200" cap="all"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drive for control of intranet content over the last few years – fuelled by sound business reasons – we’ve stifled innovation and creativity and decoupled experimentation from core intranet platforms</a:t>
            </a:r>
          </a:p>
          <a:p>
            <a:endParaRPr lang="en-GB" sz="1200" b="1" dirty="0" smtClean="0"/>
          </a:p>
          <a:p>
            <a:r>
              <a:rPr lang="en-GB" sz="1100" b="1" dirty="0" smtClean="0"/>
              <a:t>There are clear organisational benefits to social;  	Employee happiness – the return on community 	Humanizing work 	Building collective intelligence</a:t>
            </a:r>
            <a:br>
              <a:rPr lang="en-GB" sz="1100" b="1" dirty="0" smtClean="0"/>
            </a:br>
            <a:r>
              <a:rPr lang="en-GB" sz="1100" b="1" dirty="0" smtClean="0"/>
              <a:t>More effective new employee on boarding 	</a:t>
            </a:r>
            <a:r>
              <a:rPr lang="en-GB" sz="1200" b="1" dirty="0" smtClean="0"/>
              <a:t>You become real to your colleagues 	You can take charge of when and how you work 	You can overcome formal support borders 	You can give (and receive) thanks and credit	You can establish direct relationships and strengthen ties</a:t>
            </a:r>
            <a:br>
              <a:rPr lang="en-GB" sz="1200" b="1" dirty="0" smtClean="0"/>
            </a:b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22E3F4-A46D-4091-89B4-E6F5BC595476}" type="slidenum">
              <a:rPr lang="en-GB" smtClean="0"/>
              <a:t>15</a:t>
            </a:fld>
            <a:endParaRPr lang="en-GB" dirty="0"/>
          </a:p>
        </p:txBody>
      </p:sp>
    </p:spTree>
    <p:extLst>
      <p:ext uri="{BB962C8B-B14F-4D97-AF65-F5344CB8AC3E}">
        <p14:creationId xmlns:p14="http://schemas.microsoft.com/office/powerpoint/2010/main" val="413680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This is the question how to reach HARMONY again so that your</a:t>
            </a:r>
            <a:r>
              <a:rPr lang="en-GB" b="1" baseline="0" dirty="0" smtClean="0"/>
              <a:t> intranet is meeting its specified goals, so the consumers are getting what they want to enable them perform in their jobs so that Nationwide performs as the best financial provider to their customers.</a:t>
            </a:r>
            <a:endParaRPr lang="en-GB" b="1" dirty="0" smtClean="0"/>
          </a:p>
          <a:p>
            <a:endParaRPr lang="en-GB" b="1" dirty="0" smtClean="0"/>
          </a:p>
          <a:p>
            <a:r>
              <a:rPr lang="en-GB" b="1" dirty="0" smtClean="0"/>
              <a:t>HAPPY publishers, accountable, rewarded,</a:t>
            </a:r>
            <a:r>
              <a:rPr lang="en-GB" b="1" baseline="0" dirty="0" smtClean="0"/>
              <a:t> </a:t>
            </a:r>
            <a:r>
              <a:rPr lang="en-GB" b="1" dirty="0" smtClean="0"/>
              <a:t>new working</a:t>
            </a:r>
            <a:r>
              <a:rPr lang="en-GB" b="1" baseline="0" dirty="0" smtClean="0"/>
              <a:t> practices , working in communities helping each other </a:t>
            </a:r>
            <a:endParaRPr lang="en-GB" b="1" dirty="0" smtClean="0"/>
          </a:p>
          <a:p>
            <a:endParaRPr lang="en-GB" b="1" dirty="0" smtClean="0"/>
          </a:p>
          <a:p>
            <a:r>
              <a:rPr lang="en-GB" b="1" dirty="0" smtClean="0"/>
              <a:t>Content that’s alive, relevant and everyone is</a:t>
            </a:r>
            <a:r>
              <a:rPr lang="en-GB" b="1" baseline="0" dirty="0" smtClean="0"/>
              <a:t> involved, that covers “traditional” reference items, but now there is a place for people to collaborate in a more social way and who knows what maybe be born out of that - they will find new ways of working with each other, with clients, suppliers………..</a:t>
            </a:r>
          </a:p>
          <a:p>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It should be a healthy balance of: stuff (collectively described in this diagram as ‘content’) -&gt; getting to the right people in a timely fashion -&gt; creating conversation -&gt; which helps inform the next load of stuff … and so it goes on. Traditionally, we have been poor at the conversation bit of this which I think has limited the value we’ve delivered as a profession. However, with the advent of the so called </a:t>
            </a:r>
            <a:r>
              <a:rPr lang="en-GB" b="1" i="1" dirty="0" smtClean="0"/>
              <a:t>social organisation</a:t>
            </a:r>
            <a:r>
              <a:rPr lang="en-GB" b="1" dirty="0" smtClean="0"/>
              <a:t>, this is all changing. Once we’ve got this all ticking along nicely we can be assured that we all have a shared understanding of what is required, we feel engaged and change happens. If only it was that simple!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16</a:t>
            </a:fld>
            <a:endParaRPr lang="en-GB" dirty="0"/>
          </a:p>
        </p:txBody>
      </p:sp>
    </p:spTree>
    <p:extLst>
      <p:ext uri="{BB962C8B-B14F-4D97-AF65-F5344CB8AC3E}">
        <p14:creationId xmlns:p14="http://schemas.microsoft.com/office/powerpoint/2010/main" val="153171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5</a:t>
            </a:r>
            <a:r>
              <a:rPr lang="en-GB" b="1" baseline="0" dirty="0" smtClean="0"/>
              <a:t> themes, to  RENEW your intranet value to the business, </a:t>
            </a:r>
          </a:p>
          <a:p>
            <a:endParaRPr lang="en-GB" b="1" baseline="0" dirty="0" smtClean="0"/>
          </a:p>
          <a:p>
            <a:r>
              <a:rPr lang="en-GB" b="1" baseline="0" dirty="0" smtClean="0"/>
              <a:t>enthuse publishers, </a:t>
            </a:r>
          </a:p>
          <a:p>
            <a:endParaRPr lang="en-GB" b="1" baseline="0" dirty="0" smtClean="0"/>
          </a:p>
          <a:p>
            <a:r>
              <a:rPr lang="en-GB" b="1" baseline="0" dirty="0" smtClean="0"/>
              <a:t>enable consumers to support you business so that you can provide an even better product to your customers. </a:t>
            </a:r>
          </a:p>
          <a:p>
            <a:endParaRPr lang="en-GB" b="1" baseline="0" dirty="0" smtClean="0"/>
          </a:p>
          <a:p>
            <a:r>
              <a:rPr lang="en-GB" b="1" baseline="0" dirty="0" smtClean="0"/>
              <a:t>Manage what you’ve got</a:t>
            </a:r>
          </a:p>
          <a:p>
            <a:endParaRPr lang="en-GB" b="1" baseline="0" dirty="0" smtClean="0"/>
          </a:p>
          <a:p>
            <a:r>
              <a:rPr lang="en-GB" b="1" baseline="0" dirty="0" smtClean="0"/>
              <a:t>Retrain, reward and encourage publishers to help each other</a:t>
            </a:r>
          </a:p>
          <a:p>
            <a:endParaRPr lang="en-GB" b="1" baseline="0" dirty="0" smtClean="0"/>
          </a:p>
          <a:p>
            <a:r>
              <a:rPr lang="en-GB" b="1" baseline="0" dirty="0" smtClean="0"/>
              <a:t>Enable publishers and consumers to be more agile, more accountable, more responsive</a:t>
            </a:r>
          </a:p>
          <a:p>
            <a:endParaRPr lang="en-GB" b="1" baseline="0" dirty="0" smtClean="0"/>
          </a:p>
          <a:p>
            <a:r>
              <a:rPr lang="en-GB" b="1" baseline="0" dirty="0" smtClean="0"/>
              <a:t>Let the sparks fly, lets see what social content can do for you as an organisation</a:t>
            </a:r>
          </a:p>
          <a:p>
            <a:endParaRPr lang="en-GB" b="1" baseline="0" dirty="0" smtClean="0"/>
          </a:p>
          <a:p>
            <a:r>
              <a:rPr lang="en-GB" b="1" baseline="0" dirty="0" smtClean="0"/>
              <a:t>Then the company will be working together to support itself and its customers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17</a:t>
            </a:fld>
            <a:endParaRPr lang="en-GB" dirty="0"/>
          </a:p>
        </p:txBody>
      </p:sp>
    </p:spTree>
    <p:extLst>
      <p:ext uri="{BB962C8B-B14F-4D97-AF65-F5344CB8AC3E}">
        <p14:creationId xmlns:p14="http://schemas.microsoft.com/office/powerpoint/2010/main" val="181175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18</a:t>
            </a:fld>
            <a:endParaRPr lang="en-GB" dirty="0"/>
          </a:p>
        </p:txBody>
      </p:sp>
    </p:spTree>
    <p:extLst>
      <p:ext uri="{BB962C8B-B14F-4D97-AF65-F5344CB8AC3E}">
        <p14:creationId xmlns:p14="http://schemas.microsoft.com/office/powerpoint/2010/main" val="230175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19</a:t>
            </a:fld>
            <a:endParaRPr lang="en-GB" dirty="0"/>
          </a:p>
        </p:txBody>
      </p:sp>
    </p:spTree>
    <p:extLst>
      <p:ext uri="{BB962C8B-B14F-4D97-AF65-F5344CB8AC3E}">
        <p14:creationId xmlns:p14="http://schemas.microsoft.com/office/powerpoint/2010/main" val="878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I would like talk about the Renew Program and how Nationwide as an organisation needs to get behind it to energise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Your intranet ,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its goals,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its contributors and consumers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to work toward a much better place to find content.</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And thus the underlying governance model</a:t>
            </a:r>
          </a:p>
        </p:txBody>
      </p:sp>
      <p:sp>
        <p:nvSpPr>
          <p:cNvPr id="4" name="Slide Number Placeholder 3"/>
          <p:cNvSpPr>
            <a:spLocks noGrp="1"/>
          </p:cNvSpPr>
          <p:nvPr>
            <p:ph type="sldNum" sz="quarter" idx="10"/>
          </p:nvPr>
        </p:nvSpPr>
        <p:spPr/>
        <p:txBody>
          <a:bodyPr/>
          <a:lstStyle/>
          <a:p>
            <a:fld id="{9822E3F4-A46D-4091-89B4-E6F5BC595476}" type="slidenum">
              <a:rPr lang="en-GB" smtClean="0"/>
              <a:t>2</a:t>
            </a:fld>
            <a:endParaRPr lang="en-GB" dirty="0"/>
          </a:p>
        </p:txBody>
      </p:sp>
    </p:spTree>
    <p:extLst>
      <p:ext uri="{BB962C8B-B14F-4D97-AF65-F5344CB8AC3E}">
        <p14:creationId xmlns:p14="http://schemas.microsoft.com/office/powerpoint/2010/main" val="278993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20</a:t>
            </a:fld>
            <a:endParaRPr lang="en-GB" dirty="0"/>
          </a:p>
        </p:txBody>
      </p:sp>
    </p:spTree>
    <p:extLst>
      <p:ext uri="{BB962C8B-B14F-4D97-AF65-F5344CB8AC3E}">
        <p14:creationId xmlns:p14="http://schemas.microsoft.com/office/powerpoint/2010/main" val="406752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21</a:t>
            </a:fld>
            <a:endParaRPr lang="en-GB" dirty="0"/>
          </a:p>
        </p:txBody>
      </p:sp>
    </p:spTree>
    <p:extLst>
      <p:ext uri="{BB962C8B-B14F-4D97-AF65-F5344CB8AC3E}">
        <p14:creationId xmlns:p14="http://schemas.microsoft.com/office/powerpoint/2010/main" val="3280959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22</a:t>
            </a:fld>
            <a:endParaRPr lang="en-GB" dirty="0"/>
          </a:p>
        </p:txBody>
      </p:sp>
    </p:spTree>
    <p:extLst>
      <p:ext uri="{BB962C8B-B14F-4D97-AF65-F5344CB8AC3E}">
        <p14:creationId xmlns:p14="http://schemas.microsoft.com/office/powerpoint/2010/main" val="236815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cap="all" dirty="0" smtClean="0">
                <a:solidFill>
                  <a:schemeClr val="tx1"/>
                </a:solidFill>
                <a:effectLst/>
                <a:latin typeface="+mn-lt"/>
                <a:ea typeface="+mn-ea"/>
                <a:cs typeface="+mn-cs"/>
              </a:rPr>
              <a:t>THOUGHTS ON SHAREPOINT GOVERNANCE</a:t>
            </a:r>
          </a:p>
          <a:p>
            <a:r>
              <a:rPr lang="en-GB" sz="1200" kern="1200" dirty="0" smtClean="0">
                <a:solidFill>
                  <a:schemeClr val="tx1"/>
                </a:solidFill>
                <a:effectLst/>
                <a:latin typeface="+mn-lt"/>
                <a:ea typeface="+mn-ea"/>
                <a:cs typeface="+mn-cs"/>
              </a:rPr>
              <a:t>Nothing seems to attract attention more these days to a blog post than sticking the words</a:t>
            </a:r>
            <a:r>
              <a:rPr lang="en-GB" sz="1200" i="1" kern="1200" dirty="0" smtClean="0">
                <a:solidFill>
                  <a:schemeClr val="tx1"/>
                </a:solidFill>
                <a:effectLst/>
                <a:latin typeface="+mn-lt"/>
                <a:ea typeface="+mn-ea"/>
                <a:cs typeface="+mn-cs"/>
              </a:rPr>
              <a:t>SharePoint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governance </a:t>
            </a:r>
            <a:r>
              <a:rPr lang="en-GB" sz="1200" kern="1200" dirty="0" smtClean="0">
                <a:solidFill>
                  <a:schemeClr val="tx1"/>
                </a:solidFill>
                <a:effectLst/>
                <a:latin typeface="+mn-lt"/>
                <a:ea typeface="+mn-ea"/>
                <a:cs typeface="+mn-cs"/>
              </a:rPr>
              <a:t>in the title … without wishing to jump on the bandwagon – actually, jumping firmly on the bandwagon with a double backwards flip and triple salco thrown in – here are my thoughts to add to the cascade of information on the subject.</a:t>
            </a:r>
          </a:p>
          <a:p>
            <a:r>
              <a:rPr lang="en-GB" sz="1200" kern="1200" dirty="0" smtClean="0">
                <a:solidFill>
                  <a:schemeClr val="tx1"/>
                </a:solidFill>
                <a:effectLst/>
                <a:latin typeface="+mn-lt"/>
                <a:ea typeface="+mn-ea"/>
                <a:cs typeface="+mn-cs"/>
              </a:rPr>
              <a:t>[To be honest, what follows is not specific to SharePoint but you’ve got to grab attention where you can! :-) ]</a:t>
            </a:r>
          </a:p>
          <a:p>
            <a:r>
              <a:rPr lang="en-GB" sz="1200" kern="1200" dirty="0" smtClean="0">
                <a:solidFill>
                  <a:schemeClr val="tx1"/>
                </a:solidFill>
                <a:effectLst/>
                <a:latin typeface="+mn-lt"/>
                <a:ea typeface="+mn-ea"/>
                <a:cs typeface="+mn-cs"/>
              </a:rPr>
              <a:t>Anyway … it seems to me that when people talk about </a:t>
            </a:r>
            <a:r>
              <a:rPr lang="en-GB" sz="1200" i="1" kern="1200" dirty="0" smtClean="0">
                <a:solidFill>
                  <a:schemeClr val="tx1"/>
                </a:solidFill>
                <a:effectLst/>
                <a:latin typeface="+mn-lt"/>
                <a:ea typeface="+mn-ea"/>
                <a:cs typeface="+mn-cs"/>
              </a:rPr>
              <a:t>intranet governance</a:t>
            </a:r>
            <a:r>
              <a:rPr lang="en-GB" sz="1200" kern="1200" dirty="0" smtClean="0">
                <a:solidFill>
                  <a:schemeClr val="tx1"/>
                </a:solidFill>
                <a:effectLst/>
                <a:latin typeface="+mn-lt"/>
                <a:ea typeface="+mn-ea"/>
                <a:cs typeface="+mn-cs"/>
              </a:rPr>
              <a:t> they seem to view the intranet as a single amorphous blob which needs to be governed (read controlled) in one way. To me, this misses a whole spectrum of nuances around user needs and normally results in an overly restrictive governance regime designed for top-end, formal content being imposed across all content types and all user needs (see previous posts on the subject of differing content types:</a:t>
            </a:r>
            <a:r>
              <a:rPr lang="en-GB" sz="1200" u="none" strike="noStrike" kern="1200" dirty="0" smtClean="0">
                <a:solidFill>
                  <a:schemeClr val="tx1"/>
                </a:solidFill>
                <a:effectLst/>
                <a:latin typeface="+mn-lt"/>
                <a:ea typeface="+mn-ea"/>
                <a:cs typeface="+mn-cs"/>
                <a:hlinkClick r:id="rId3"/>
              </a:rPr>
              <a:t>Changing nature of intranet content</a:t>
            </a:r>
            <a:r>
              <a:rPr lang="en-GB" sz="1200" kern="1200" dirty="0" smtClean="0">
                <a:solidFill>
                  <a:schemeClr val="tx1"/>
                </a:solidFill>
                <a:effectLst/>
                <a:latin typeface="+mn-lt"/>
                <a:ea typeface="+mn-ea"/>
                <a:cs typeface="+mn-cs"/>
              </a:rPr>
              <a:t>; and </a:t>
            </a:r>
            <a:r>
              <a:rPr lang="en-GB" sz="1200" u="none" strike="noStrike" kern="1200" dirty="0" smtClean="0">
                <a:solidFill>
                  <a:schemeClr val="tx1"/>
                </a:solidFill>
                <a:effectLst/>
                <a:latin typeface="+mn-lt"/>
                <a:ea typeface="+mn-ea"/>
                <a:cs typeface="+mn-cs"/>
                <a:hlinkClick r:id="rId4"/>
              </a:rPr>
              <a:t>Content types should complement not compete</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To take account of different content types and user needs, you really need different governance models running in parallel with differing levels of control along a spectrum – a kind of</a:t>
            </a:r>
            <a:r>
              <a:rPr lang="en-GB" sz="1200" i="1" kern="1200" dirty="0" smtClean="0">
                <a:solidFill>
                  <a:schemeClr val="tx1"/>
                </a:solidFill>
                <a:effectLst/>
                <a:latin typeface="+mn-lt"/>
                <a:ea typeface="+mn-ea"/>
                <a:cs typeface="+mn-cs"/>
              </a:rPr>
              <a:t>controlometer</a:t>
            </a:r>
            <a:r>
              <a:rPr lang="en-GB" sz="1200" kern="1200" dirty="0" smtClean="0">
                <a:solidFill>
                  <a:schemeClr val="tx1"/>
                </a:solidFill>
                <a:effectLst/>
                <a:latin typeface="+mn-lt"/>
                <a:ea typeface="+mn-ea"/>
                <a:cs typeface="+mn-cs"/>
              </a:rPr>
              <a:t> if you like … at one end: </a:t>
            </a:r>
            <a:r>
              <a:rPr lang="en-GB" sz="1200" i="1" kern="1200" dirty="0" smtClean="0">
                <a:solidFill>
                  <a:schemeClr val="tx1"/>
                </a:solidFill>
                <a:effectLst/>
                <a:latin typeface="+mn-lt"/>
                <a:ea typeface="+mn-ea"/>
                <a:cs typeface="+mn-cs"/>
              </a:rPr>
              <a:t>total control</a:t>
            </a:r>
            <a:r>
              <a:rPr lang="en-GB" sz="1200" kern="1200" dirty="0" smtClean="0">
                <a:solidFill>
                  <a:schemeClr val="tx1"/>
                </a:solidFill>
                <a:effectLst/>
                <a:latin typeface="+mn-lt"/>
                <a:ea typeface="+mn-ea"/>
                <a:cs typeface="+mn-cs"/>
              </a:rPr>
              <a:t>; and at the other: </a:t>
            </a:r>
            <a:r>
              <a:rPr lang="en-GB" sz="1200" i="1" kern="1200" dirty="0" smtClean="0">
                <a:solidFill>
                  <a:schemeClr val="tx1"/>
                </a:solidFill>
                <a:effectLst/>
                <a:latin typeface="+mn-lt"/>
                <a:ea typeface="+mn-ea"/>
                <a:cs typeface="+mn-cs"/>
              </a:rPr>
              <a:t>the opposite of total control</a:t>
            </a:r>
            <a:r>
              <a:rPr lang="en-GB" sz="1200" kern="1200" dirty="0" smtClean="0">
                <a:solidFill>
                  <a:schemeClr val="tx1"/>
                </a:solidFill>
                <a:effectLst/>
                <a:latin typeface="+mn-lt"/>
                <a:ea typeface="+mn-ea"/>
                <a:cs typeface="+mn-cs"/>
              </a:rPr>
              <a:t> … whatever that is … </a:t>
            </a:r>
            <a:r>
              <a:rPr lang="en-GB" sz="1200" i="1" kern="1200" dirty="0" smtClean="0">
                <a:solidFill>
                  <a:schemeClr val="tx1"/>
                </a:solidFill>
                <a:effectLst/>
                <a:latin typeface="+mn-lt"/>
                <a:ea typeface="+mn-ea"/>
                <a:cs typeface="+mn-cs"/>
              </a:rPr>
              <a:t>anarchy; chaos; trust</a:t>
            </a:r>
            <a:r>
              <a:rPr lang="en-GB" sz="1200" kern="1200" dirty="0" smtClean="0">
                <a:solidFill>
                  <a:schemeClr val="tx1"/>
                </a:solidFill>
                <a:effectLst/>
                <a:latin typeface="+mn-lt"/>
                <a:ea typeface="+mn-ea"/>
                <a:cs typeface="+mn-cs"/>
              </a:rPr>
              <a:t> – you choose!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an aside, there’s one content type I’ve listed which might surprise people – the </a:t>
            </a:r>
            <a:r>
              <a:rPr lang="en-GB" sz="1200" i="1" kern="1200" dirty="0" smtClean="0">
                <a:solidFill>
                  <a:schemeClr val="tx1"/>
                </a:solidFill>
                <a:effectLst/>
                <a:latin typeface="+mn-lt"/>
                <a:ea typeface="+mn-ea"/>
                <a:cs typeface="+mn-cs"/>
              </a:rPr>
              <a:t>under-web. </a:t>
            </a:r>
            <a:r>
              <a:rPr lang="en-GB" sz="1200" kern="1200" dirty="0" smtClean="0">
                <a:solidFill>
                  <a:schemeClr val="tx1"/>
                </a:solidFill>
                <a:effectLst/>
                <a:latin typeface="+mn-lt"/>
                <a:ea typeface="+mn-ea"/>
                <a:cs typeface="+mn-cs"/>
              </a:rPr>
              <a:t>It strikes me that in the drive for control of intranet content over the last few years – fuelled by sound business reasons – we’ve stifled innovation and creativity and decoupled experimentation from core intranet platforms driving it under desks where it is extremely difficult to benefit from the great things which go on in these spaces. We should always legislate for experimentation in our governance models.</a:t>
            </a:r>
          </a:p>
          <a:p>
            <a:r>
              <a:rPr lang="en-GB" sz="1200" kern="1200" dirty="0" smtClean="0">
                <a:solidFill>
                  <a:schemeClr val="tx1"/>
                </a:solidFill>
                <a:effectLst/>
                <a:latin typeface="+mn-lt"/>
                <a:ea typeface="+mn-ea"/>
                <a:cs typeface="+mn-cs"/>
              </a:rPr>
              <a:t>A final point, content types shouldn’t be kept apart in a kind of </a:t>
            </a:r>
            <a:r>
              <a:rPr lang="en-GB" sz="1200" i="1" kern="1200" dirty="0" smtClean="0">
                <a:solidFill>
                  <a:schemeClr val="tx1"/>
                </a:solidFill>
                <a:effectLst/>
                <a:latin typeface="+mn-lt"/>
                <a:ea typeface="+mn-ea"/>
                <a:cs typeface="+mn-cs"/>
              </a:rPr>
              <a:t>quarantine</a:t>
            </a:r>
            <a:r>
              <a:rPr lang="en-GB" sz="1200" kern="1200" dirty="0" smtClean="0">
                <a:solidFill>
                  <a:schemeClr val="tx1"/>
                </a:solidFill>
                <a:effectLst/>
                <a:latin typeface="+mn-lt"/>
                <a:ea typeface="+mn-ea"/>
                <a:cs typeface="+mn-cs"/>
              </a:rPr>
              <a:t> from each other … there should be exposure and cross fertilisation of different content types both to the left and right of the spectrum to generate valuable context.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22E3F4-A46D-4091-89B4-E6F5BC595476}" type="slidenum">
              <a:rPr lang="en-GB" smtClean="0"/>
              <a:t>23</a:t>
            </a:fld>
            <a:endParaRPr lang="en-GB" dirty="0"/>
          </a:p>
        </p:txBody>
      </p:sp>
    </p:spTree>
    <p:extLst>
      <p:ext uri="{BB962C8B-B14F-4D97-AF65-F5344CB8AC3E}">
        <p14:creationId xmlns:p14="http://schemas.microsoft.com/office/powerpoint/2010/main" val="2894671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Ask them what they need</a:t>
            </a:r>
          </a:p>
          <a:p>
            <a:endParaRPr lang="en-GB" baseline="0" dirty="0" smtClean="0"/>
          </a:p>
          <a:p>
            <a:r>
              <a:rPr lang="en-GB" sz="1200" kern="1200" dirty="0" smtClean="0">
                <a:solidFill>
                  <a:schemeClr val="tx1"/>
                </a:solidFill>
                <a:effectLst/>
                <a:latin typeface="+mn-lt"/>
                <a:ea typeface="+mn-ea"/>
                <a:cs typeface="+mn-cs"/>
              </a:rPr>
              <a:t>The intranet is a key tool in enabling the business to achieve the goal of insert your business objective here.</a:t>
            </a:r>
            <a:r>
              <a:rPr lang="en-GB" dirty="0" smtClean="0"/>
              <a:t/>
            </a:r>
            <a:br>
              <a:rPr lang="en-GB" dirty="0" smtClean="0"/>
            </a:br>
            <a:r>
              <a:rPr lang="en-GB" sz="1200" kern="1200" dirty="0" smtClean="0">
                <a:solidFill>
                  <a:schemeClr val="tx1"/>
                </a:solidFill>
                <a:effectLst/>
                <a:latin typeface="+mn-lt"/>
                <a:ea typeface="+mn-ea"/>
                <a:cs typeface="+mn-cs"/>
              </a:rPr>
              <a:t>The intranet also assists the business in achieving the following objectives:</a:t>
            </a:r>
            <a:r>
              <a:rPr lang="en-GB" dirty="0" smtClean="0"/>
              <a:t/>
            </a:r>
            <a:br>
              <a:rPr lang="en-GB" dirty="0" smtClean="0"/>
            </a:br>
            <a:r>
              <a:rPr lang="en-GB" sz="1200" kern="1200" dirty="0" smtClean="0">
                <a:solidFill>
                  <a:schemeClr val="tx1"/>
                </a:solidFill>
                <a:effectLst/>
                <a:latin typeface="+mn-lt"/>
                <a:ea typeface="+mn-ea"/>
                <a:cs typeface="+mn-cs"/>
              </a:rPr>
              <a:t>• Providing employees with the ability to do their work more efficiently and effectively</a:t>
            </a:r>
            <a:r>
              <a:rPr lang="en-GB" dirty="0" smtClean="0"/>
              <a:t/>
            </a:r>
            <a:br>
              <a:rPr lang="en-GB" dirty="0" smtClean="0"/>
            </a:br>
            <a:r>
              <a:rPr lang="en-GB" sz="1200" kern="1200" dirty="0" smtClean="0">
                <a:solidFill>
                  <a:schemeClr val="tx1"/>
                </a:solidFill>
                <a:effectLst/>
                <a:latin typeface="+mn-lt"/>
                <a:ea typeface="+mn-ea"/>
                <a:cs typeface="+mn-cs"/>
              </a:rPr>
              <a:t>• Allowing more precisely targeted, relevant communication and interaction with employees</a:t>
            </a:r>
            <a:r>
              <a:rPr lang="en-GB" dirty="0" smtClean="0"/>
              <a:t/>
            </a:r>
            <a:br>
              <a:rPr lang="en-GB" dirty="0" smtClean="0"/>
            </a:br>
            <a:r>
              <a:rPr lang="en-GB" sz="1200" kern="1200" dirty="0" smtClean="0">
                <a:solidFill>
                  <a:schemeClr val="tx1"/>
                </a:solidFill>
                <a:effectLst/>
                <a:latin typeface="+mn-lt"/>
                <a:ea typeface="+mn-ea"/>
                <a:cs typeface="+mn-cs"/>
              </a:rPr>
              <a:t>• Enabling employees to be clear about the direction and purpose of the company</a:t>
            </a:r>
            <a:r>
              <a:rPr lang="en-GB" dirty="0" smtClean="0"/>
              <a:t/>
            </a:r>
            <a:br>
              <a:rPr lang="en-GB" dirty="0" smtClean="0"/>
            </a:br>
            <a:r>
              <a:rPr lang="en-GB" sz="1200" kern="1200" dirty="0" smtClean="0">
                <a:solidFill>
                  <a:schemeClr val="tx1"/>
                </a:solidFill>
                <a:effectLst/>
                <a:latin typeface="+mn-lt"/>
                <a:ea typeface="+mn-ea"/>
                <a:cs typeface="+mn-cs"/>
              </a:rPr>
              <a:t>• Ensuring employees understand how they play a part in the success and performance of the business</a:t>
            </a:r>
            <a:r>
              <a:rPr lang="en-GB" dirty="0" smtClean="0"/>
              <a:t/>
            </a:r>
            <a:br>
              <a:rPr lang="en-GB" dirty="0" smtClean="0"/>
            </a:br>
            <a:r>
              <a:rPr lang="en-GB" sz="1200" kern="1200" dirty="0" smtClean="0">
                <a:solidFill>
                  <a:schemeClr val="tx1"/>
                </a:solidFill>
                <a:effectLst/>
                <a:latin typeface="+mn-lt"/>
                <a:ea typeface="+mn-ea"/>
                <a:cs typeface="+mn-cs"/>
              </a:rPr>
              <a:t>• Giving employees reasons to feel proud to belong to the business</a:t>
            </a:r>
            <a:r>
              <a:rPr lang="en-GB" dirty="0" smtClean="0"/>
              <a:t/>
            </a:r>
            <a:br>
              <a:rPr lang="en-GB" dirty="0" smtClean="0"/>
            </a:br>
            <a:r>
              <a:rPr lang="en-GB" sz="1200" kern="1200" dirty="0" smtClean="0">
                <a:solidFill>
                  <a:schemeClr val="tx1"/>
                </a:solidFill>
                <a:effectLst/>
                <a:latin typeface="+mn-lt"/>
                <a:ea typeface="+mn-ea"/>
                <a:cs typeface="+mn-cs"/>
              </a:rPr>
              <a:t>• Ensuring the communication across the company is consistent in message, scheduling, style and tone</a:t>
            </a: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24</a:t>
            </a:fld>
            <a:endParaRPr lang="en-GB" dirty="0"/>
          </a:p>
        </p:txBody>
      </p:sp>
    </p:spTree>
    <p:extLst>
      <p:ext uri="{BB962C8B-B14F-4D97-AF65-F5344CB8AC3E}">
        <p14:creationId xmlns:p14="http://schemas.microsoft.com/office/powerpoint/2010/main" val="1342501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fontAlgn="base"/>
            <a:r>
              <a:rPr lang="en-GB" sz="1200" b="0" i="0" kern="1200" dirty="0" smtClean="0">
                <a:solidFill>
                  <a:schemeClr val="tx1"/>
                </a:solidFill>
                <a:effectLst/>
                <a:latin typeface="+mn-lt"/>
                <a:ea typeface="+mn-ea"/>
                <a:cs typeface="+mn-cs"/>
              </a:rPr>
              <a:t>It all started when I was the CTO of a growth-stage software company and implemented Agile Scrum to increase our product development efficiency and effectiveness. I witnessed how changing to this model not only increased our pace of delivering new features, but also improved the quality of the final product. I was thrilled to see the team transform into a cohesive group of committed, empowered, dynamic teammates who reveled in their delivery of product. Based on this success, I took Agile practices to the company’s professional services team, and even to the executive team, as a way of accelerating business velocity.</a:t>
            </a:r>
          </a:p>
          <a:p>
            <a:pPr fontAlgn="base"/>
            <a:r>
              <a:rPr lang="en-GB" dirty="0" smtClean="0"/>
              <a:t/>
            </a:r>
            <a:br>
              <a:rPr lang="en-GB" dirty="0" smtClean="0"/>
            </a:br>
            <a:r>
              <a:rPr lang="en-GB" sz="1200" b="1" i="0" kern="1200" dirty="0" smtClean="0">
                <a:solidFill>
                  <a:schemeClr val="tx1"/>
                </a:solidFill>
                <a:effectLst/>
                <a:latin typeface="+mn-lt"/>
                <a:ea typeface="+mn-ea"/>
                <a:cs typeface="+mn-cs"/>
              </a:rPr>
              <a:t>1) Our highest priority is to </a:t>
            </a:r>
            <a:r>
              <a:rPr lang="en-GB" sz="1200" b="1" i="1" kern="1200" dirty="0" smtClean="0">
                <a:solidFill>
                  <a:schemeClr val="tx1"/>
                </a:solidFill>
                <a:effectLst/>
                <a:latin typeface="+mn-lt"/>
                <a:ea typeface="+mn-ea"/>
                <a:cs typeface="+mn-cs"/>
              </a:rPr>
              <a:t>impact</a:t>
            </a:r>
            <a:r>
              <a:rPr lang="en-GB" sz="1200" b="1" i="0" kern="1200" dirty="0" smtClean="0">
                <a:solidFill>
                  <a:schemeClr val="tx1"/>
                </a:solidFill>
                <a:effectLst/>
                <a:latin typeface="+mn-lt"/>
                <a:ea typeface="+mn-ea"/>
                <a:cs typeface="+mn-cs"/>
              </a:rPr>
              <a:t> the </a:t>
            </a:r>
            <a:r>
              <a:rPr lang="en-GB" sz="1200" b="1" i="1" kern="1200" dirty="0" smtClean="0">
                <a:solidFill>
                  <a:schemeClr val="tx1"/>
                </a:solidFill>
                <a:effectLst/>
                <a:latin typeface="+mn-lt"/>
                <a:ea typeface="+mn-ea"/>
                <a:cs typeface="+mn-cs"/>
              </a:rPr>
              <a:t>audience</a:t>
            </a:r>
            <a:r>
              <a:rPr lang="en-GB" sz="1200" b="1" i="0" kern="1200" dirty="0" smtClean="0">
                <a:solidFill>
                  <a:schemeClr val="tx1"/>
                </a:solidFill>
                <a:effectLst/>
                <a:latin typeface="+mn-lt"/>
                <a:ea typeface="+mn-ea"/>
                <a:cs typeface="+mn-cs"/>
              </a:rPr>
              <a:t> through</a:t>
            </a:r>
            <a:r>
              <a:rPr lang="en-GB" sz="1200" b="1" i="1" kern="1200" dirty="0" smtClean="0">
                <a:solidFill>
                  <a:schemeClr val="tx1"/>
                </a:solidFill>
                <a:effectLst/>
                <a:latin typeface="+mn-lt"/>
                <a:ea typeface="+mn-ea"/>
                <a:cs typeface="+mn-cs"/>
              </a:rPr>
              <a:t>timely</a:t>
            </a:r>
            <a:r>
              <a:rPr lang="en-GB" sz="1200" b="1" i="0" kern="1200" dirty="0" smtClean="0">
                <a:solidFill>
                  <a:schemeClr val="tx1"/>
                </a:solidFill>
                <a:effectLst/>
                <a:latin typeface="+mn-lt"/>
                <a:ea typeface="+mn-ea"/>
                <a:cs typeface="+mn-cs"/>
              </a:rPr>
              <a:t> and continuous delivery of valuable </a:t>
            </a:r>
            <a:r>
              <a:rPr lang="en-GB" sz="1200" b="1" i="1" kern="1200" dirty="0" smtClean="0">
                <a:solidFill>
                  <a:schemeClr val="tx1"/>
                </a:solidFill>
                <a:effectLst/>
                <a:latin typeface="+mn-lt"/>
                <a:ea typeface="+mn-ea"/>
                <a:cs typeface="+mn-cs"/>
              </a:rPr>
              <a:t>content</a:t>
            </a:r>
            <a:r>
              <a:rPr lang="en-GB" sz="1200" b="1"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It all starts with the audience, the buyers, and the consumers, and delivering valuable content to them where and when it will have impact. This is the mission of content marketing and takes its worthy spot as the first principle.</a:t>
            </a:r>
          </a:p>
          <a:p>
            <a:pPr fontAlgn="base"/>
            <a:r>
              <a:rPr lang="en-GB" sz="1200" b="1" i="0" kern="1200" dirty="0" smtClean="0">
                <a:solidFill>
                  <a:schemeClr val="tx1"/>
                </a:solidFill>
                <a:effectLst/>
                <a:latin typeface="+mn-lt"/>
                <a:ea typeface="+mn-ea"/>
                <a:cs typeface="+mn-cs"/>
              </a:rPr>
              <a:t>2) Welcome changing requirements, even late in </a:t>
            </a:r>
            <a:r>
              <a:rPr lang="en-GB" sz="1200" b="1" i="1" kern="1200" dirty="0" smtClean="0">
                <a:solidFill>
                  <a:schemeClr val="tx1"/>
                </a:solidFill>
                <a:effectLst/>
                <a:latin typeface="+mn-lt"/>
                <a:ea typeface="+mn-ea"/>
                <a:cs typeface="+mn-cs"/>
              </a:rPr>
              <a:t>content creation</a:t>
            </a:r>
            <a:r>
              <a:rPr lang="en-GB" sz="1200" b="1" i="0" kern="1200" dirty="0" smtClean="0">
                <a:solidFill>
                  <a:schemeClr val="tx1"/>
                </a:solidFill>
                <a:effectLst/>
                <a:latin typeface="+mn-lt"/>
                <a:ea typeface="+mn-ea"/>
                <a:cs typeface="+mn-cs"/>
              </a:rPr>
              <a:t>. Agile processes harness change for competitive advantage.</a:t>
            </a:r>
          </a:p>
          <a:p>
            <a:pPr fontAlgn="base"/>
            <a:r>
              <a:rPr lang="en-GB" sz="1200" b="0" i="0" kern="1200" dirty="0" smtClean="0">
                <a:solidFill>
                  <a:schemeClr val="tx1"/>
                </a:solidFill>
                <a:effectLst/>
                <a:latin typeface="+mn-lt"/>
                <a:ea typeface="+mn-ea"/>
                <a:cs typeface="+mn-cs"/>
              </a:rPr>
              <a:t>It is never too late to halt or change the creation of a piece of content. It will happen – a customer case study will be compromised by an account management issue, a competitor will beat you to the punch on a thought-leadership topic, or the market context will shift and make your white paper outdated. It is far better to shift gears even at the last minute than to deliver something misaligned or irrelevant. Welcome the opportunity to get it right rather than be frustrated over the causes of change.</a:t>
            </a:r>
          </a:p>
          <a:p>
            <a:pPr fontAlgn="base"/>
            <a:r>
              <a:rPr lang="en-GB" sz="1200" b="1" i="0" kern="1200" dirty="0" smtClean="0">
                <a:solidFill>
                  <a:schemeClr val="tx1"/>
                </a:solidFill>
                <a:effectLst/>
                <a:latin typeface="+mn-lt"/>
                <a:ea typeface="+mn-ea"/>
                <a:cs typeface="+mn-cs"/>
              </a:rPr>
              <a:t>3) Deliver </a:t>
            </a:r>
            <a:r>
              <a:rPr lang="en-GB" sz="1200" b="1" i="1" kern="1200" dirty="0" smtClean="0">
                <a:solidFill>
                  <a:schemeClr val="tx1"/>
                </a:solidFill>
                <a:effectLst/>
                <a:latin typeface="+mn-lt"/>
                <a:ea typeface="+mn-ea"/>
                <a:cs typeface="+mn-cs"/>
              </a:rPr>
              <a:t>content</a:t>
            </a:r>
            <a:r>
              <a:rPr lang="en-GB" sz="1200" b="1" i="0" kern="1200" dirty="0" smtClean="0">
                <a:solidFill>
                  <a:schemeClr val="tx1"/>
                </a:solidFill>
                <a:effectLst/>
                <a:latin typeface="+mn-lt"/>
                <a:ea typeface="+mn-ea"/>
                <a:cs typeface="+mn-cs"/>
              </a:rPr>
              <a:t> frequently, from a couple of </a:t>
            </a:r>
            <a:r>
              <a:rPr lang="en-GB" sz="1200" b="1" i="1" kern="1200" dirty="0" smtClean="0">
                <a:solidFill>
                  <a:schemeClr val="tx1"/>
                </a:solidFill>
                <a:effectLst/>
                <a:latin typeface="+mn-lt"/>
                <a:ea typeface="+mn-ea"/>
                <a:cs typeface="+mn-cs"/>
              </a:rPr>
              <a:t>minutes</a:t>
            </a:r>
            <a:r>
              <a:rPr lang="en-GB" sz="1200" b="1" i="0" kern="1200" dirty="0" smtClean="0">
                <a:solidFill>
                  <a:schemeClr val="tx1"/>
                </a:solidFill>
                <a:effectLst/>
                <a:latin typeface="+mn-lt"/>
                <a:ea typeface="+mn-ea"/>
                <a:cs typeface="+mn-cs"/>
              </a:rPr>
              <a:t> to a couple of </a:t>
            </a:r>
            <a:r>
              <a:rPr lang="en-GB" sz="1200" b="1" i="1" kern="1200" dirty="0" smtClean="0">
                <a:solidFill>
                  <a:schemeClr val="tx1"/>
                </a:solidFill>
                <a:effectLst/>
                <a:latin typeface="+mn-lt"/>
                <a:ea typeface="+mn-ea"/>
                <a:cs typeface="+mn-cs"/>
              </a:rPr>
              <a:t>months</a:t>
            </a:r>
            <a:r>
              <a:rPr lang="en-GB" sz="1200" b="1"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Each channel or media format has its own nuances and time cycles for creation and consumption. From spontaneous social posts to long-form white papers, be clear and realistic about delivery-time cycles and expectations.</a:t>
            </a:r>
          </a:p>
          <a:p>
            <a:pPr fontAlgn="base"/>
            <a:r>
              <a:rPr lang="en-GB" sz="1200" b="1" i="0" kern="1200" dirty="0" smtClean="0">
                <a:solidFill>
                  <a:schemeClr val="tx1"/>
                </a:solidFill>
                <a:effectLst/>
                <a:latin typeface="+mn-lt"/>
                <a:ea typeface="+mn-ea"/>
                <a:cs typeface="+mn-cs"/>
              </a:rPr>
              <a:t>4) Business people and content creators must work together daily throughout the project.</a:t>
            </a:r>
          </a:p>
          <a:p>
            <a:pPr fontAlgn="base"/>
            <a:r>
              <a:rPr lang="en-GB" sz="1200" b="0" i="0" kern="1200" dirty="0" smtClean="0">
                <a:solidFill>
                  <a:schemeClr val="tx1"/>
                </a:solidFill>
                <a:effectLst/>
                <a:latin typeface="+mn-lt"/>
                <a:ea typeface="+mn-ea"/>
                <a:cs typeface="+mn-cs"/>
              </a:rPr>
              <a:t>Continuous dialogue around prioritization, progress, roadblocks, and needs with an informed and empowered delegate from outside the content team is essential to keeping the factory running at full steam. In software development, this role is filled by the product manager. In content marketing, this role is typically filled by the </a:t>
            </a:r>
            <a:r>
              <a:rPr lang="en-GB" sz="1200" b="0" i="0" u="none" strike="noStrike" kern="1200" dirty="0" smtClean="0">
                <a:solidFill>
                  <a:schemeClr val="tx1"/>
                </a:solidFill>
                <a:effectLst/>
                <a:latin typeface="+mn-lt"/>
                <a:ea typeface="+mn-ea"/>
                <a:cs typeface="+mn-cs"/>
                <a:hlinkClick r:id="rId3"/>
              </a:rPr>
              <a:t>managing editor</a:t>
            </a:r>
            <a:r>
              <a:rPr lang="en-GB" sz="1200" b="0" i="0" kern="1200" dirty="0" smtClean="0">
                <a:solidFill>
                  <a:schemeClr val="tx1"/>
                </a:solidFill>
                <a:effectLst/>
                <a:latin typeface="+mn-lt"/>
                <a:ea typeface="+mn-ea"/>
                <a:cs typeface="+mn-cs"/>
              </a:rPr>
              <a:t>.</a:t>
            </a:r>
          </a:p>
          <a:p>
            <a:pPr fontAlgn="base"/>
            <a:r>
              <a:rPr lang="en-GB" sz="1200" b="1" i="0" kern="1200" dirty="0" smtClean="0">
                <a:solidFill>
                  <a:schemeClr val="tx1"/>
                </a:solidFill>
                <a:effectLst/>
                <a:latin typeface="+mn-lt"/>
                <a:ea typeface="+mn-ea"/>
                <a:cs typeface="+mn-cs"/>
              </a:rPr>
              <a:t>5) Build projects around motivated individuals. Give them the environment and support they need, and trust them to get the job done.</a:t>
            </a:r>
          </a:p>
          <a:p>
            <a:pPr fontAlgn="base"/>
            <a:r>
              <a:rPr lang="en-GB" sz="1200" b="0" i="0" kern="1200" dirty="0" smtClean="0">
                <a:solidFill>
                  <a:schemeClr val="tx1"/>
                </a:solidFill>
                <a:effectLst/>
                <a:latin typeface="+mn-lt"/>
                <a:ea typeface="+mn-ea"/>
                <a:cs typeface="+mn-cs"/>
              </a:rPr>
              <a:t>Software developers and writers share many traits. They need to blend creativity with science. They need to collaborate, yet go heads-down with focus on their individual tasks. And they don’t like people looking over their shoulders and micromanaging them. Figure out what your content marketing team members need to be successful, provide it, and trust their commitment and motivation to get the job done.</a:t>
            </a:r>
          </a:p>
          <a:p>
            <a:pPr fontAlgn="base"/>
            <a:r>
              <a:rPr lang="en-GB" sz="1200" b="1" i="0" kern="1200" dirty="0" smtClean="0">
                <a:solidFill>
                  <a:schemeClr val="tx1"/>
                </a:solidFill>
                <a:effectLst/>
                <a:latin typeface="+mn-lt"/>
                <a:ea typeface="+mn-ea"/>
                <a:cs typeface="+mn-cs"/>
              </a:rPr>
              <a:t>6) The most efficient and effective method of conveying information to and within a team is face-to-face conversation.</a:t>
            </a:r>
          </a:p>
          <a:p>
            <a:pPr fontAlgn="base"/>
            <a:r>
              <a:rPr lang="en-GB" sz="1200" b="0" i="0" kern="1200" dirty="0" smtClean="0">
                <a:solidFill>
                  <a:schemeClr val="tx1"/>
                </a:solidFill>
                <a:effectLst/>
                <a:latin typeface="+mn-lt"/>
                <a:ea typeface="+mn-ea"/>
                <a:cs typeface="+mn-cs"/>
              </a:rPr>
              <a:t>Ever notice how an internal email about a content asset can have 10 times as many words as the content asset itself? This is all too common and inefficient. Conversations – not more emails – will cure this inefficiency and remove ambiguity and misunderstanding among content creators and their subject-matter experts, product managers, etc.</a:t>
            </a:r>
          </a:p>
          <a:p>
            <a:pPr fontAlgn="base"/>
            <a:r>
              <a:rPr lang="en-GB" sz="1200" b="1" i="1" kern="1200" dirty="0" smtClean="0">
                <a:solidFill>
                  <a:schemeClr val="tx1"/>
                </a:solidFill>
                <a:effectLst/>
                <a:latin typeface="+mn-lt"/>
                <a:ea typeface="+mn-ea"/>
                <a:cs typeface="+mn-cs"/>
              </a:rPr>
              <a:t>7) Impactful content</a:t>
            </a:r>
            <a:r>
              <a:rPr lang="en-GB" sz="1200" b="1" i="0" kern="1200" dirty="0" smtClean="0">
                <a:solidFill>
                  <a:schemeClr val="tx1"/>
                </a:solidFill>
                <a:effectLst/>
                <a:latin typeface="+mn-lt"/>
                <a:ea typeface="+mn-ea"/>
                <a:cs typeface="+mn-cs"/>
              </a:rPr>
              <a:t> is the primary measure of progress.</a:t>
            </a:r>
          </a:p>
          <a:p>
            <a:pPr fontAlgn="base"/>
            <a:r>
              <a:rPr lang="en-GB" sz="1200" b="0" i="0" kern="1200" dirty="0" smtClean="0">
                <a:solidFill>
                  <a:schemeClr val="tx1"/>
                </a:solidFill>
                <a:effectLst/>
                <a:latin typeface="+mn-lt"/>
                <a:ea typeface="+mn-ea"/>
                <a:cs typeface="+mn-cs"/>
              </a:rPr>
              <a:t>Impact will be measured in </a:t>
            </a:r>
            <a:r>
              <a:rPr lang="en-GB" sz="1200" b="0" i="0" u="none" strike="noStrike" kern="1200" dirty="0" smtClean="0">
                <a:solidFill>
                  <a:schemeClr val="tx1"/>
                </a:solidFill>
                <a:effectLst/>
                <a:latin typeface="+mn-lt"/>
                <a:ea typeface="+mn-ea"/>
                <a:cs typeface="+mn-cs"/>
                <a:hlinkClick r:id="rId4"/>
              </a:rPr>
              <a:t>different ways for different teams</a:t>
            </a:r>
            <a:r>
              <a:rPr lang="en-GB" sz="1200" b="0" i="0" kern="1200" dirty="0" smtClean="0">
                <a:solidFill>
                  <a:schemeClr val="tx1"/>
                </a:solidFill>
                <a:effectLst/>
                <a:latin typeface="+mn-lt"/>
                <a:ea typeface="+mn-ea"/>
                <a:cs typeface="+mn-cs"/>
              </a:rPr>
              <a:t>. But progress should be measured in metrics that drive the business and revenue, such as leads, conversion, sales, up-sells, and cross-sells, etc.</a:t>
            </a:r>
          </a:p>
          <a:p>
            <a:pPr fontAlgn="base"/>
            <a:r>
              <a:rPr lang="en-GB" sz="1200" b="1" i="0" kern="1200" dirty="0" smtClean="0">
                <a:solidFill>
                  <a:schemeClr val="tx1"/>
                </a:solidFill>
                <a:effectLst/>
                <a:latin typeface="+mn-lt"/>
                <a:ea typeface="+mn-ea"/>
                <a:cs typeface="+mn-cs"/>
              </a:rPr>
              <a:t>8) Agile processes promote sustainable development. The sponsors, </a:t>
            </a:r>
            <a:r>
              <a:rPr lang="en-GB" sz="1200" b="1" i="1" kern="1200" dirty="0" smtClean="0">
                <a:solidFill>
                  <a:schemeClr val="tx1"/>
                </a:solidFill>
                <a:effectLst/>
                <a:latin typeface="+mn-lt"/>
                <a:ea typeface="+mn-ea"/>
                <a:cs typeface="+mn-cs"/>
              </a:rPr>
              <a:t>content marketers</a:t>
            </a:r>
            <a:r>
              <a:rPr lang="en-GB" sz="1200" b="1" i="0" kern="1200" dirty="0" smtClean="0">
                <a:solidFill>
                  <a:schemeClr val="tx1"/>
                </a:solidFill>
                <a:effectLst/>
                <a:latin typeface="+mn-lt"/>
                <a:ea typeface="+mn-ea"/>
                <a:cs typeface="+mn-cs"/>
              </a:rPr>
              <a:t>, and </a:t>
            </a:r>
            <a:r>
              <a:rPr lang="en-GB" sz="1200" b="1" i="1" kern="1200" dirty="0" smtClean="0">
                <a:solidFill>
                  <a:schemeClr val="tx1"/>
                </a:solidFill>
                <a:effectLst/>
                <a:latin typeface="+mn-lt"/>
                <a:ea typeface="+mn-ea"/>
                <a:cs typeface="+mn-cs"/>
              </a:rPr>
              <a:t>audience</a:t>
            </a:r>
            <a:r>
              <a:rPr lang="en-GB" sz="1200" b="1" i="0" kern="1200" dirty="0" smtClean="0">
                <a:solidFill>
                  <a:schemeClr val="tx1"/>
                </a:solidFill>
                <a:effectLst/>
                <a:latin typeface="+mn-lt"/>
                <a:ea typeface="+mn-ea"/>
                <a:cs typeface="+mn-cs"/>
              </a:rPr>
              <a:t> should be able to maintain a constant pace indefinitely.</a:t>
            </a:r>
          </a:p>
          <a:p>
            <a:pPr fontAlgn="base"/>
            <a:r>
              <a:rPr lang="en-GB" sz="1200" b="0" i="0" kern="1200" dirty="0" smtClean="0">
                <a:solidFill>
                  <a:schemeClr val="tx1"/>
                </a:solidFill>
                <a:effectLst/>
                <a:latin typeface="+mn-lt"/>
                <a:ea typeface="+mn-ea"/>
                <a:cs typeface="+mn-cs"/>
              </a:rPr>
              <a:t>A well-tuned factory can produce at a predictable, sustainable, and high-throughput capacity. Sustainability prevents burnout on the team and loss of quality at deadline crunch time. It is also important to think about sustainability of the audience. Why generate more content than the audience can actually consume?</a:t>
            </a:r>
          </a:p>
          <a:p>
            <a:pPr fontAlgn="base"/>
            <a:r>
              <a:rPr lang="en-GB" sz="1200" b="1" i="0" kern="1200" dirty="0" smtClean="0">
                <a:solidFill>
                  <a:schemeClr val="tx1"/>
                </a:solidFill>
                <a:effectLst/>
                <a:latin typeface="+mn-lt"/>
                <a:ea typeface="+mn-ea"/>
                <a:cs typeface="+mn-cs"/>
              </a:rPr>
              <a:t>9) Continuous attention to </a:t>
            </a:r>
            <a:r>
              <a:rPr lang="en-GB" sz="1200" b="1" i="1" kern="1200" dirty="0" smtClean="0">
                <a:solidFill>
                  <a:schemeClr val="tx1"/>
                </a:solidFill>
                <a:effectLst/>
                <a:latin typeface="+mn-lt"/>
                <a:ea typeface="+mn-ea"/>
                <a:cs typeface="+mn-cs"/>
              </a:rPr>
              <a:t>writing</a:t>
            </a:r>
            <a:r>
              <a:rPr lang="en-GB" sz="1200" b="1" i="0" kern="1200" dirty="0" smtClean="0">
                <a:solidFill>
                  <a:schemeClr val="tx1"/>
                </a:solidFill>
                <a:effectLst/>
                <a:latin typeface="+mn-lt"/>
                <a:ea typeface="+mn-ea"/>
                <a:cs typeface="+mn-cs"/>
              </a:rPr>
              <a:t> excellence and good</a:t>
            </a:r>
            <a:r>
              <a:rPr lang="en-GB" sz="1200" b="1" i="1" kern="1200" dirty="0" smtClean="0">
                <a:solidFill>
                  <a:schemeClr val="tx1"/>
                </a:solidFill>
                <a:effectLst/>
                <a:latin typeface="+mn-lt"/>
                <a:ea typeface="+mn-ea"/>
                <a:cs typeface="+mn-cs"/>
              </a:rPr>
              <a:t>production practices</a:t>
            </a:r>
            <a:r>
              <a:rPr lang="en-GB" sz="1200" b="1" i="0" kern="1200" dirty="0" smtClean="0">
                <a:solidFill>
                  <a:schemeClr val="tx1"/>
                </a:solidFill>
                <a:effectLst/>
                <a:latin typeface="+mn-lt"/>
                <a:ea typeface="+mn-ea"/>
                <a:cs typeface="+mn-cs"/>
              </a:rPr>
              <a:t> enhances agility.</a:t>
            </a:r>
          </a:p>
          <a:p>
            <a:pPr fontAlgn="base"/>
            <a:r>
              <a:rPr lang="en-GB" sz="1200" b="0" i="0" kern="1200" dirty="0" smtClean="0">
                <a:solidFill>
                  <a:schemeClr val="tx1"/>
                </a:solidFill>
                <a:effectLst/>
                <a:latin typeface="+mn-lt"/>
                <a:ea typeface="+mn-ea"/>
                <a:cs typeface="+mn-cs"/>
              </a:rPr>
              <a:t>High standards for writing lead to lower editing costs, better reusability, and an overall faster completion time. Likewise, rigor on asset production makes repurposing, rebranding, and content updates much more efficient. Can you repackage all your collateral with </a:t>
            </a:r>
            <a:r>
              <a:rPr lang="en-GB" sz="1200" b="0" i="0" u="none" strike="noStrike" kern="1200" dirty="0" smtClean="0">
                <a:solidFill>
                  <a:schemeClr val="tx1"/>
                </a:solidFill>
                <a:effectLst/>
                <a:latin typeface="+mn-lt"/>
                <a:ea typeface="+mn-ea"/>
                <a:cs typeface="+mn-cs"/>
                <a:hlinkClick r:id="rId5"/>
              </a:rPr>
              <a:t>one update to a template</a:t>
            </a:r>
            <a:r>
              <a:rPr lang="en-GB" sz="1200" b="0" i="0" kern="1200" dirty="0" smtClean="0">
                <a:solidFill>
                  <a:schemeClr val="tx1"/>
                </a:solidFill>
                <a:effectLst/>
                <a:latin typeface="+mn-lt"/>
                <a:ea typeface="+mn-ea"/>
                <a:cs typeface="+mn-cs"/>
              </a:rPr>
              <a:t>? If not, there is a lack of efficiency to be fixed.</a:t>
            </a:r>
          </a:p>
          <a:p>
            <a:pPr fontAlgn="base"/>
            <a:r>
              <a:rPr lang="en-GB" sz="1200" b="1" i="0" kern="1200" dirty="0" smtClean="0">
                <a:solidFill>
                  <a:schemeClr val="tx1"/>
                </a:solidFill>
                <a:effectLst/>
                <a:latin typeface="+mn-lt"/>
                <a:ea typeface="+mn-ea"/>
                <a:cs typeface="+mn-cs"/>
              </a:rPr>
              <a:t>10) Simplicity – the art of maximizing the amount of work not done – is essential.</a:t>
            </a:r>
          </a:p>
          <a:p>
            <a:pPr fontAlgn="base"/>
            <a:r>
              <a:rPr lang="en-GB" sz="1200" b="0" i="0" kern="1200" dirty="0" smtClean="0">
                <a:solidFill>
                  <a:schemeClr val="tx1"/>
                </a:solidFill>
                <a:effectLst/>
                <a:latin typeface="+mn-lt"/>
                <a:ea typeface="+mn-ea"/>
                <a:cs typeface="+mn-cs"/>
              </a:rPr>
              <a:t>Keep things simple, avoid unneeded cycles, and create straightforward processes. For example, do not have content creators putting pen to paper without full clarity on what they are creating – the difference between a writer having full persona profiles or not can be a factor of two in terms of time and cost to generate a piece of content.</a:t>
            </a:r>
          </a:p>
          <a:p>
            <a:pPr fontAlgn="base"/>
            <a:r>
              <a:rPr lang="en-GB" sz="1200" b="1" i="0" kern="1200" dirty="0" smtClean="0">
                <a:solidFill>
                  <a:schemeClr val="tx1"/>
                </a:solidFill>
                <a:effectLst/>
                <a:latin typeface="+mn-lt"/>
                <a:ea typeface="+mn-ea"/>
                <a:cs typeface="+mn-cs"/>
              </a:rPr>
              <a:t>11) The best </a:t>
            </a:r>
            <a:r>
              <a:rPr lang="en-GB" sz="1200" b="1" i="1" kern="1200" dirty="0" smtClean="0">
                <a:solidFill>
                  <a:schemeClr val="tx1"/>
                </a:solidFill>
                <a:effectLst/>
                <a:latin typeface="+mn-lt"/>
                <a:ea typeface="+mn-ea"/>
                <a:cs typeface="+mn-cs"/>
              </a:rPr>
              <a:t>ideas</a:t>
            </a:r>
            <a:r>
              <a:rPr lang="en-GB" sz="1200" b="1" i="0"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content creation</a:t>
            </a:r>
            <a:r>
              <a:rPr lang="en-GB" sz="1200" b="1" i="0" kern="1200" dirty="0" smtClean="0">
                <a:solidFill>
                  <a:schemeClr val="tx1"/>
                </a:solidFill>
                <a:effectLst/>
                <a:latin typeface="+mn-lt"/>
                <a:ea typeface="+mn-ea"/>
                <a:cs typeface="+mn-cs"/>
              </a:rPr>
              <a:t>, and </a:t>
            </a:r>
            <a:r>
              <a:rPr lang="en-GB" sz="1200" b="1" i="1" kern="1200" dirty="0" smtClean="0">
                <a:solidFill>
                  <a:schemeClr val="tx1"/>
                </a:solidFill>
                <a:effectLst/>
                <a:latin typeface="+mn-lt"/>
                <a:ea typeface="+mn-ea"/>
                <a:cs typeface="+mn-cs"/>
              </a:rPr>
              <a:t>production</a:t>
            </a:r>
            <a:r>
              <a:rPr lang="en-GB" sz="1200" b="1" i="0" kern="1200" dirty="0" smtClean="0">
                <a:solidFill>
                  <a:schemeClr val="tx1"/>
                </a:solidFill>
                <a:effectLst/>
                <a:latin typeface="+mn-lt"/>
                <a:ea typeface="+mn-ea"/>
                <a:cs typeface="+mn-cs"/>
              </a:rPr>
              <a:t> emerge from self-organizing teams.</a:t>
            </a:r>
          </a:p>
          <a:p>
            <a:pPr fontAlgn="base"/>
            <a:r>
              <a:rPr lang="en-GB" sz="1200" b="0" i="0" kern="1200" dirty="0" smtClean="0">
                <a:solidFill>
                  <a:schemeClr val="tx1"/>
                </a:solidFill>
                <a:effectLst/>
                <a:latin typeface="+mn-lt"/>
                <a:ea typeface="+mn-ea"/>
                <a:cs typeface="+mn-cs"/>
              </a:rPr>
              <a:t>You will get greater results by giving 10 tasks to an empowered five-person team than by assigning two tasks to each of the five people. Self-organization leads to a culture of ownership and accountability, and is more adaptable and resilient.</a:t>
            </a:r>
          </a:p>
          <a:p>
            <a:pPr fontAlgn="base"/>
            <a:r>
              <a:rPr lang="en-GB" sz="1200" b="1" i="0" kern="1200" dirty="0" smtClean="0">
                <a:solidFill>
                  <a:schemeClr val="tx1"/>
                </a:solidFill>
                <a:effectLst/>
                <a:latin typeface="+mn-lt"/>
                <a:ea typeface="+mn-ea"/>
                <a:cs typeface="+mn-cs"/>
              </a:rPr>
              <a:t>12) At regular intervals, the team reflects on how to become more effective, then tunes and adjusts its behavior accordingly.</a:t>
            </a:r>
          </a:p>
          <a:p>
            <a:pPr fontAlgn="base"/>
            <a:r>
              <a:rPr lang="en-GB" sz="1200" b="0" i="0" kern="1200" dirty="0" smtClean="0">
                <a:solidFill>
                  <a:schemeClr val="tx1"/>
                </a:solidFill>
                <a:effectLst/>
                <a:latin typeface="+mn-lt"/>
                <a:ea typeface="+mn-ea"/>
                <a:cs typeface="+mn-cs"/>
              </a:rPr>
              <a:t>Continuous improvement is a hallmark of all Agile practices. Honest reflection and evaluation lead to improvements. Don’t be afraid to experiment, try new things, or stop doing things that aren’t working. What’s imperative is to instill team ownership of the Content Factory – everyone on the team needs to be part of the process evolution, not just following orders from above.</a:t>
            </a:r>
          </a:p>
          <a:p>
            <a:pPr fontAlgn="base"/>
            <a:r>
              <a:rPr lang="en-GB" sz="1200" b="0" i="0" kern="1200" dirty="0" smtClean="0">
                <a:solidFill>
                  <a:schemeClr val="tx1"/>
                </a:solidFill>
                <a:effectLst/>
                <a:latin typeface="+mn-lt"/>
                <a:ea typeface="+mn-ea"/>
                <a:cs typeface="+mn-cs"/>
              </a:rPr>
              <a:t>These Agile principles are just the start to understanding how an Agile methodology can be applied to your content marketing efforts. There are incremental gains from simply adopting one or more of these principles into your content marketing operations. Maybe one of these 12 items even solves a huge frustration point within your team or organization. However, the real magic of Agile happens when you practice it fully as your operational model.</a:t>
            </a:r>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25</a:t>
            </a:fld>
            <a:endParaRPr lang="en-GB" dirty="0"/>
          </a:p>
        </p:txBody>
      </p:sp>
    </p:spTree>
    <p:extLst>
      <p:ext uri="{BB962C8B-B14F-4D97-AF65-F5344CB8AC3E}">
        <p14:creationId xmlns:p14="http://schemas.microsoft.com/office/powerpoint/2010/main" val="377414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 LISTEN </a:t>
            </a:r>
          </a:p>
          <a:p>
            <a:r>
              <a:rPr lang="en-GB" dirty="0" smtClean="0"/>
              <a:t>What are the issue, what are the bottle necks are they bored writing</a:t>
            </a:r>
          </a:p>
          <a:p>
            <a:r>
              <a:rPr lang="en-GB" dirty="0" smtClean="0"/>
              <a:t>What training to</a:t>
            </a:r>
            <a:r>
              <a:rPr lang="en-GB" baseline="0" dirty="0" smtClean="0"/>
              <a:t> do</a:t>
            </a:r>
          </a:p>
          <a:p>
            <a:r>
              <a:rPr lang="en-GB" baseline="0" dirty="0" smtClean="0"/>
              <a:t>Enable social collaboration for both content publishers and all staff – create a community for the publishing community</a:t>
            </a:r>
          </a:p>
          <a:p>
            <a:r>
              <a:rPr lang="en-GB" baseline="0" dirty="0" smtClean="0"/>
              <a:t>Make staff not isolated</a:t>
            </a: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26</a:t>
            </a:fld>
            <a:endParaRPr lang="en-GB" dirty="0"/>
          </a:p>
        </p:txBody>
      </p:sp>
    </p:spTree>
    <p:extLst>
      <p:ext uri="{BB962C8B-B14F-4D97-AF65-F5344CB8AC3E}">
        <p14:creationId xmlns:p14="http://schemas.microsoft.com/office/powerpoint/2010/main" val="1898682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27</a:t>
            </a:fld>
            <a:endParaRPr lang="en-GB" dirty="0"/>
          </a:p>
        </p:txBody>
      </p:sp>
    </p:spTree>
    <p:extLst>
      <p:ext uri="{BB962C8B-B14F-4D97-AF65-F5344CB8AC3E}">
        <p14:creationId xmlns:p14="http://schemas.microsoft.com/office/powerpoint/2010/main" val="245698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a:t>
            </a:r>
            <a:r>
              <a:rPr lang="en-GB" b="1" baseline="0" dirty="0" smtClean="0"/>
              <a:t> have made assumptions </a:t>
            </a:r>
          </a:p>
          <a:p>
            <a:endParaRPr lang="en-GB" b="1" baseline="0" dirty="0" smtClean="0"/>
          </a:p>
          <a:p>
            <a:r>
              <a:rPr lang="en-GB" b="1" baseline="0" dirty="0" smtClean="0"/>
              <a:t>Guesses too</a:t>
            </a:r>
          </a:p>
          <a:p>
            <a:endParaRPr lang="en-GB" b="1" baseline="0" dirty="0" smtClean="0"/>
          </a:p>
          <a:p>
            <a:r>
              <a:rPr lang="en-GB" b="1" baseline="0" dirty="0" smtClean="0"/>
              <a:t>And maybe I have gone to far with this but here we go!</a:t>
            </a:r>
          </a:p>
          <a:p>
            <a:endParaRPr lang="en-GB" baseline="0" dirty="0" smtClean="0"/>
          </a:p>
        </p:txBody>
      </p:sp>
      <p:sp>
        <p:nvSpPr>
          <p:cNvPr id="4" name="Slide Number Placeholder 3"/>
          <p:cNvSpPr>
            <a:spLocks noGrp="1"/>
          </p:cNvSpPr>
          <p:nvPr>
            <p:ph type="sldNum" sz="quarter" idx="10"/>
          </p:nvPr>
        </p:nvSpPr>
        <p:spPr/>
        <p:txBody>
          <a:bodyPr/>
          <a:lstStyle/>
          <a:p>
            <a:fld id="{9822E3F4-A46D-4091-89B4-E6F5BC595476}" type="slidenum">
              <a:rPr lang="en-GB" smtClean="0"/>
              <a:t>3</a:t>
            </a:fld>
            <a:endParaRPr lang="en-GB" dirty="0"/>
          </a:p>
        </p:txBody>
      </p:sp>
    </p:spTree>
    <p:extLst>
      <p:ext uri="{BB962C8B-B14F-4D97-AF65-F5344CB8AC3E}">
        <p14:creationId xmlns:p14="http://schemas.microsoft.com/office/powerpoint/2010/main" val="255084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solidFill>
                  <a:srgbClr val="114C8E"/>
                </a:solidFill>
                <a:latin typeface="Arial Rounded MT Bold" panose="020F0704030504030204" pitchFamily="34" charset="0"/>
              </a:rPr>
              <a:t>Assumptions:</a:t>
            </a:r>
          </a:p>
          <a:p>
            <a:endParaRPr lang="en-GB" baseline="0" dirty="0" smtClean="0">
              <a:solidFill>
                <a:srgbClr val="114C8E"/>
              </a:solidFill>
              <a:latin typeface="Arial Rounded MT Bold" panose="020F0704030504030204" pitchFamily="34" charset="0"/>
            </a:endParaRPr>
          </a:p>
          <a:p>
            <a:r>
              <a:rPr lang="en-GB" b="1" baseline="0" dirty="0" smtClean="0">
                <a:solidFill>
                  <a:srgbClr val="114C8E"/>
                </a:solidFill>
                <a:latin typeface="Arial Rounded MT Bold" panose="020F0704030504030204" pitchFamily="34" charset="0"/>
              </a:rPr>
              <a:t>The need to support the overall Goal like this</a:t>
            </a:r>
            <a:r>
              <a:rPr lang="en-GB" b="1" dirty="0" smtClean="0">
                <a:solidFill>
                  <a:srgbClr val="114C8E"/>
                </a:solidFill>
                <a:latin typeface="Arial Rounded MT Bold" panose="020F0704030504030204" pitchFamily="34" charset="0"/>
              </a:rPr>
              <a:t/>
            </a:r>
            <a:br>
              <a:rPr lang="en-GB" b="1" dirty="0" smtClean="0">
                <a:solidFill>
                  <a:srgbClr val="114C8E"/>
                </a:solidFill>
                <a:latin typeface="Arial Rounded MT Bold" panose="020F0704030504030204" pitchFamily="34" charset="0"/>
              </a:rPr>
            </a:br>
            <a:endParaRPr lang="en-GB" sz="1200" b="1" dirty="0" smtClean="0">
              <a:effectLst/>
            </a:endParaRPr>
          </a:p>
          <a:p>
            <a:r>
              <a:rPr lang="en-GB" sz="1200" b="1" baseline="0" dirty="0" smtClean="0">
                <a:effectLst/>
              </a:rPr>
              <a:t>To uphold your Nationwide behaviours like:</a:t>
            </a:r>
          </a:p>
          <a:p>
            <a:endParaRPr lang="en-GB" sz="1200" baseline="0" dirty="0" smtClean="0">
              <a:effectLst/>
            </a:endParaRPr>
          </a:p>
          <a:p>
            <a:pPr lvl="1" algn="l"/>
            <a:r>
              <a:rPr lang="en-GB" sz="1200" b="1" baseline="0" dirty="0" smtClean="0">
                <a:effectLst/>
              </a:rPr>
              <a:t>Make Good Decisions – based on key information</a:t>
            </a:r>
          </a:p>
          <a:p>
            <a:pPr lvl="1" algn="l"/>
            <a:endParaRPr lang="en-GB" sz="1200" b="1" baseline="0" dirty="0" smtClean="0">
              <a:effectLst/>
            </a:endParaRPr>
          </a:p>
          <a:p>
            <a:pPr lvl="1"/>
            <a:r>
              <a:rPr lang="en-GB" sz="1200" b="1" baseline="0" dirty="0" smtClean="0">
                <a:effectLst/>
              </a:rPr>
              <a:t>Innovate  - think about the future creating new solutions to achieve competitive edge</a:t>
            </a:r>
          </a:p>
          <a:p>
            <a:pPr lvl="1"/>
            <a:endParaRPr lang="en-GB" sz="1200" b="1" baseline="0" dirty="0" smtClean="0">
              <a:effectLst/>
            </a:endParaRPr>
          </a:p>
          <a:p>
            <a:pPr lvl="1"/>
            <a:r>
              <a:rPr lang="en-GB" sz="1200" b="1" baseline="0" dirty="0" smtClean="0">
                <a:effectLst/>
              </a:rPr>
              <a:t>Create High Performance – raise the bar across the business, holding others to account, provide feedback and support</a:t>
            </a:r>
          </a:p>
          <a:p>
            <a:pPr lvl="1"/>
            <a:endParaRPr lang="en-GB" sz="1200" b="1" baseline="0" dirty="0" smtClean="0">
              <a:effectLst/>
            </a:endParaRPr>
          </a:p>
          <a:p>
            <a:pPr lvl="1"/>
            <a:r>
              <a:rPr lang="en-GB" sz="1200" b="1" baseline="0" dirty="0" smtClean="0">
                <a:effectLst/>
              </a:rPr>
              <a:t>Build Collaboration - recognise we are interdependent and work together</a:t>
            </a:r>
          </a:p>
          <a:p>
            <a:pPr lvl="1"/>
            <a:endParaRPr lang="en-GB" sz="1200" b="1" baseline="0" dirty="0" smtClean="0">
              <a:effectLst/>
            </a:endParaRPr>
          </a:p>
          <a:p>
            <a:pPr lvl="1"/>
            <a:r>
              <a:rPr lang="en-GB" sz="1200" b="1" baseline="0" dirty="0" smtClean="0">
                <a:effectLst/>
              </a:rPr>
              <a:t>Be Agile – respond effectively to change and help others embrace change</a:t>
            </a:r>
          </a:p>
          <a:p>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4</a:t>
            </a:fld>
            <a:endParaRPr lang="en-GB" dirty="0"/>
          </a:p>
        </p:txBody>
      </p:sp>
    </p:spTree>
    <p:extLst>
      <p:ext uri="{BB962C8B-B14F-4D97-AF65-F5344CB8AC3E}">
        <p14:creationId xmlns:p14="http://schemas.microsoft.com/office/powerpoint/2010/main" val="344575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smtClean="0"/>
              <a:t>And we must remember that at the heart of any intranet operation that </a:t>
            </a:r>
          </a:p>
          <a:p>
            <a:endParaRPr lang="en-GB" sz="2000" b="1" dirty="0" smtClean="0"/>
          </a:p>
          <a:p>
            <a:r>
              <a:rPr lang="en-GB" sz="2000" b="1" dirty="0" smtClean="0"/>
              <a:t>Content</a:t>
            </a:r>
            <a:r>
              <a:rPr lang="en-GB" sz="2000" b="1" baseline="0" dirty="0" smtClean="0"/>
              <a:t> is king</a:t>
            </a:r>
          </a:p>
          <a:p>
            <a:endParaRPr lang="en-GB" sz="2000" b="1" baseline="0" dirty="0" smtClean="0"/>
          </a:p>
          <a:p>
            <a:r>
              <a:rPr lang="en-GB" sz="2000" b="1" baseline="0" dirty="0" smtClean="0"/>
              <a:t>So the publishing community are the key resource</a:t>
            </a:r>
          </a:p>
          <a:p>
            <a:endParaRPr lang="en-GB" sz="2000" b="1" baseline="0" dirty="0" smtClean="0"/>
          </a:p>
          <a:p>
            <a:r>
              <a:rPr lang="en-GB" sz="2000" b="1" baseline="0" dirty="0" smtClean="0"/>
              <a:t>Without them no “product” as it were</a:t>
            </a:r>
            <a:endParaRPr lang="en-GB" sz="2000" b="1" dirty="0"/>
          </a:p>
        </p:txBody>
      </p:sp>
      <p:sp>
        <p:nvSpPr>
          <p:cNvPr id="4" name="Slide Number Placeholder 3"/>
          <p:cNvSpPr>
            <a:spLocks noGrp="1"/>
          </p:cNvSpPr>
          <p:nvPr>
            <p:ph type="sldNum" sz="quarter" idx="10"/>
          </p:nvPr>
        </p:nvSpPr>
        <p:spPr/>
        <p:txBody>
          <a:bodyPr/>
          <a:lstStyle/>
          <a:p>
            <a:fld id="{9822E3F4-A46D-4091-89B4-E6F5BC595476}" type="slidenum">
              <a:rPr lang="en-GB" smtClean="0"/>
              <a:t>5</a:t>
            </a:fld>
            <a:endParaRPr lang="en-GB" dirty="0"/>
          </a:p>
        </p:txBody>
      </p:sp>
    </p:spTree>
    <p:extLst>
      <p:ext uri="{BB962C8B-B14F-4D97-AF65-F5344CB8AC3E}">
        <p14:creationId xmlns:p14="http://schemas.microsoft.com/office/powerpoint/2010/main" val="114735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You</a:t>
            </a:r>
            <a:r>
              <a:rPr lang="en-GB" b="1" baseline="0" dirty="0" smtClean="0"/>
              <a:t> LOVE what you had a while back –</a:t>
            </a:r>
          </a:p>
          <a:p>
            <a:endParaRPr lang="en-GB" b="1" baseline="0" dirty="0" smtClean="0"/>
          </a:p>
          <a:p>
            <a:r>
              <a:rPr lang="en-GB" b="1" baseline="0" dirty="0" smtClean="0"/>
              <a:t>I know its not your internal view buts its all I had to work with </a:t>
            </a:r>
          </a:p>
          <a:p>
            <a:endParaRPr lang="en-GB" b="1" baseline="0" dirty="0" smtClean="0"/>
          </a:p>
          <a:p>
            <a:r>
              <a:rPr lang="en-GB" b="1" baseline="0" dirty="0" smtClean="0"/>
              <a:t>I am sure the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initial feedback was good</a:t>
            </a:r>
          </a:p>
          <a:p>
            <a:pPr marL="457200" lvl="1" indent="0">
              <a:buFont typeface="Arial" panose="020B0604020202020204" pitchFamily="34" charset="0"/>
              <a:buNone/>
            </a:pPr>
            <a:endParaRPr lang="en-GB" b="1" baseline="0" dirty="0" smtClean="0"/>
          </a:p>
          <a:p>
            <a:pPr marL="628650" lvl="1" indent="-171450">
              <a:buFont typeface="Arial" panose="020B0604020202020204" pitchFamily="34" charset="0"/>
              <a:buChar char="•"/>
            </a:pPr>
            <a:r>
              <a:rPr lang="en-GB" b="1" baseline="0" dirty="0" smtClean="0"/>
              <a:t>use was good</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Content was good</a:t>
            </a:r>
          </a:p>
          <a:p>
            <a:endParaRPr lang="en-GB" baseline="0" dirty="0" smtClean="0"/>
          </a:p>
          <a:p>
            <a:pPr marL="628650" lvl="1" indent="-171450">
              <a:buFont typeface="Arial" panose="020B0604020202020204" pitchFamily="34" charset="0"/>
              <a:buChar char="•"/>
            </a:pPr>
            <a:endParaRPr lang="en-GB" b="1"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6</a:t>
            </a:fld>
            <a:endParaRPr lang="en-GB" dirty="0"/>
          </a:p>
        </p:txBody>
      </p:sp>
    </p:spTree>
    <p:extLst>
      <p:ext uri="{BB962C8B-B14F-4D97-AF65-F5344CB8AC3E}">
        <p14:creationId xmlns:p14="http://schemas.microsoft.com/office/powerpoint/2010/main" val="251006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are areas of concern could be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Publishing has become fragmented , producing below par content – </a:t>
            </a:r>
          </a:p>
          <a:p>
            <a:pPr marL="457200" lvl="1" indent="0">
              <a:buFont typeface="Arial" panose="020B0604020202020204" pitchFamily="34" charset="0"/>
              <a:buNone/>
            </a:pPr>
            <a:endParaRPr lang="en-GB" b="1" baseline="0" dirty="0" smtClean="0"/>
          </a:p>
          <a:p>
            <a:pPr marL="628650" lvl="1" indent="-171450">
              <a:buFont typeface="Arial" panose="020B0604020202020204" pitchFamily="34" charset="0"/>
              <a:buChar char="•"/>
            </a:pPr>
            <a:r>
              <a:rPr lang="en-GB" b="1" baseline="0" dirty="0" smtClean="0"/>
              <a:t>its relevance maybe questionable,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its quality lower than expected </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its hard to find as its not produced wrt standards within the governance model</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There maybe even some consumers creating their own local content that is limited in its access</a:t>
            </a:r>
          </a:p>
          <a:p>
            <a:endParaRPr lang="en-GB" dirty="0" smtClean="0"/>
          </a:p>
        </p:txBody>
      </p:sp>
      <p:sp>
        <p:nvSpPr>
          <p:cNvPr id="4" name="Slide Number Placeholder 3"/>
          <p:cNvSpPr>
            <a:spLocks noGrp="1"/>
          </p:cNvSpPr>
          <p:nvPr>
            <p:ph type="sldNum" sz="quarter" idx="10"/>
          </p:nvPr>
        </p:nvSpPr>
        <p:spPr/>
        <p:txBody>
          <a:bodyPr/>
          <a:lstStyle/>
          <a:p>
            <a:fld id="{9822E3F4-A46D-4091-89B4-E6F5BC595476}" type="slidenum">
              <a:rPr lang="en-GB" smtClean="0"/>
              <a:t>7</a:t>
            </a:fld>
            <a:endParaRPr lang="en-GB" dirty="0"/>
          </a:p>
        </p:txBody>
      </p:sp>
    </p:spTree>
    <p:extLst>
      <p:ext uri="{BB962C8B-B14F-4D97-AF65-F5344CB8AC3E}">
        <p14:creationId xmlns:p14="http://schemas.microsoft.com/office/powerpoint/2010/main" val="29156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maybe its NOT that bad really, could be just a few areas of</a:t>
            </a:r>
            <a:r>
              <a:rPr lang="en-GB" baseline="0" dirty="0" smtClean="0"/>
              <a:t> concern</a:t>
            </a:r>
            <a:endParaRPr lang="en-GB" dirty="0"/>
          </a:p>
        </p:txBody>
      </p:sp>
      <p:sp>
        <p:nvSpPr>
          <p:cNvPr id="4" name="Slide Number Placeholder 3"/>
          <p:cNvSpPr>
            <a:spLocks noGrp="1"/>
          </p:cNvSpPr>
          <p:nvPr>
            <p:ph type="sldNum" sz="quarter" idx="10"/>
          </p:nvPr>
        </p:nvSpPr>
        <p:spPr/>
        <p:txBody>
          <a:bodyPr/>
          <a:lstStyle/>
          <a:p>
            <a:fld id="{9822E3F4-A46D-4091-89B4-E6F5BC595476}" type="slidenum">
              <a:rPr lang="en-GB" smtClean="0"/>
              <a:t>8</a:t>
            </a:fld>
            <a:endParaRPr lang="en-GB" dirty="0"/>
          </a:p>
        </p:txBody>
      </p:sp>
    </p:spTree>
    <p:extLst>
      <p:ext uri="{BB962C8B-B14F-4D97-AF65-F5344CB8AC3E}">
        <p14:creationId xmlns:p14="http://schemas.microsoft.com/office/powerpoint/2010/main" val="9366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Like</a:t>
            </a:r>
            <a:r>
              <a:rPr lang="en-GB" b="1" baseline="0" dirty="0" smtClean="0"/>
              <a:t> a lot of other organisations, you:</a:t>
            </a:r>
          </a:p>
          <a:p>
            <a:endParaRPr lang="en-GB" baseline="0" dirty="0" smtClean="0"/>
          </a:p>
          <a:p>
            <a:pPr marL="628650" lvl="1" indent="-171450">
              <a:buFont typeface="Arial" panose="020B0604020202020204" pitchFamily="34" charset="0"/>
              <a:buChar char="•"/>
            </a:pPr>
            <a:r>
              <a:rPr lang="en-GB" b="1" dirty="0" smtClean="0"/>
              <a:t>Progressed from exciting</a:t>
            </a:r>
            <a:r>
              <a:rPr lang="en-GB" b="1" baseline="0" dirty="0" smtClean="0"/>
              <a:t> launch</a:t>
            </a:r>
            <a:endParaRPr lang="en-GB" b="1" dirty="0" smtClean="0"/>
          </a:p>
          <a:p>
            <a:pPr marL="628650" lvl="1" indent="-171450">
              <a:buFont typeface="Arial" panose="020B0604020202020204" pitchFamily="34" charset="0"/>
              <a:buChar char="•"/>
            </a:pPr>
            <a:endParaRPr lang="en-GB" b="1" dirty="0" smtClean="0"/>
          </a:p>
          <a:p>
            <a:pPr marL="628650" lvl="1" indent="-171450">
              <a:buFont typeface="Arial" panose="020B0604020202020204" pitchFamily="34" charset="0"/>
              <a:buChar char="•"/>
            </a:pPr>
            <a:r>
              <a:rPr lang="en-GB" b="1" dirty="0" smtClean="0"/>
              <a:t>Through</a:t>
            </a:r>
            <a:r>
              <a:rPr lang="en-GB" b="1" baseline="0" dirty="0" smtClean="0"/>
              <a:t> to useful content for consumers</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But then content creation goes crazy – to much, not well written, and consumers can’t find anything, some content being stored local to specific departments</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So you designed and applied a governance framework</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Which got your valuable content back on track, consumers happy again</a:t>
            </a:r>
          </a:p>
          <a:p>
            <a:endParaRPr lang="en-GB" baseline="0" dirty="0" smtClean="0"/>
          </a:p>
          <a:p>
            <a:pPr marL="628650" lvl="1" indent="-171450">
              <a:buFont typeface="Arial" panose="020B0604020202020204" pitchFamily="34" charset="0"/>
              <a:buChar char="•"/>
            </a:pPr>
            <a:r>
              <a:rPr lang="en-GB" b="1" baseline="0" dirty="0" smtClean="0"/>
              <a:t>And then publishers became overwhelmed with volume, timescales - mean corners cut so standards and compliance cut</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Some publishers feeling isolated or lack of ownership, lack of feedback from consumers</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It all becomes FRAGMENTED and that’s costing the company as staff consumers aren’t being supported as well as they could be.</a:t>
            </a:r>
          </a:p>
          <a:p>
            <a:pPr marL="628650" lvl="1" indent="-171450">
              <a:buFont typeface="Arial" panose="020B0604020202020204" pitchFamily="34" charset="0"/>
              <a:buChar char="•"/>
            </a:pPr>
            <a:endParaRPr lang="en-GB" b="1" baseline="0" dirty="0" smtClean="0"/>
          </a:p>
          <a:p>
            <a:pPr marL="628650" lvl="1" indent="-171450">
              <a:buFont typeface="Arial" panose="020B0604020202020204" pitchFamily="34" charset="0"/>
              <a:buChar char="•"/>
            </a:pPr>
            <a:r>
              <a:rPr lang="en-GB" b="1" baseline="0" dirty="0" smtClean="0"/>
              <a:t>Consumers are not finding what they want, and they probably want to communicate in new ways</a:t>
            </a:r>
          </a:p>
          <a:p>
            <a:pPr marL="628650" lvl="1" indent="-171450">
              <a:buFont typeface="Arial" panose="020B0604020202020204" pitchFamily="34" charset="0"/>
              <a:buChar cha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So</a:t>
            </a:r>
            <a:r>
              <a:rPr lang="en-GB" b="1" baseline="0" dirty="0" smtClean="0"/>
              <a:t> </a:t>
            </a:r>
            <a:r>
              <a:rPr lang="en-GB" b="1" dirty="0" smtClean="0"/>
              <a:t>the question is - how to reach intranet HARMONY again so that your</a:t>
            </a:r>
            <a:r>
              <a:rPr lang="en-GB" b="1" baseline="0" dirty="0" smtClean="0"/>
              <a:t> intranet is meeting its specified goals, so the consumers are getting what they want to enable them perform in their jobs EASILY so that Nationwide PERFORMS as the best financial provider to their customers.</a:t>
            </a:r>
            <a:endParaRPr lang="en-GB" b="1" dirty="0" smtClean="0"/>
          </a:p>
          <a:p>
            <a:endParaRPr lang="en-GB" baseline="0" dirty="0" smtClean="0"/>
          </a:p>
        </p:txBody>
      </p:sp>
      <p:sp>
        <p:nvSpPr>
          <p:cNvPr id="4" name="Slide Number Placeholder 3"/>
          <p:cNvSpPr>
            <a:spLocks noGrp="1"/>
          </p:cNvSpPr>
          <p:nvPr>
            <p:ph type="sldNum" sz="quarter" idx="10"/>
          </p:nvPr>
        </p:nvSpPr>
        <p:spPr/>
        <p:txBody>
          <a:bodyPr/>
          <a:lstStyle/>
          <a:p>
            <a:fld id="{9822E3F4-A46D-4091-89B4-E6F5BC595476}" type="slidenum">
              <a:rPr lang="en-GB" smtClean="0"/>
              <a:t>9</a:t>
            </a:fld>
            <a:endParaRPr lang="en-GB" dirty="0"/>
          </a:p>
        </p:txBody>
      </p:sp>
    </p:spTree>
    <p:extLst>
      <p:ext uri="{BB962C8B-B14F-4D97-AF65-F5344CB8AC3E}">
        <p14:creationId xmlns:p14="http://schemas.microsoft.com/office/powerpoint/2010/main" val="168232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77611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281299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307040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74087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248644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122206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281583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368466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368916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177143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21A97-C7CD-4AE7-A028-B19F6E88E2D5}" type="datetimeFigureOut">
              <a:rPr lang="en-GB" smtClean="0"/>
              <a:t>01/10/2015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A60B19-2DAC-4B09-9DD6-5C68ECF2E333}" type="slidenum">
              <a:rPr lang="en-GB" smtClean="0"/>
              <a:t>‹#›</a:t>
            </a:fld>
            <a:endParaRPr lang="en-GB" dirty="0"/>
          </a:p>
        </p:txBody>
      </p:sp>
    </p:spTree>
    <p:extLst>
      <p:ext uri="{BB962C8B-B14F-4D97-AF65-F5344CB8AC3E}">
        <p14:creationId xmlns:p14="http://schemas.microsoft.com/office/powerpoint/2010/main" val="2143290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1A97-C7CD-4AE7-A028-B19F6E88E2D5}" type="datetimeFigureOut">
              <a:rPr lang="en-GB" smtClean="0"/>
              <a:t>01/10/2015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60B19-2DAC-4B09-9DD6-5C68ECF2E333}" type="slidenum">
              <a:rPr lang="en-GB" smtClean="0"/>
              <a:t>‹#›</a:t>
            </a:fld>
            <a:endParaRPr lang="en-GB" dirty="0"/>
          </a:p>
        </p:txBody>
      </p:sp>
    </p:spTree>
    <p:extLst>
      <p:ext uri="{BB962C8B-B14F-4D97-AF65-F5344CB8AC3E}">
        <p14:creationId xmlns:p14="http://schemas.microsoft.com/office/powerpoint/2010/main" val="97792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jpeg"/><Relationship Id="rId6"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gi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5636" y="1708112"/>
            <a:ext cx="9144000" cy="4256314"/>
          </a:xfrm>
        </p:spPr>
        <p:txBody>
          <a:bodyPr>
            <a:normAutofit/>
          </a:bodyPr>
          <a:lstStyle/>
          <a:p>
            <a:r>
              <a:rPr lang="en-GB" dirty="0" smtClean="0"/>
              <a:t>“How </a:t>
            </a:r>
            <a:r>
              <a:rPr lang="en-GB" dirty="0"/>
              <a:t>would you engage and enthuse a fragmented publishing community to make sure they buy into our standards and governance</a:t>
            </a:r>
            <a:r>
              <a:rPr lang="en-GB" dirty="0" smtClean="0"/>
              <a:t>?”</a:t>
            </a:r>
            <a:endParaRPr lang="en-GB" dirty="0"/>
          </a:p>
        </p:txBody>
      </p:sp>
      <p:sp>
        <p:nvSpPr>
          <p:cNvPr id="3" name="TextBox 2"/>
          <p:cNvSpPr txBox="1"/>
          <p:nvPr/>
        </p:nvSpPr>
        <p:spPr>
          <a:xfrm>
            <a:off x="556592" y="664215"/>
            <a:ext cx="1789044" cy="769441"/>
          </a:xfrm>
          <a:prstGeom prst="rect">
            <a:avLst/>
          </a:prstGeom>
          <a:noFill/>
        </p:spPr>
        <p:txBody>
          <a:bodyPr wrap="square" rtlCol="0">
            <a:spAutoFit/>
          </a:bodyPr>
          <a:lstStyle/>
          <a:p>
            <a:r>
              <a:rPr lang="en-GB" sz="4400" u="sng" dirty="0" smtClean="0">
                <a:latin typeface="Segoe Print" panose="02000600000000000000" pitchFamily="2" charset="0"/>
              </a:rPr>
              <a:t>To do</a:t>
            </a:r>
            <a:endParaRPr lang="en-GB" sz="4400" u="sng" dirty="0">
              <a:latin typeface="Segoe Print" panose="02000600000000000000" pitchFamily="2" charset="0"/>
            </a:endParaRPr>
          </a:p>
        </p:txBody>
      </p:sp>
    </p:spTree>
    <p:extLst>
      <p:ext uri="{BB962C8B-B14F-4D97-AF65-F5344CB8AC3E}">
        <p14:creationId xmlns:p14="http://schemas.microsoft.com/office/powerpoint/2010/main" val="244376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6318" y="348193"/>
            <a:ext cx="4296229" cy="400110"/>
          </a:xfrm>
          <a:prstGeom prst="rect">
            <a:avLst/>
          </a:prstGeom>
          <a:noFill/>
        </p:spPr>
        <p:txBody>
          <a:bodyPr wrap="square" rtlCol="0">
            <a:spAutoFit/>
          </a:bodyPr>
          <a:lstStyle/>
          <a:p>
            <a:r>
              <a:rPr lang="en-GB" sz="2000" dirty="0" smtClean="0">
                <a:solidFill>
                  <a:srgbClr val="00B0F0"/>
                </a:solidFill>
                <a:latin typeface="Segoe Print" panose="02000600000000000000" pitchFamily="2" charset="0"/>
              </a:rPr>
              <a:t>Working</a:t>
            </a:r>
            <a:r>
              <a:rPr lang="en-GB" sz="2000" dirty="0" smtClean="0">
                <a:latin typeface="Segoe Print" panose="02000600000000000000" pitchFamily="2" charset="0"/>
              </a:rPr>
              <a:t>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p:nvSpPr>
          <p:cNvPr id="7" name="TextBox 6"/>
          <p:cNvSpPr txBox="1"/>
          <p:nvPr/>
        </p:nvSpPr>
        <p:spPr>
          <a:xfrm>
            <a:off x="2650629" y="3590681"/>
            <a:ext cx="1326144" cy="1754326"/>
          </a:xfrm>
          <a:prstGeom prst="rect">
            <a:avLst/>
          </a:prstGeom>
          <a:noFill/>
        </p:spPr>
        <p:txBody>
          <a:bodyPr wrap="square" rtlCol="0">
            <a:spAutoFit/>
          </a:bodyPr>
          <a:lstStyle/>
          <a:p>
            <a:r>
              <a:rPr lang="en-GB" sz="3600" dirty="0" smtClean="0">
                <a:latin typeface="Segoe Print" panose="02000600000000000000" pitchFamily="2" charset="0"/>
                <a:ea typeface="DFKai-SB" panose="03000509000000000000" pitchFamily="65" charset="-120"/>
              </a:rPr>
              <a:t>How do we</a:t>
            </a:r>
          </a:p>
        </p:txBody>
      </p:sp>
      <p:pic>
        <p:nvPicPr>
          <p:cNvPr id="10"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47" y="74830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46" y="286638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4" y="491956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45" y="491956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4" y="289209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1.gstatic.com/images?q=tbn:ANd9GcSlYf-B3U5yJsLfHw1tNrZ1g9cKi0HX9eSDo8OMkZcVOyJzL6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4" y="748303"/>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6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000" y="-27725"/>
            <a:ext cx="6565072" cy="1862048"/>
          </a:xfrm>
          <a:prstGeom prst="rect">
            <a:avLst/>
          </a:prstGeom>
        </p:spPr>
        <p:txBody>
          <a:bodyPr wrap="square">
            <a:spAutoFit/>
          </a:bodyPr>
          <a:lstStyle/>
          <a:p>
            <a:r>
              <a:rPr lang="en-GB" sz="11500" dirty="0" smtClean="0">
                <a:solidFill>
                  <a:schemeClr val="bg1"/>
                </a:solidFill>
                <a:latin typeface="Arial Rounded MT Bold" panose="020F0704030504030204" pitchFamily="34" charset="0"/>
              </a:rPr>
              <a:t>RENEW</a:t>
            </a:r>
            <a:endParaRPr lang="en-GB" sz="2400" dirty="0">
              <a:solidFill>
                <a:schemeClr val="bg1"/>
              </a:solidFill>
              <a:latin typeface="Arial Rounded MT Bold" panose="020F0704030504030204" pitchFamily="34" charset="0"/>
            </a:endParaRPr>
          </a:p>
        </p:txBody>
      </p:sp>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16" name="TextBox 15"/>
          <p:cNvSpPr txBox="1"/>
          <p:nvPr/>
        </p:nvSpPr>
        <p:spPr>
          <a:xfrm>
            <a:off x="684000" y="5664541"/>
            <a:ext cx="3178628" cy="400110"/>
          </a:xfrm>
          <a:prstGeom prst="rect">
            <a:avLst/>
          </a:prstGeom>
          <a:noFill/>
        </p:spPr>
        <p:txBody>
          <a:bodyPr wrap="square" rtlCol="0">
            <a:spAutoFit/>
          </a:bodyPr>
          <a:lstStyle/>
          <a:p>
            <a:r>
              <a:rPr lang="en-GB" sz="2000" dirty="0" smtClean="0">
                <a:latin typeface="Segoe Print" panose="02000600000000000000" pitchFamily="2" charset="0"/>
              </a:rPr>
              <a:t>Review Governance</a:t>
            </a:r>
            <a:endParaRPr lang="en-GB" sz="2000" dirty="0">
              <a:latin typeface="Segoe Print" panose="02000600000000000000" pitchFamily="2" charset="0"/>
            </a:endParaRPr>
          </a:p>
        </p:txBody>
      </p:sp>
      <p:sp>
        <p:nvSpPr>
          <p:cNvPr id="17" name="TextBox 16"/>
          <p:cNvSpPr txBox="1"/>
          <p:nvPr/>
        </p:nvSpPr>
        <p:spPr>
          <a:xfrm>
            <a:off x="2149929" y="4247363"/>
            <a:ext cx="3174999" cy="400110"/>
          </a:xfrm>
          <a:prstGeom prst="rect">
            <a:avLst/>
          </a:prstGeom>
          <a:noFill/>
        </p:spPr>
        <p:txBody>
          <a:bodyPr wrap="square" rtlCol="0">
            <a:spAutoFit/>
          </a:bodyPr>
          <a:lstStyle/>
          <a:p>
            <a:r>
              <a:rPr lang="en-GB" sz="2000" dirty="0" smtClean="0">
                <a:latin typeface="Segoe Print" panose="02000600000000000000" pitchFamily="2" charset="0"/>
              </a:rPr>
              <a:t>Engage Communities</a:t>
            </a:r>
            <a:endParaRPr lang="en-GB" sz="2000" dirty="0">
              <a:latin typeface="Segoe Print" panose="02000600000000000000" pitchFamily="2" charset="0"/>
            </a:endParaRPr>
          </a:p>
        </p:txBody>
      </p:sp>
      <p:sp>
        <p:nvSpPr>
          <p:cNvPr id="19" name="TextBox 18"/>
          <p:cNvSpPr txBox="1"/>
          <p:nvPr/>
        </p:nvSpPr>
        <p:spPr>
          <a:xfrm>
            <a:off x="6908074" y="2303512"/>
            <a:ext cx="2960915" cy="400110"/>
          </a:xfrm>
          <a:prstGeom prst="rect">
            <a:avLst/>
          </a:prstGeom>
          <a:noFill/>
        </p:spPr>
        <p:txBody>
          <a:bodyPr wrap="square" rtlCol="0">
            <a:spAutoFit/>
          </a:bodyPr>
          <a:lstStyle/>
          <a:p>
            <a:r>
              <a:rPr lang="en-GB" sz="2000" dirty="0" smtClean="0">
                <a:latin typeface="Segoe Print" panose="02000600000000000000" pitchFamily="2" charset="0"/>
              </a:rPr>
              <a:t>Enable Conversations</a:t>
            </a:r>
            <a:endParaRPr lang="en-GB" sz="2000" dirty="0">
              <a:latin typeface="Segoe Print" panose="02000600000000000000" pitchFamily="2"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sp>
        <p:nvSpPr>
          <p:cNvPr id="9" name="TextBox 8"/>
          <p:cNvSpPr txBox="1"/>
          <p:nvPr/>
        </p:nvSpPr>
        <p:spPr>
          <a:xfrm>
            <a:off x="6402628" y="286022"/>
            <a:ext cx="1985904" cy="461665"/>
          </a:xfrm>
          <a:prstGeom prst="rect">
            <a:avLst/>
          </a:prstGeom>
          <a:noFill/>
        </p:spPr>
        <p:txBody>
          <a:bodyPr wrap="square" rtlCol="0">
            <a:spAutoFit/>
          </a:bodyPr>
          <a:lstStyle/>
          <a:p>
            <a:r>
              <a:rPr lang="en-GB" sz="2400" dirty="0">
                <a:solidFill>
                  <a:schemeClr val="bg1"/>
                </a:solidFill>
                <a:latin typeface="Segoe Print" panose="02000600000000000000" pitchFamily="2" charset="0"/>
              </a:rPr>
              <a:t> </a:t>
            </a:r>
            <a:r>
              <a:rPr lang="en-GB" sz="2400" dirty="0" smtClean="0">
                <a:solidFill>
                  <a:schemeClr val="bg1"/>
                </a:solidFill>
                <a:latin typeface="Arial Rounded MT Bold" panose="020F0704030504030204" pitchFamily="34" charset="0"/>
              </a:rPr>
              <a:t>toward</a:t>
            </a:r>
            <a:endParaRPr lang="en-GB" sz="2400" dirty="0">
              <a:solidFill>
                <a:schemeClr val="bg1"/>
              </a:solidFill>
              <a:latin typeface="Arial Rounded MT Bold" panose="020F0704030504030204" pitchFamily="34" charset="0"/>
            </a:endParaRPr>
          </a:p>
        </p:txBody>
      </p:sp>
      <p:sp>
        <p:nvSpPr>
          <p:cNvPr id="11" name="TextBox 10"/>
          <p:cNvSpPr txBox="1"/>
          <p:nvPr/>
        </p:nvSpPr>
        <p:spPr>
          <a:xfrm>
            <a:off x="8656318" y="335493"/>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p:nvSpPr>
          <p:cNvPr id="12" name="TextBox 11"/>
          <p:cNvSpPr txBox="1"/>
          <p:nvPr/>
        </p:nvSpPr>
        <p:spPr>
          <a:xfrm>
            <a:off x="6790857" y="4247363"/>
            <a:ext cx="2543629" cy="400110"/>
          </a:xfrm>
          <a:prstGeom prst="rect">
            <a:avLst/>
          </a:prstGeom>
          <a:noFill/>
        </p:spPr>
        <p:txBody>
          <a:bodyPr wrap="square" rtlCol="0">
            <a:spAutoFit/>
          </a:bodyPr>
          <a:lstStyle/>
          <a:p>
            <a:r>
              <a:rPr lang="en-GB" sz="2000" dirty="0" smtClean="0">
                <a:latin typeface="Segoe Print" panose="02000600000000000000" pitchFamily="2" charset="0"/>
              </a:rPr>
              <a:t>New Agility</a:t>
            </a:r>
            <a:endParaRPr lang="en-GB" sz="2000" dirty="0">
              <a:latin typeface="Segoe Print" panose="02000600000000000000" pitchFamily="2" charset="0"/>
            </a:endParaRPr>
          </a:p>
        </p:txBody>
      </p:sp>
    </p:spTree>
    <p:extLst>
      <p:ext uri="{BB962C8B-B14F-4D97-AF65-F5344CB8AC3E}">
        <p14:creationId xmlns:p14="http://schemas.microsoft.com/office/powerpoint/2010/main" val="161321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5" name="Rectangle 4"/>
          <p:cNvSpPr/>
          <p:nvPr/>
        </p:nvSpPr>
        <p:spPr>
          <a:xfrm>
            <a:off x="290285" y="493770"/>
            <a:ext cx="6500571" cy="3354765"/>
          </a:xfrm>
          <a:prstGeom prst="rect">
            <a:avLst/>
          </a:prstGeom>
        </p:spPr>
        <p:txBody>
          <a:bodyPr wrap="square">
            <a:spAutoFit/>
          </a:bodyPr>
          <a:lstStyle/>
          <a:p>
            <a:r>
              <a:rPr lang="en-GB" sz="3600" dirty="0" smtClean="0">
                <a:solidFill>
                  <a:schemeClr val="bg1"/>
                </a:solidFill>
                <a:latin typeface="Segoe Print" panose="02000600000000000000" pitchFamily="2" charset="0"/>
              </a:rPr>
              <a:t>Revisit Goals</a:t>
            </a:r>
          </a:p>
          <a:p>
            <a:r>
              <a:rPr lang="en-GB" sz="3600" dirty="0" smtClean="0">
                <a:solidFill>
                  <a:schemeClr val="bg1"/>
                </a:solidFill>
                <a:latin typeface="Segoe Print" panose="02000600000000000000" pitchFamily="2" charset="0"/>
              </a:rPr>
              <a:t>Review People</a:t>
            </a:r>
            <a:endParaRPr lang="en-GB" sz="3600" dirty="0">
              <a:solidFill>
                <a:schemeClr val="bg1"/>
              </a:solidFill>
              <a:latin typeface="Segoe Print" panose="02000600000000000000" pitchFamily="2" charset="0"/>
            </a:endParaRPr>
          </a:p>
          <a:p>
            <a:r>
              <a:rPr lang="en-GB" sz="3600" dirty="0" smtClean="0">
                <a:solidFill>
                  <a:schemeClr val="bg1"/>
                </a:solidFill>
                <a:latin typeface="Segoe Print" panose="02000600000000000000" pitchFamily="2" charset="0"/>
              </a:rPr>
              <a:t>Analyse Standards</a:t>
            </a:r>
          </a:p>
          <a:p>
            <a:r>
              <a:rPr lang="en-GB" sz="3600" dirty="0" smtClean="0">
                <a:solidFill>
                  <a:schemeClr val="bg1"/>
                </a:solidFill>
                <a:latin typeface="Segoe Print" panose="02000600000000000000" pitchFamily="2" charset="0"/>
              </a:rPr>
              <a:t>Understand Content stores</a:t>
            </a:r>
          </a:p>
          <a:p>
            <a:r>
              <a:rPr lang="en-GB" sz="3600" dirty="0" smtClean="0">
                <a:solidFill>
                  <a:schemeClr val="bg1"/>
                </a:solidFill>
                <a:latin typeface="Segoe Print" panose="02000600000000000000" pitchFamily="2" charset="0"/>
              </a:rPr>
              <a:t>Reengineer</a:t>
            </a:r>
          </a:p>
          <a:p>
            <a:endParaRPr lang="en-GB" sz="3200" dirty="0">
              <a:solidFill>
                <a:schemeClr val="bg1"/>
              </a:solidFill>
              <a:latin typeface="Arial Rounded MT Bold" panose="020F0704030504030204" pitchFamily="34" charset="0"/>
            </a:endParaRPr>
          </a:p>
        </p:txBody>
      </p:sp>
      <p:sp>
        <p:nvSpPr>
          <p:cNvPr id="16" name="TextBox 15"/>
          <p:cNvSpPr txBox="1"/>
          <p:nvPr/>
        </p:nvSpPr>
        <p:spPr>
          <a:xfrm>
            <a:off x="683999" y="5664541"/>
            <a:ext cx="6674743" cy="707886"/>
          </a:xfrm>
          <a:prstGeom prst="rect">
            <a:avLst/>
          </a:prstGeom>
          <a:noFill/>
        </p:spPr>
        <p:txBody>
          <a:bodyPr wrap="square" rtlCol="0">
            <a:spAutoFit/>
          </a:bodyPr>
          <a:lstStyle/>
          <a:p>
            <a:r>
              <a:rPr lang="en-GB" sz="4000" u="sng" dirty="0" smtClean="0">
                <a:solidFill>
                  <a:schemeClr val="bg1"/>
                </a:solidFill>
                <a:latin typeface="Segoe Print" panose="02000600000000000000" pitchFamily="2" charset="0"/>
              </a:rPr>
              <a:t>REVIEW GOVERNANCE</a:t>
            </a:r>
            <a:endParaRPr lang="en-GB" sz="4000" u="sng" dirty="0">
              <a:solidFill>
                <a:schemeClr val="bg1"/>
              </a:solidFill>
              <a:latin typeface="Segoe Print" panose="02000600000000000000" pitchFamily="2" charset="0"/>
            </a:endParaRPr>
          </a:p>
        </p:txBody>
      </p:sp>
      <p:sp>
        <p:nvSpPr>
          <p:cNvPr id="17" name="TextBox 16"/>
          <p:cNvSpPr txBox="1"/>
          <p:nvPr/>
        </p:nvSpPr>
        <p:spPr>
          <a:xfrm>
            <a:off x="2149929" y="4247363"/>
            <a:ext cx="3174999" cy="400110"/>
          </a:xfrm>
          <a:prstGeom prst="rect">
            <a:avLst/>
          </a:prstGeom>
          <a:noFill/>
        </p:spPr>
        <p:txBody>
          <a:bodyPr wrap="square" rtlCol="0">
            <a:spAutoFit/>
          </a:bodyPr>
          <a:lstStyle/>
          <a:p>
            <a:r>
              <a:rPr lang="en-GB" sz="2000" dirty="0" smtClean="0">
                <a:latin typeface="Segoe Print" panose="02000600000000000000" pitchFamily="2" charset="0"/>
              </a:rPr>
              <a:t>Engage Communities</a:t>
            </a:r>
            <a:endParaRPr lang="en-GB" sz="2000" dirty="0">
              <a:latin typeface="Segoe Print" panose="02000600000000000000" pitchFamily="2" charset="0"/>
            </a:endParaRPr>
          </a:p>
        </p:txBody>
      </p:sp>
      <p:sp>
        <p:nvSpPr>
          <p:cNvPr id="18" name="TextBox 17"/>
          <p:cNvSpPr txBox="1"/>
          <p:nvPr/>
        </p:nvSpPr>
        <p:spPr>
          <a:xfrm>
            <a:off x="6790857" y="4247363"/>
            <a:ext cx="2543629" cy="400110"/>
          </a:xfrm>
          <a:prstGeom prst="rect">
            <a:avLst/>
          </a:prstGeom>
          <a:noFill/>
        </p:spPr>
        <p:txBody>
          <a:bodyPr wrap="square" rtlCol="0">
            <a:spAutoFit/>
          </a:bodyPr>
          <a:lstStyle/>
          <a:p>
            <a:r>
              <a:rPr lang="en-GB" sz="2000" dirty="0" smtClean="0">
                <a:latin typeface="Segoe Print" panose="02000600000000000000" pitchFamily="2" charset="0"/>
              </a:rPr>
              <a:t>New Agility</a:t>
            </a:r>
          </a:p>
        </p:txBody>
      </p:sp>
      <p:sp>
        <p:nvSpPr>
          <p:cNvPr id="28" name="TextBox 27"/>
          <p:cNvSpPr txBox="1"/>
          <p:nvPr/>
        </p:nvSpPr>
        <p:spPr>
          <a:xfrm>
            <a:off x="8656318" y="348193"/>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10" name="TextBox 9"/>
          <p:cNvSpPr txBox="1"/>
          <p:nvPr/>
        </p:nvSpPr>
        <p:spPr>
          <a:xfrm>
            <a:off x="6908074" y="2303512"/>
            <a:ext cx="2960915" cy="400110"/>
          </a:xfrm>
          <a:prstGeom prst="rect">
            <a:avLst/>
          </a:prstGeom>
          <a:noFill/>
        </p:spPr>
        <p:txBody>
          <a:bodyPr wrap="square" rtlCol="0">
            <a:spAutoFit/>
          </a:bodyPr>
          <a:lstStyle/>
          <a:p>
            <a:r>
              <a:rPr lang="en-GB" sz="2000" dirty="0" smtClean="0">
                <a:latin typeface="Segoe Print" panose="02000600000000000000" pitchFamily="2" charset="0"/>
              </a:rPr>
              <a:t>Enable Conversations</a:t>
            </a:r>
            <a:endParaRPr lang="en-GB" sz="2000" dirty="0">
              <a:latin typeface="Segoe Print" panose="02000600000000000000" pitchFamily="2" charset="0"/>
            </a:endParaRPr>
          </a:p>
        </p:txBody>
      </p:sp>
    </p:spTree>
    <p:extLst>
      <p:ext uri="{BB962C8B-B14F-4D97-AF65-F5344CB8AC3E}">
        <p14:creationId xmlns:p14="http://schemas.microsoft.com/office/powerpoint/2010/main" val="233114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6" y="493770"/>
            <a:ext cx="9044200" cy="2308324"/>
          </a:xfrm>
          <a:prstGeom prst="rect">
            <a:avLst/>
          </a:prstGeom>
        </p:spPr>
        <p:txBody>
          <a:bodyPr wrap="square">
            <a:spAutoFit/>
          </a:bodyPr>
          <a:lstStyle/>
          <a:p>
            <a:r>
              <a:rPr lang="en-GB" sz="3600" dirty="0" smtClean="0">
                <a:solidFill>
                  <a:schemeClr val="bg1"/>
                </a:solidFill>
                <a:latin typeface="Segoe Print" panose="02000600000000000000" pitchFamily="2" charset="0"/>
              </a:rPr>
              <a:t>Publisher </a:t>
            </a:r>
            <a:r>
              <a:rPr lang="en-GB" sz="3600" dirty="0">
                <a:solidFill>
                  <a:schemeClr val="bg1"/>
                </a:solidFill>
                <a:latin typeface="Segoe Print" panose="02000600000000000000" pitchFamily="2" charset="0"/>
              </a:rPr>
              <a:t>Education</a:t>
            </a:r>
          </a:p>
          <a:p>
            <a:r>
              <a:rPr lang="en-GB" sz="3600" dirty="0">
                <a:solidFill>
                  <a:schemeClr val="bg1"/>
                </a:solidFill>
                <a:latin typeface="Segoe Print" panose="02000600000000000000" pitchFamily="2" charset="0"/>
              </a:rPr>
              <a:t>Publisher Community and Collaborate</a:t>
            </a:r>
          </a:p>
          <a:p>
            <a:r>
              <a:rPr lang="en-GB" sz="3600" dirty="0">
                <a:solidFill>
                  <a:schemeClr val="bg1"/>
                </a:solidFill>
                <a:latin typeface="Segoe Print" panose="02000600000000000000" pitchFamily="2" charset="0"/>
              </a:rPr>
              <a:t>Publisher </a:t>
            </a:r>
            <a:r>
              <a:rPr lang="en-GB" sz="3600" dirty="0" smtClean="0">
                <a:solidFill>
                  <a:schemeClr val="bg1"/>
                </a:solidFill>
                <a:latin typeface="Segoe Print" panose="02000600000000000000" pitchFamily="2" charset="0"/>
              </a:rPr>
              <a:t>Accountability </a:t>
            </a:r>
            <a:r>
              <a:rPr lang="en-GB" sz="3600" dirty="0">
                <a:solidFill>
                  <a:schemeClr val="bg1"/>
                </a:solidFill>
                <a:latin typeface="Segoe Print" panose="02000600000000000000" pitchFamily="2" charset="0"/>
              </a:rPr>
              <a:t>and </a:t>
            </a:r>
            <a:r>
              <a:rPr lang="en-GB" sz="3600" dirty="0" smtClean="0">
                <a:solidFill>
                  <a:schemeClr val="bg1"/>
                </a:solidFill>
                <a:latin typeface="Segoe Print" panose="02000600000000000000" pitchFamily="2" charset="0"/>
              </a:rPr>
              <a:t>Reward</a:t>
            </a:r>
          </a:p>
          <a:p>
            <a:r>
              <a:rPr lang="en-GB" sz="3600" dirty="0" smtClean="0">
                <a:solidFill>
                  <a:schemeClr val="bg1"/>
                </a:solidFill>
                <a:latin typeface="Segoe Print" panose="02000600000000000000" pitchFamily="2" charset="0"/>
              </a:rPr>
              <a:t>Consumer Influence</a:t>
            </a:r>
            <a:endParaRPr lang="en-GB" sz="3600" dirty="0">
              <a:solidFill>
                <a:schemeClr val="bg1"/>
              </a:solidFill>
              <a:latin typeface="Segoe Print" panose="02000600000000000000" pitchFamily="2" charset="0"/>
            </a:endParaRPr>
          </a:p>
        </p:txBody>
      </p:sp>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16" name="TextBox 15"/>
          <p:cNvSpPr txBox="1"/>
          <p:nvPr/>
        </p:nvSpPr>
        <p:spPr>
          <a:xfrm>
            <a:off x="684000" y="5664541"/>
            <a:ext cx="3461280" cy="400110"/>
          </a:xfrm>
          <a:prstGeom prst="rect">
            <a:avLst/>
          </a:prstGeom>
          <a:noFill/>
        </p:spPr>
        <p:txBody>
          <a:bodyPr wrap="square" rtlCol="0">
            <a:spAutoFit/>
          </a:bodyPr>
          <a:lstStyle/>
          <a:p>
            <a:r>
              <a:rPr lang="en-GB" sz="2000" dirty="0" smtClean="0">
                <a:latin typeface="Segoe Print" panose="02000600000000000000" pitchFamily="2" charset="0"/>
              </a:rPr>
              <a:t>Review Governance</a:t>
            </a:r>
            <a:endParaRPr lang="en-GB" sz="2000" dirty="0">
              <a:latin typeface="Segoe Print" panose="02000600000000000000" pitchFamily="2" charset="0"/>
            </a:endParaRPr>
          </a:p>
        </p:txBody>
      </p:sp>
      <p:sp>
        <p:nvSpPr>
          <p:cNvPr id="17" name="TextBox 16"/>
          <p:cNvSpPr txBox="1"/>
          <p:nvPr/>
        </p:nvSpPr>
        <p:spPr>
          <a:xfrm>
            <a:off x="1" y="3539477"/>
            <a:ext cx="6720114" cy="707886"/>
          </a:xfrm>
          <a:prstGeom prst="rect">
            <a:avLst/>
          </a:prstGeom>
          <a:noFill/>
        </p:spPr>
        <p:txBody>
          <a:bodyPr wrap="square" rtlCol="0">
            <a:spAutoFit/>
          </a:bodyPr>
          <a:lstStyle/>
          <a:p>
            <a:r>
              <a:rPr lang="en-GB" sz="4000" u="sng" dirty="0" smtClean="0">
                <a:solidFill>
                  <a:schemeClr val="bg1"/>
                </a:solidFill>
                <a:latin typeface="Segoe Print" panose="02000600000000000000" pitchFamily="2" charset="0"/>
              </a:rPr>
              <a:t>ENGAGE COMMUNITIES</a:t>
            </a:r>
            <a:endParaRPr lang="en-GB" sz="4000" u="sng" dirty="0">
              <a:solidFill>
                <a:schemeClr val="bg1"/>
              </a:solidFill>
              <a:latin typeface="Segoe Print" panose="02000600000000000000" pitchFamily="2" charset="0"/>
            </a:endParaRPr>
          </a:p>
        </p:txBody>
      </p:sp>
      <p:sp>
        <p:nvSpPr>
          <p:cNvPr id="18" name="TextBox 17"/>
          <p:cNvSpPr txBox="1"/>
          <p:nvPr/>
        </p:nvSpPr>
        <p:spPr>
          <a:xfrm>
            <a:off x="6790857" y="4247363"/>
            <a:ext cx="2543629" cy="400110"/>
          </a:xfrm>
          <a:prstGeom prst="rect">
            <a:avLst/>
          </a:prstGeom>
          <a:noFill/>
        </p:spPr>
        <p:txBody>
          <a:bodyPr wrap="square" rtlCol="0">
            <a:spAutoFit/>
          </a:bodyPr>
          <a:lstStyle/>
          <a:p>
            <a:r>
              <a:rPr lang="en-GB" sz="2000" dirty="0" smtClean="0">
                <a:latin typeface="Segoe Print" panose="02000600000000000000" pitchFamily="2" charset="0"/>
              </a:rPr>
              <a:t>New Agility</a:t>
            </a:r>
            <a:endParaRPr lang="en-GB" sz="2000" dirty="0">
              <a:latin typeface="Segoe Print" panose="02000600000000000000" pitchFamily="2"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sp>
        <p:nvSpPr>
          <p:cNvPr id="12" name="TextBox 11"/>
          <p:cNvSpPr txBox="1"/>
          <p:nvPr/>
        </p:nvSpPr>
        <p:spPr>
          <a:xfrm>
            <a:off x="8656318" y="348193"/>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p:nvSpPr>
          <p:cNvPr id="10" name="TextBox 9"/>
          <p:cNvSpPr txBox="1"/>
          <p:nvPr/>
        </p:nvSpPr>
        <p:spPr>
          <a:xfrm>
            <a:off x="6908074" y="2303512"/>
            <a:ext cx="2960915" cy="400110"/>
          </a:xfrm>
          <a:prstGeom prst="rect">
            <a:avLst/>
          </a:prstGeom>
          <a:noFill/>
        </p:spPr>
        <p:txBody>
          <a:bodyPr wrap="square" rtlCol="0">
            <a:spAutoFit/>
          </a:bodyPr>
          <a:lstStyle/>
          <a:p>
            <a:r>
              <a:rPr lang="en-GB" sz="2000" dirty="0" smtClean="0">
                <a:latin typeface="Segoe Print" panose="02000600000000000000" pitchFamily="2" charset="0"/>
              </a:rPr>
              <a:t>Enable Conversations</a:t>
            </a:r>
            <a:endParaRPr lang="en-GB" sz="2000" dirty="0">
              <a:latin typeface="Segoe Print" panose="02000600000000000000" pitchFamily="2" charset="0"/>
            </a:endParaRPr>
          </a:p>
        </p:txBody>
      </p:sp>
    </p:spTree>
    <p:extLst>
      <p:ext uri="{BB962C8B-B14F-4D97-AF65-F5344CB8AC3E}">
        <p14:creationId xmlns:p14="http://schemas.microsoft.com/office/powerpoint/2010/main" val="144500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5" y="493770"/>
            <a:ext cx="8366033" cy="3416320"/>
          </a:xfrm>
          <a:prstGeom prst="rect">
            <a:avLst/>
          </a:prstGeom>
        </p:spPr>
        <p:txBody>
          <a:bodyPr wrap="square">
            <a:spAutoFit/>
          </a:bodyPr>
          <a:lstStyle/>
          <a:p>
            <a:r>
              <a:rPr lang="en-GB" sz="3600" dirty="0">
                <a:solidFill>
                  <a:schemeClr val="bg1"/>
                </a:solidFill>
                <a:latin typeface="Segoe Print" panose="02000600000000000000" pitchFamily="2" charset="0"/>
              </a:rPr>
              <a:t>a</a:t>
            </a:r>
            <a:r>
              <a:rPr lang="en-GB" sz="3600" dirty="0" smtClean="0">
                <a:solidFill>
                  <a:schemeClr val="bg1"/>
                </a:solidFill>
                <a:latin typeface="Segoe Print" panose="02000600000000000000" pitchFamily="2" charset="0"/>
              </a:rPr>
              <a:t>gile Publishing Community</a:t>
            </a:r>
          </a:p>
          <a:p>
            <a:r>
              <a:rPr lang="en-GB" sz="3600" dirty="0" smtClean="0">
                <a:latin typeface="Segoe Script" panose="020B0504020000000003" pitchFamily="34" charset="0"/>
              </a:rPr>
              <a:t>        “more </a:t>
            </a:r>
            <a:r>
              <a:rPr lang="en-GB" sz="3600" dirty="0">
                <a:latin typeface="Segoe Script" panose="020B0504020000000003" pitchFamily="34" charset="0"/>
              </a:rPr>
              <a:t>about being agile</a:t>
            </a:r>
            <a:r>
              <a:rPr lang="en-GB" sz="3600" dirty="0" smtClean="0">
                <a:latin typeface="Segoe Script" panose="020B0504020000000003" pitchFamily="34" charset="0"/>
              </a:rPr>
              <a:t>,</a:t>
            </a:r>
          </a:p>
          <a:p>
            <a:r>
              <a:rPr lang="en-GB" sz="3600" dirty="0">
                <a:latin typeface="Segoe Script" panose="020B0504020000000003" pitchFamily="34" charset="0"/>
              </a:rPr>
              <a:t> </a:t>
            </a:r>
            <a:r>
              <a:rPr lang="en-GB" sz="3600" dirty="0" smtClean="0">
                <a:latin typeface="Segoe Script" panose="020B0504020000000003" pitchFamily="34" charset="0"/>
              </a:rPr>
              <a:t>        than doing Agile”</a:t>
            </a:r>
          </a:p>
          <a:p>
            <a:r>
              <a:rPr lang="en-GB" sz="3600" dirty="0" smtClean="0">
                <a:solidFill>
                  <a:schemeClr val="bg1"/>
                </a:solidFill>
                <a:latin typeface="Segoe Print" panose="02000600000000000000" pitchFamily="2" charset="0"/>
              </a:rPr>
              <a:t>Empower Publishers </a:t>
            </a:r>
          </a:p>
          <a:p>
            <a:r>
              <a:rPr lang="en-GB" sz="3600" dirty="0" smtClean="0">
                <a:solidFill>
                  <a:schemeClr val="bg1"/>
                </a:solidFill>
                <a:latin typeface="Segoe Print" panose="02000600000000000000" pitchFamily="2" charset="0"/>
              </a:rPr>
              <a:t>Empower Consumers</a:t>
            </a:r>
          </a:p>
          <a:p>
            <a:endParaRPr lang="en-GB" sz="3600" dirty="0">
              <a:solidFill>
                <a:schemeClr val="bg1"/>
              </a:solidFill>
              <a:latin typeface="Segoe Script" panose="020B0504020000000003" pitchFamily="34" charset="0"/>
            </a:endParaRPr>
          </a:p>
        </p:txBody>
      </p:sp>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16" name="TextBox 15"/>
          <p:cNvSpPr txBox="1"/>
          <p:nvPr/>
        </p:nvSpPr>
        <p:spPr>
          <a:xfrm>
            <a:off x="684000" y="5664541"/>
            <a:ext cx="3178628" cy="400110"/>
          </a:xfrm>
          <a:prstGeom prst="rect">
            <a:avLst/>
          </a:prstGeom>
          <a:noFill/>
        </p:spPr>
        <p:txBody>
          <a:bodyPr wrap="square" rtlCol="0">
            <a:spAutoFit/>
          </a:bodyPr>
          <a:lstStyle/>
          <a:p>
            <a:r>
              <a:rPr lang="en-GB" sz="2000" dirty="0" smtClean="0">
                <a:latin typeface="Segoe Print" panose="02000600000000000000" pitchFamily="2" charset="0"/>
              </a:rPr>
              <a:t>Review Governance</a:t>
            </a:r>
            <a:endParaRPr lang="en-GB" sz="2000" dirty="0">
              <a:latin typeface="Segoe Print" panose="02000600000000000000" pitchFamily="2" charset="0"/>
            </a:endParaRPr>
          </a:p>
        </p:txBody>
      </p:sp>
      <p:sp>
        <p:nvSpPr>
          <p:cNvPr id="17" name="TextBox 16"/>
          <p:cNvSpPr txBox="1"/>
          <p:nvPr/>
        </p:nvSpPr>
        <p:spPr>
          <a:xfrm>
            <a:off x="2149929" y="4247363"/>
            <a:ext cx="3174999" cy="400110"/>
          </a:xfrm>
          <a:prstGeom prst="rect">
            <a:avLst/>
          </a:prstGeom>
          <a:noFill/>
        </p:spPr>
        <p:txBody>
          <a:bodyPr wrap="square" rtlCol="0">
            <a:spAutoFit/>
          </a:bodyPr>
          <a:lstStyle/>
          <a:p>
            <a:r>
              <a:rPr lang="en-GB" sz="2000" dirty="0" smtClean="0">
                <a:latin typeface="Segoe Print" panose="02000600000000000000" pitchFamily="2" charset="0"/>
              </a:rPr>
              <a:t>Engage Communities</a:t>
            </a:r>
            <a:endParaRPr lang="en-GB" sz="2000" dirty="0">
              <a:latin typeface="Segoe Print" panose="02000600000000000000" pitchFamily="2" charset="0"/>
            </a:endParaRPr>
          </a:p>
        </p:txBody>
      </p:sp>
      <p:sp>
        <p:nvSpPr>
          <p:cNvPr id="18" name="TextBox 17"/>
          <p:cNvSpPr txBox="1"/>
          <p:nvPr/>
        </p:nvSpPr>
        <p:spPr>
          <a:xfrm>
            <a:off x="6790857" y="4247363"/>
            <a:ext cx="4602857" cy="707886"/>
          </a:xfrm>
          <a:prstGeom prst="rect">
            <a:avLst/>
          </a:prstGeom>
          <a:noFill/>
        </p:spPr>
        <p:txBody>
          <a:bodyPr wrap="square" rtlCol="0">
            <a:spAutoFit/>
          </a:bodyPr>
          <a:lstStyle/>
          <a:p>
            <a:r>
              <a:rPr lang="en-GB" sz="4000" u="sng" dirty="0" smtClean="0">
                <a:solidFill>
                  <a:schemeClr val="bg1"/>
                </a:solidFill>
                <a:latin typeface="Segoe Print" panose="02000600000000000000" pitchFamily="2" charset="0"/>
              </a:rPr>
              <a:t>NEW AGILITY</a:t>
            </a:r>
            <a:endParaRPr lang="en-GB" sz="4000" u="sng" dirty="0">
              <a:solidFill>
                <a:schemeClr val="bg1"/>
              </a:solidFill>
              <a:latin typeface="Segoe Print" panose="02000600000000000000" pitchFamily="2"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sp>
        <p:nvSpPr>
          <p:cNvPr id="10" name="TextBox 9"/>
          <p:cNvSpPr txBox="1"/>
          <p:nvPr/>
        </p:nvSpPr>
        <p:spPr>
          <a:xfrm>
            <a:off x="8656318" y="348193"/>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p:nvSpPr>
          <p:cNvPr id="13" name="TextBox 12"/>
          <p:cNvSpPr txBox="1"/>
          <p:nvPr/>
        </p:nvSpPr>
        <p:spPr>
          <a:xfrm>
            <a:off x="6908074" y="2303512"/>
            <a:ext cx="2960915" cy="400110"/>
          </a:xfrm>
          <a:prstGeom prst="rect">
            <a:avLst/>
          </a:prstGeom>
          <a:noFill/>
        </p:spPr>
        <p:txBody>
          <a:bodyPr wrap="square" rtlCol="0">
            <a:spAutoFit/>
          </a:bodyPr>
          <a:lstStyle/>
          <a:p>
            <a:r>
              <a:rPr lang="en-GB" sz="2000" dirty="0" smtClean="0">
                <a:latin typeface="Segoe Print" panose="02000600000000000000" pitchFamily="2" charset="0"/>
              </a:rPr>
              <a:t>Enable Conversations</a:t>
            </a:r>
            <a:endParaRPr lang="en-GB" sz="2000" dirty="0">
              <a:latin typeface="Segoe Print" panose="02000600000000000000" pitchFamily="2" charset="0"/>
            </a:endParaRPr>
          </a:p>
        </p:txBody>
      </p:sp>
    </p:spTree>
    <p:extLst>
      <p:ext uri="{BB962C8B-B14F-4D97-AF65-F5344CB8AC3E}">
        <p14:creationId xmlns:p14="http://schemas.microsoft.com/office/powerpoint/2010/main" val="3927936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5" y="493770"/>
            <a:ext cx="10185557" cy="1754326"/>
          </a:xfrm>
          <a:prstGeom prst="rect">
            <a:avLst/>
          </a:prstGeom>
        </p:spPr>
        <p:txBody>
          <a:bodyPr wrap="square">
            <a:spAutoFit/>
          </a:bodyPr>
          <a:lstStyle/>
          <a:p>
            <a:r>
              <a:rPr lang="en-GB" sz="3600" dirty="0" smtClean="0">
                <a:solidFill>
                  <a:schemeClr val="bg1"/>
                </a:solidFill>
                <a:latin typeface="Segoe Print" panose="02000600000000000000" pitchFamily="2" charset="0"/>
              </a:rPr>
              <a:t>Allow a Little “chaos”</a:t>
            </a:r>
          </a:p>
          <a:p>
            <a:r>
              <a:rPr lang="en-GB" sz="3600" dirty="0" smtClean="0">
                <a:solidFill>
                  <a:schemeClr val="bg1"/>
                </a:solidFill>
                <a:latin typeface="Segoe Print" panose="02000600000000000000" pitchFamily="2" charset="0"/>
              </a:rPr>
              <a:t>Drive Conversations and experimentation</a:t>
            </a:r>
          </a:p>
          <a:p>
            <a:pPr lvl="1"/>
            <a:r>
              <a:rPr lang="en-GB" sz="3600" dirty="0" smtClean="0">
                <a:latin typeface="Segoe Print" panose="02000600000000000000" pitchFamily="2" charset="0"/>
              </a:rPr>
              <a:t>“</a:t>
            </a:r>
            <a:r>
              <a:rPr lang="en-GB" sz="3600" dirty="0" smtClean="0">
                <a:latin typeface="Segoe Script" panose="020B0504020000000003" pitchFamily="34" charset="0"/>
              </a:rPr>
              <a:t>Let the sparks fly</a:t>
            </a:r>
            <a:r>
              <a:rPr lang="en-GB" sz="3600" dirty="0" smtClean="0">
                <a:latin typeface="Segoe Print" panose="02000600000000000000" pitchFamily="2" charset="0"/>
              </a:rPr>
              <a:t>”</a:t>
            </a:r>
          </a:p>
        </p:txBody>
      </p:sp>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16" name="TextBox 15"/>
          <p:cNvSpPr txBox="1"/>
          <p:nvPr/>
        </p:nvSpPr>
        <p:spPr>
          <a:xfrm>
            <a:off x="684000" y="5664541"/>
            <a:ext cx="3178628" cy="400110"/>
          </a:xfrm>
          <a:prstGeom prst="rect">
            <a:avLst/>
          </a:prstGeom>
          <a:noFill/>
        </p:spPr>
        <p:txBody>
          <a:bodyPr wrap="square" rtlCol="0">
            <a:spAutoFit/>
          </a:bodyPr>
          <a:lstStyle/>
          <a:p>
            <a:r>
              <a:rPr lang="en-GB" sz="2000" dirty="0" smtClean="0">
                <a:latin typeface="Segoe Print" panose="02000600000000000000" pitchFamily="2" charset="0"/>
              </a:rPr>
              <a:t>Review Governance</a:t>
            </a:r>
            <a:endParaRPr lang="en-GB" sz="2000" dirty="0">
              <a:latin typeface="Segoe Print" panose="02000600000000000000" pitchFamily="2" charset="0"/>
            </a:endParaRPr>
          </a:p>
        </p:txBody>
      </p:sp>
      <p:sp>
        <p:nvSpPr>
          <p:cNvPr id="17" name="TextBox 16"/>
          <p:cNvSpPr txBox="1"/>
          <p:nvPr/>
        </p:nvSpPr>
        <p:spPr>
          <a:xfrm>
            <a:off x="2149929" y="4247363"/>
            <a:ext cx="3174999" cy="400110"/>
          </a:xfrm>
          <a:prstGeom prst="rect">
            <a:avLst/>
          </a:prstGeom>
          <a:noFill/>
        </p:spPr>
        <p:txBody>
          <a:bodyPr wrap="square" rtlCol="0">
            <a:spAutoFit/>
          </a:bodyPr>
          <a:lstStyle/>
          <a:p>
            <a:r>
              <a:rPr lang="en-GB" sz="2000" dirty="0" smtClean="0">
                <a:latin typeface="Segoe Print" panose="02000600000000000000" pitchFamily="2" charset="0"/>
              </a:rPr>
              <a:t>Engage Communities</a:t>
            </a:r>
            <a:endParaRPr lang="en-GB" sz="2000" dirty="0">
              <a:latin typeface="Segoe Print" panose="02000600000000000000" pitchFamily="2" charset="0"/>
            </a:endParaRPr>
          </a:p>
        </p:txBody>
      </p:sp>
      <p:sp>
        <p:nvSpPr>
          <p:cNvPr id="18" name="TextBox 17"/>
          <p:cNvSpPr txBox="1"/>
          <p:nvPr/>
        </p:nvSpPr>
        <p:spPr>
          <a:xfrm>
            <a:off x="6790857" y="4247363"/>
            <a:ext cx="2543629" cy="400110"/>
          </a:xfrm>
          <a:prstGeom prst="rect">
            <a:avLst/>
          </a:prstGeom>
          <a:noFill/>
        </p:spPr>
        <p:txBody>
          <a:bodyPr wrap="square" rtlCol="0">
            <a:spAutoFit/>
          </a:bodyPr>
          <a:lstStyle/>
          <a:p>
            <a:r>
              <a:rPr lang="en-GB" sz="2000" dirty="0" smtClean="0">
                <a:latin typeface="Segoe Print" panose="02000600000000000000" pitchFamily="2" charset="0"/>
              </a:rPr>
              <a:t>New Agility</a:t>
            </a:r>
            <a:endParaRPr lang="en-GB" sz="2000" dirty="0">
              <a:latin typeface="Segoe Print" panose="02000600000000000000" pitchFamily="2" charset="0"/>
            </a:endParaRPr>
          </a:p>
        </p:txBody>
      </p:sp>
      <p:sp>
        <p:nvSpPr>
          <p:cNvPr id="19" name="TextBox 18"/>
          <p:cNvSpPr txBox="1"/>
          <p:nvPr/>
        </p:nvSpPr>
        <p:spPr>
          <a:xfrm>
            <a:off x="2149929" y="2302637"/>
            <a:ext cx="7330809" cy="707886"/>
          </a:xfrm>
          <a:prstGeom prst="rect">
            <a:avLst/>
          </a:prstGeom>
          <a:noFill/>
        </p:spPr>
        <p:txBody>
          <a:bodyPr wrap="square" rtlCol="0">
            <a:spAutoFit/>
          </a:bodyPr>
          <a:lstStyle/>
          <a:p>
            <a:r>
              <a:rPr lang="en-GB" sz="4000" u="sng" dirty="0" smtClean="0">
                <a:solidFill>
                  <a:schemeClr val="bg1"/>
                </a:solidFill>
                <a:latin typeface="Segoe Print" panose="02000600000000000000" pitchFamily="2" charset="0"/>
              </a:rPr>
              <a:t>ENABLE CONVERSATIONS</a:t>
            </a:r>
            <a:endParaRPr lang="en-GB" sz="4000" u="sng" dirty="0">
              <a:solidFill>
                <a:schemeClr val="bg1"/>
              </a:solidFill>
              <a:latin typeface="Segoe Print" panose="02000600000000000000" pitchFamily="2"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sp>
        <p:nvSpPr>
          <p:cNvPr id="10" name="TextBox 9"/>
          <p:cNvSpPr txBox="1"/>
          <p:nvPr/>
        </p:nvSpPr>
        <p:spPr>
          <a:xfrm>
            <a:off x="8656318" y="348193"/>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3222953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6" y="493770"/>
            <a:ext cx="5471885" cy="1754326"/>
          </a:xfrm>
          <a:prstGeom prst="rect">
            <a:avLst/>
          </a:prstGeom>
        </p:spPr>
        <p:txBody>
          <a:bodyPr wrap="square">
            <a:spAutoFit/>
          </a:bodyPr>
          <a:lstStyle/>
          <a:p>
            <a:r>
              <a:rPr lang="en-GB" sz="3600" dirty="0">
                <a:solidFill>
                  <a:schemeClr val="bg1"/>
                </a:solidFill>
                <a:latin typeface="Segoe Print" panose="02000600000000000000" pitchFamily="2" charset="0"/>
              </a:rPr>
              <a:t>Productive publishing</a:t>
            </a:r>
          </a:p>
          <a:p>
            <a:r>
              <a:rPr lang="en-GB" sz="3600" dirty="0" smtClean="0">
                <a:solidFill>
                  <a:schemeClr val="bg1"/>
                </a:solidFill>
                <a:latin typeface="Segoe Print" panose="02000600000000000000" pitchFamily="2" charset="0"/>
              </a:rPr>
              <a:t>Living content</a:t>
            </a:r>
          </a:p>
          <a:p>
            <a:r>
              <a:rPr lang="en-GB" sz="3600" dirty="0" smtClean="0">
                <a:solidFill>
                  <a:schemeClr val="bg1"/>
                </a:solidFill>
                <a:latin typeface="Segoe Print" panose="02000600000000000000" pitchFamily="2" charset="0"/>
              </a:rPr>
              <a:t>Working conversations</a:t>
            </a:r>
          </a:p>
        </p:txBody>
      </p:sp>
      <p:sp>
        <p:nvSpPr>
          <p:cNvPr id="4" name="Freeform 3"/>
          <p:cNvSpPr/>
          <p:nvPr/>
        </p:nvSpPr>
        <p:spPr>
          <a:xfrm>
            <a:off x="684000" y="108000"/>
            <a:ext cx="11437257" cy="5448541"/>
          </a:xfrm>
          <a:custGeom>
            <a:avLst/>
            <a:gdLst>
              <a:gd name="connsiteX0" fmla="*/ 0 w 10914743"/>
              <a:gd name="connsiteY0" fmla="*/ 5254172 h 5254172"/>
              <a:gd name="connsiteX1" fmla="*/ 7373257 w 10914743"/>
              <a:gd name="connsiteY1" fmla="*/ 3323772 h 5254172"/>
              <a:gd name="connsiteX2" fmla="*/ 10914743 w 10914743"/>
              <a:gd name="connsiteY2" fmla="*/ 0 h 5254172"/>
            </a:gdLst>
            <a:ahLst/>
            <a:cxnLst>
              <a:cxn ang="0">
                <a:pos x="connsiteX0" y="connsiteY0"/>
              </a:cxn>
              <a:cxn ang="0">
                <a:pos x="connsiteX1" y="connsiteY1"/>
              </a:cxn>
              <a:cxn ang="0">
                <a:pos x="connsiteX2" y="connsiteY2"/>
              </a:cxn>
            </a:cxnLst>
            <a:rect l="l" t="t" r="r" b="b"/>
            <a:pathLst>
              <a:path w="10914743" h="5254172">
                <a:moveTo>
                  <a:pt x="0" y="5254172"/>
                </a:moveTo>
                <a:cubicBezTo>
                  <a:pt x="2777066" y="4726819"/>
                  <a:pt x="5554133" y="4199467"/>
                  <a:pt x="7373257" y="3323772"/>
                </a:cubicBezTo>
                <a:cubicBezTo>
                  <a:pt x="9192381" y="2448077"/>
                  <a:pt x="10053562" y="1224038"/>
                  <a:pt x="10914743" y="0"/>
                </a:cubicBezTo>
              </a:path>
            </a:pathLst>
          </a:custGeom>
          <a:ln w="15875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28" name="TextBox 27"/>
          <p:cNvSpPr txBox="1"/>
          <p:nvPr/>
        </p:nvSpPr>
        <p:spPr>
          <a:xfrm>
            <a:off x="5539959" y="22643"/>
            <a:ext cx="7611301" cy="707886"/>
          </a:xfrm>
          <a:prstGeom prst="rect">
            <a:avLst/>
          </a:prstGeom>
          <a:noFill/>
        </p:spPr>
        <p:txBody>
          <a:bodyPr wrap="square" rtlCol="0">
            <a:spAutoFit/>
          </a:bodyPr>
          <a:lstStyle/>
          <a:p>
            <a:r>
              <a:rPr lang="en-GB" sz="4000" u="sng" dirty="0" smtClean="0">
                <a:solidFill>
                  <a:schemeClr val="bg1"/>
                </a:solidFill>
                <a:latin typeface="Segoe Print" panose="02000600000000000000" pitchFamily="2" charset="0"/>
              </a:rPr>
              <a:t>Working “iHARMONY”</a:t>
            </a:r>
            <a:endParaRPr lang="en-GB" sz="4000" u="sng" dirty="0">
              <a:solidFill>
                <a:schemeClr val="bg1"/>
              </a:solidFill>
              <a:latin typeface="Segoe Print" panose="02000600000000000000" pitchFamily="2" charset="0"/>
            </a:endParaRPr>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959" y="2482464"/>
            <a:ext cx="3981283" cy="3381699"/>
          </a:xfrm>
          <a:prstGeom prst="rect">
            <a:avLst/>
          </a:prstGeom>
          <a:effectLst>
            <a:innerShdw blurRad="63500" dist="50800" dir="2700000">
              <a:prstClr val="black">
                <a:alpha val="50000"/>
              </a:prstClr>
            </a:innerShdw>
            <a:softEdge rad="1270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260" y="2832270"/>
            <a:ext cx="4942627" cy="3060820"/>
          </a:xfrm>
          <a:prstGeom prst="rect">
            <a:avLst/>
          </a:prstGeom>
        </p:spPr>
      </p:pic>
      <p:pic>
        <p:nvPicPr>
          <p:cNvPr id="13" name="Picture 12" descr="8 Crucial Approaches to Building Collaborative Te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9012" y="1016901"/>
            <a:ext cx="2857500" cy="24984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0" name="Picture 2" descr="http://www.lynnecazaly.com.au/storage/agile%20manifesto%20screenshot.jpg?__SQUARESPACE_CACHEVERSION=13941639785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65" y="3169919"/>
            <a:ext cx="4579829" cy="3256743"/>
          </a:xfrm>
          <a:prstGeom prst="rect">
            <a:avLst/>
          </a:prstGeom>
          <a:noFill/>
          <a:ln w="25400">
            <a:solidFill>
              <a:srgbClr val="FF0000"/>
            </a:solidFill>
          </a:ln>
          <a:effectLst>
            <a:softEdge rad="127000"/>
          </a:effectLst>
          <a:extLst>
            <a:ext uri="{909E8E84-426E-40DD-AFC4-6F175D3DCCD1}">
              <a14:hiddenFill xmlns:a14="http://schemas.microsoft.com/office/drawing/2010/main">
                <a:solidFill>
                  <a:srgbClr val="FFFFFF"/>
                </a:solidFill>
              </a14:hiddenFill>
            </a:ext>
          </a:extLst>
        </p:spPr>
      </p:pic>
      <p:sp>
        <p:nvSpPr>
          <p:cNvPr id="2" name="Freeform 1"/>
          <p:cNvSpPr/>
          <p:nvPr/>
        </p:nvSpPr>
        <p:spPr>
          <a:xfrm>
            <a:off x="1519963" y="5429250"/>
            <a:ext cx="846047" cy="617220"/>
          </a:xfrm>
          <a:custGeom>
            <a:avLst/>
            <a:gdLst>
              <a:gd name="connsiteX0" fmla="*/ 743177 w 846047"/>
              <a:gd name="connsiteY0" fmla="*/ 137160 h 617220"/>
              <a:gd name="connsiteX1" fmla="*/ 686027 w 846047"/>
              <a:gd name="connsiteY1" fmla="*/ 102870 h 617220"/>
              <a:gd name="connsiteX2" fmla="*/ 651737 w 846047"/>
              <a:gd name="connsiteY2" fmla="*/ 80010 h 617220"/>
              <a:gd name="connsiteX3" fmla="*/ 617447 w 846047"/>
              <a:gd name="connsiteY3" fmla="*/ 68580 h 617220"/>
              <a:gd name="connsiteX4" fmla="*/ 571727 w 846047"/>
              <a:gd name="connsiteY4" fmla="*/ 45720 h 617220"/>
              <a:gd name="connsiteX5" fmla="*/ 537437 w 846047"/>
              <a:gd name="connsiteY5" fmla="*/ 22860 h 617220"/>
              <a:gd name="connsiteX6" fmla="*/ 457427 w 846047"/>
              <a:gd name="connsiteY6" fmla="*/ 0 h 617220"/>
              <a:gd name="connsiteX7" fmla="*/ 331697 w 846047"/>
              <a:gd name="connsiteY7" fmla="*/ 34290 h 617220"/>
              <a:gd name="connsiteX8" fmla="*/ 297407 w 846047"/>
              <a:gd name="connsiteY8" fmla="*/ 45720 h 617220"/>
              <a:gd name="connsiteX9" fmla="*/ 263117 w 846047"/>
              <a:gd name="connsiteY9" fmla="*/ 68580 h 617220"/>
              <a:gd name="connsiteX10" fmla="*/ 205967 w 846047"/>
              <a:gd name="connsiteY10" fmla="*/ 80010 h 617220"/>
              <a:gd name="connsiteX11" fmla="*/ 103097 w 846047"/>
              <a:gd name="connsiteY11" fmla="*/ 114300 h 617220"/>
              <a:gd name="connsiteX12" fmla="*/ 68807 w 846047"/>
              <a:gd name="connsiteY12" fmla="*/ 125730 h 617220"/>
              <a:gd name="connsiteX13" fmla="*/ 34517 w 846047"/>
              <a:gd name="connsiteY13" fmla="*/ 148590 h 617220"/>
              <a:gd name="connsiteX14" fmla="*/ 11657 w 846047"/>
              <a:gd name="connsiteY14" fmla="*/ 182880 h 617220"/>
              <a:gd name="connsiteX15" fmla="*/ 227 w 846047"/>
              <a:gd name="connsiteY15" fmla="*/ 251460 h 617220"/>
              <a:gd name="connsiteX16" fmla="*/ 34517 w 846047"/>
              <a:gd name="connsiteY16" fmla="*/ 400050 h 617220"/>
              <a:gd name="connsiteX17" fmla="*/ 68807 w 846047"/>
              <a:gd name="connsiteY17" fmla="*/ 422910 h 617220"/>
              <a:gd name="connsiteX18" fmla="*/ 125957 w 846047"/>
              <a:gd name="connsiteY18" fmla="*/ 468630 h 617220"/>
              <a:gd name="connsiteX19" fmla="*/ 194537 w 846047"/>
              <a:gd name="connsiteY19" fmla="*/ 525780 h 617220"/>
              <a:gd name="connsiteX20" fmla="*/ 228827 w 846047"/>
              <a:gd name="connsiteY20" fmla="*/ 537210 h 617220"/>
              <a:gd name="connsiteX21" fmla="*/ 320267 w 846047"/>
              <a:gd name="connsiteY21" fmla="*/ 571500 h 617220"/>
              <a:gd name="connsiteX22" fmla="*/ 388847 w 846047"/>
              <a:gd name="connsiteY22" fmla="*/ 594360 h 617220"/>
              <a:gd name="connsiteX23" fmla="*/ 491717 w 846047"/>
              <a:gd name="connsiteY23" fmla="*/ 605790 h 617220"/>
              <a:gd name="connsiteX24" fmla="*/ 537437 w 846047"/>
              <a:gd name="connsiteY24" fmla="*/ 617220 h 617220"/>
              <a:gd name="connsiteX25" fmla="*/ 743177 w 846047"/>
              <a:gd name="connsiteY25" fmla="*/ 594360 h 617220"/>
              <a:gd name="connsiteX26" fmla="*/ 777467 w 846047"/>
              <a:gd name="connsiteY26" fmla="*/ 571500 h 617220"/>
              <a:gd name="connsiteX27" fmla="*/ 834617 w 846047"/>
              <a:gd name="connsiteY27" fmla="*/ 502920 h 617220"/>
              <a:gd name="connsiteX28" fmla="*/ 846047 w 846047"/>
              <a:gd name="connsiteY28" fmla="*/ 468630 h 617220"/>
              <a:gd name="connsiteX29" fmla="*/ 834617 w 846047"/>
              <a:gd name="connsiteY29" fmla="*/ 342900 h 617220"/>
              <a:gd name="connsiteX30" fmla="*/ 800327 w 846047"/>
              <a:gd name="connsiteY30" fmla="*/ 308610 h 617220"/>
              <a:gd name="connsiteX31" fmla="*/ 743177 w 846047"/>
              <a:gd name="connsiteY31" fmla="*/ 205740 h 617220"/>
              <a:gd name="connsiteX32" fmla="*/ 743177 w 846047"/>
              <a:gd name="connsiteY32" fmla="*/ 13716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6047" h="617220">
                <a:moveTo>
                  <a:pt x="743177" y="137160"/>
                </a:moveTo>
                <a:cubicBezTo>
                  <a:pt x="733652" y="120015"/>
                  <a:pt x="704866" y="114644"/>
                  <a:pt x="686027" y="102870"/>
                </a:cubicBezTo>
                <a:cubicBezTo>
                  <a:pt x="674378" y="95589"/>
                  <a:pt x="664024" y="86153"/>
                  <a:pt x="651737" y="80010"/>
                </a:cubicBezTo>
                <a:cubicBezTo>
                  <a:pt x="640961" y="74622"/>
                  <a:pt x="628521" y="73326"/>
                  <a:pt x="617447" y="68580"/>
                </a:cubicBezTo>
                <a:cubicBezTo>
                  <a:pt x="601786" y="61868"/>
                  <a:pt x="586521" y="54174"/>
                  <a:pt x="571727" y="45720"/>
                </a:cubicBezTo>
                <a:cubicBezTo>
                  <a:pt x="559800" y="38904"/>
                  <a:pt x="549724" y="29003"/>
                  <a:pt x="537437" y="22860"/>
                </a:cubicBezTo>
                <a:cubicBezTo>
                  <a:pt x="521039" y="14661"/>
                  <a:pt x="472076" y="3662"/>
                  <a:pt x="457427" y="0"/>
                </a:cubicBezTo>
                <a:cubicBezTo>
                  <a:pt x="376648" y="16156"/>
                  <a:pt x="418707" y="5287"/>
                  <a:pt x="331697" y="34290"/>
                </a:cubicBezTo>
                <a:cubicBezTo>
                  <a:pt x="320267" y="38100"/>
                  <a:pt x="307432" y="39037"/>
                  <a:pt x="297407" y="45720"/>
                </a:cubicBezTo>
                <a:cubicBezTo>
                  <a:pt x="285977" y="53340"/>
                  <a:pt x="275979" y="63757"/>
                  <a:pt x="263117" y="68580"/>
                </a:cubicBezTo>
                <a:cubicBezTo>
                  <a:pt x="244927" y="75401"/>
                  <a:pt x="224710" y="74898"/>
                  <a:pt x="205967" y="80010"/>
                </a:cubicBezTo>
                <a:lnTo>
                  <a:pt x="103097" y="114300"/>
                </a:lnTo>
                <a:cubicBezTo>
                  <a:pt x="91667" y="118110"/>
                  <a:pt x="78832" y="119047"/>
                  <a:pt x="68807" y="125730"/>
                </a:cubicBezTo>
                <a:lnTo>
                  <a:pt x="34517" y="148590"/>
                </a:lnTo>
                <a:cubicBezTo>
                  <a:pt x="26897" y="160020"/>
                  <a:pt x="16001" y="169848"/>
                  <a:pt x="11657" y="182880"/>
                </a:cubicBezTo>
                <a:cubicBezTo>
                  <a:pt x="4328" y="204866"/>
                  <a:pt x="227" y="228285"/>
                  <a:pt x="227" y="251460"/>
                </a:cubicBezTo>
                <a:cubicBezTo>
                  <a:pt x="227" y="305172"/>
                  <a:pt x="-4991" y="360542"/>
                  <a:pt x="34517" y="400050"/>
                </a:cubicBezTo>
                <a:cubicBezTo>
                  <a:pt x="44231" y="409764"/>
                  <a:pt x="57377" y="415290"/>
                  <a:pt x="68807" y="422910"/>
                </a:cubicBezTo>
                <a:cubicBezTo>
                  <a:pt x="119932" y="499598"/>
                  <a:pt x="59706" y="424463"/>
                  <a:pt x="125957" y="468630"/>
                </a:cubicBezTo>
                <a:cubicBezTo>
                  <a:pt x="201793" y="519187"/>
                  <a:pt x="119745" y="488384"/>
                  <a:pt x="194537" y="525780"/>
                </a:cubicBezTo>
                <a:cubicBezTo>
                  <a:pt x="205313" y="531168"/>
                  <a:pt x="217753" y="532464"/>
                  <a:pt x="228827" y="537210"/>
                </a:cubicBezTo>
                <a:cubicBezTo>
                  <a:pt x="348061" y="588310"/>
                  <a:pt x="203194" y="536378"/>
                  <a:pt x="320267" y="571500"/>
                </a:cubicBezTo>
                <a:cubicBezTo>
                  <a:pt x="343347" y="578424"/>
                  <a:pt x="364898" y="591699"/>
                  <a:pt x="388847" y="594360"/>
                </a:cubicBezTo>
                <a:lnTo>
                  <a:pt x="491717" y="605790"/>
                </a:lnTo>
                <a:cubicBezTo>
                  <a:pt x="506957" y="609600"/>
                  <a:pt x="521728" y="617220"/>
                  <a:pt x="537437" y="617220"/>
                </a:cubicBezTo>
                <a:cubicBezTo>
                  <a:pt x="662929" y="617220"/>
                  <a:pt x="660324" y="615073"/>
                  <a:pt x="743177" y="594360"/>
                </a:cubicBezTo>
                <a:cubicBezTo>
                  <a:pt x="754607" y="586740"/>
                  <a:pt x="766914" y="580294"/>
                  <a:pt x="777467" y="571500"/>
                </a:cubicBezTo>
                <a:cubicBezTo>
                  <a:pt x="799134" y="553444"/>
                  <a:pt x="821773" y="528609"/>
                  <a:pt x="834617" y="502920"/>
                </a:cubicBezTo>
                <a:cubicBezTo>
                  <a:pt x="840005" y="492144"/>
                  <a:pt x="842237" y="480060"/>
                  <a:pt x="846047" y="468630"/>
                </a:cubicBezTo>
                <a:cubicBezTo>
                  <a:pt x="842237" y="426720"/>
                  <a:pt x="846178" y="383364"/>
                  <a:pt x="834617" y="342900"/>
                </a:cubicBezTo>
                <a:cubicBezTo>
                  <a:pt x="830176" y="327357"/>
                  <a:pt x="810251" y="321369"/>
                  <a:pt x="800327" y="308610"/>
                </a:cubicBezTo>
                <a:cubicBezTo>
                  <a:pt x="699418" y="178870"/>
                  <a:pt x="784566" y="288519"/>
                  <a:pt x="743177" y="205740"/>
                </a:cubicBezTo>
                <a:cubicBezTo>
                  <a:pt x="716090" y="151566"/>
                  <a:pt x="752702" y="154305"/>
                  <a:pt x="743177" y="13716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1"/>
          <p:cNvSpPr/>
          <p:nvPr/>
        </p:nvSpPr>
        <p:spPr>
          <a:xfrm>
            <a:off x="2217861" y="4939321"/>
            <a:ext cx="846047" cy="617220"/>
          </a:xfrm>
          <a:custGeom>
            <a:avLst/>
            <a:gdLst>
              <a:gd name="connsiteX0" fmla="*/ 743177 w 846047"/>
              <a:gd name="connsiteY0" fmla="*/ 137160 h 617220"/>
              <a:gd name="connsiteX1" fmla="*/ 686027 w 846047"/>
              <a:gd name="connsiteY1" fmla="*/ 102870 h 617220"/>
              <a:gd name="connsiteX2" fmla="*/ 651737 w 846047"/>
              <a:gd name="connsiteY2" fmla="*/ 80010 h 617220"/>
              <a:gd name="connsiteX3" fmla="*/ 617447 w 846047"/>
              <a:gd name="connsiteY3" fmla="*/ 68580 h 617220"/>
              <a:gd name="connsiteX4" fmla="*/ 571727 w 846047"/>
              <a:gd name="connsiteY4" fmla="*/ 45720 h 617220"/>
              <a:gd name="connsiteX5" fmla="*/ 537437 w 846047"/>
              <a:gd name="connsiteY5" fmla="*/ 22860 h 617220"/>
              <a:gd name="connsiteX6" fmla="*/ 457427 w 846047"/>
              <a:gd name="connsiteY6" fmla="*/ 0 h 617220"/>
              <a:gd name="connsiteX7" fmla="*/ 331697 w 846047"/>
              <a:gd name="connsiteY7" fmla="*/ 34290 h 617220"/>
              <a:gd name="connsiteX8" fmla="*/ 297407 w 846047"/>
              <a:gd name="connsiteY8" fmla="*/ 45720 h 617220"/>
              <a:gd name="connsiteX9" fmla="*/ 263117 w 846047"/>
              <a:gd name="connsiteY9" fmla="*/ 68580 h 617220"/>
              <a:gd name="connsiteX10" fmla="*/ 205967 w 846047"/>
              <a:gd name="connsiteY10" fmla="*/ 80010 h 617220"/>
              <a:gd name="connsiteX11" fmla="*/ 103097 w 846047"/>
              <a:gd name="connsiteY11" fmla="*/ 114300 h 617220"/>
              <a:gd name="connsiteX12" fmla="*/ 68807 w 846047"/>
              <a:gd name="connsiteY12" fmla="*/ 125730 h 617220"/>
              <a:gd name="connsiteX13" fmla="*/ 34517 w 846047"/>
              <a:gd name="connsiteY13" fmla="*/ 148590 h 617220"/>
              <a:gd name="connsiteX14" fmla="*/ 11657 w 846047"/>
              <a:gd name="connsiteY14" fmla="*/ 182880 h 617220"/>
              <a:gd name="connsiteX15" fmla="*/ 227 w 846047"/>
              <a:gd name="connsiteY15" fmla="*/ 251460 h 617220"/>
              <a:gd name="connsiteX16" fmla="*/ 34517 w 846047"/>
              <a:gd name="connsiteY16" fmla="*/ 400050 h 617220"/>
              <a:gd name="connsiteX17" fmla="*/ 68807 w 846047"/>
              <a:gd name="connsiteY17" fmla="*/ 422910 h 617220"/>
              <a:gd name="connsiteX18" fmla="*/ 125957 w 846047"/>
              <a:gd name="connsiteY18" fmla="*/ 468630 h 617220"/>
              <a:gd name="connsiteX19" fmla="*/ 194537 w 846047"/>
              <a:gd name="connsiteY19" fmla="*/ 525780 h 617220"/>
              <a:gd name="connsiteX20" fmla="*/ 228827 w 846047"/>
              <a:gd name="connsiteY20" fmla="*/ 537210 h 617220"/>
              <a:gd name="connsiteX21" fmla="*/ 320267 w 846047"/>
              <a:gd name="connsiteY21" fmla="*/ 571500 h 617220"/>
              <a:gd name="connsiteX22" fmla="*/ 388847 w 846047"/>
              <a:gd name="connsiteY22" fmla="*/ 594360 h 617220"/>
              <a:gd name="connsiteX23" fmla="*/ 491717 w 846047"/>
              <a:gd name="connsiteY23" fmla="*/ 605790 h 617220"/>
              <a:gd name="connsiteX24" fmla="*/ 537437 w 846047"/>
              <a:gd name="connsiteY24" fmla="*/ 617220 h 617220"/>
              <a:gd name="connsiteX25" fmla="*/ 743177 w 846047"/>
              <a:gd name="connsiteY25" fmla="*/ 594360 h 617220"/>
              <a:gd name="connsiteX26" fmla="*/ 777467 w 846047"/>
              <a:gd name="connsiteY26" fmla="*/ 571500 h 617220"/>
              <a:gd name="connsiteX27" fmla="*/ 834617 w 846047"/>
              <a:gd name="connsiteY27" fmla="*/ 502920 h 617220"/>
              <a:gd name="connsiteX28" fmla="*/ 846047 w 846047"/>
              <a:gd name="connsiteY28" fmla="*/ 468630 h 617220"/>
              <a:gd name="connsiteX29" fmla="*/ 834617 w 846047"/>
              <a:gd name="connsiteY29" fmla="*/ 342900 h 617220"/>
              <a:gd name="connsiteX30" fmla="*/ 800327 w 846047"/>
              <a:gd name="connsiteY30" fmla="*/ 308610 h 617220"/>
              <a:gd name="connsiteX31" fmla="*/ 743177 w 846047"/>
              <a:gd name="connsiteY31" fmla="*/ 205740 h 617220"/>
              <a:gd name="connsiteX32" fmla="*/ 743177 w 846047"/>
              <a:gd name="connsiteY32" fmla="*/ 13716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6047" h="617220">
                <a:moveTo>
                  <a:pt x="743177" y="137160"/>
                </a:moveTo>
                <a:cubicBezTo>
                  <a:pt x="733652" y="120015"/>
                  <a:pt x="704866" y="114644"/>
                  <a:pt x="686027" y="102870"/>
                </a:cubicBezTo>
                <a:cubicBezTo>
                  <a:pt x="674378" y="95589"/>
                  <a:pt x="664024" y="86153"/>
                  <a:pt x="651737" y="80010"/>
                </a:cubicBezTo>
                <a:cubicBezTo>
                  <a:pt x="640961" y="74622"/>
                  <a:pt x="628521" y="73326"/>
                  <a:pt x="617447" y="68580"/>
                </a:cubicBezTo>
                <a:cubicBezTo>
                  <a:pt x="601786" y="61868"/>
                  <a:pt x="586521" y="54174"/>
                  <a:pt x="571727" y="45720"/>
                </a:cubicBezTo>
                <a:cubicBezTo>
                  <a:pt x="559800" y="38904"/>
                  <a:pt x="549724" y="29003"/>
                  <a:pt x="537437" y="22860"/>
                </a:cubicBezTo>
                <a:cubicBezTo>
                  <a:pt x="521039" y="14661"/>
                  <a:pt x="472076" y="3662"/>
                  <a:pt x="457427" y="0"/>
                </a:cubicBezTo>
                <a:cubicBezTo>
                  <a:pt x="376648" y="16156"/>
                  <a:pt x="418707" y="5287"/>
                  <a:pt x="331697" y="34290"/>
                </a:cubicBezTo>
                <a:cubicBezTo>
                  <a:pt x="320267" y="38100"/>
                  <a:pt x="307432" y="39037"/>
                  <a:pt x="297407" y="45720"/>
                </a:cubicBezTo>
                <a:cubicBezTo>
                  <a:pt x="285977" y="53340"/>
                  <a:pt x="275979" y="63757"/>
                  <a:pt x="263117" y="68580"/>
                </a:cubicBezTo>
                <a:cubicBezTo>
                  <a:pt x="244927" y="75401"/>
                  <a:pt x="224710" y="74898"/>
                  <a:pt x="205967" y="80010"/>
                </a:cubicBezTo>
                <a:lnTo>
                  <a:pt x="103097" y="114300"/>
                </a:lnTo>
                <a:cubicBezTo>
                  <a:pt x="91667" y="118110"/>
                  <a:pt x="78832" y="119047"/>
                  <a:pt x="68807" y="125730"/>
                </a:cubicBezTo>
                <a:lnTo>
                  <a:pt x="34517" y="148590"/>
                </a:lnTo>
                <a:cubicBezTo>
                  <a:pt x="26897" y="160020"/>
                  <a:pt x="16001" y="169848"/>
                  <a:pt x="11657" y="182880"/>
                </a:cubicBezTo>
                <a:cubicBezTo>
                  <a:pt x="4328" y="204866"/>
                  <a:pt x="227" y="228285"/>
                  <a:pt x="227" y="251460"/>
                </a:cubicBezTo>
                <a:cubicBezTo>
                  <a:pt x="227" y="305172"/>
                  <a:pt x="-4991" y="360542"/>
                  <a:pt x="34517" y="400050"/>
                </a:cubicBezTo>
                <a:cubicBezTo>
                  <a:pt x="44231" y="409764"/>
                  <a:pt x="57377" y="415290"/>
                  <a:pt x="68807" y="422910"/>
                </a:cubicBezTo>
                <a:cubicBezTo>
                  <a:pt x="119932" y="499598"/>
                  <a:pt x="59706" y="424463"/>
                  <a:pt x="125957" y="468630"/>
                </a:cubicBezTo>
                <a:cubicBezTo>
                  <a:pt x="201793" y="519187"/>
                  <a:pt x="119745" y="488384"/>
                  <a:pt x="194537" y="525780"/>
                </a:cubicBezTo>
                <a:cubicBezTo>
                  <a:pt x="205313" y="531168"/>
                  <a:pt x="217753" y="532464"/>
                  <a:pt x="228827" y="537210"/>
                </a:cubicBezTo>
                <a:cubicBezTo>
                  <a:pt x="348061" y="588310"/>
                  <a:pt x="203194" y="536378"/>
                  <a:pt x="320267" y="571500"/>
                </a:cubicBezTo>
                <a:cubicBezTo>
                  <a:pt x="343347" y="578424"/>
                  <a:pt x="364898" y="591699"/>
                  <a:pt x="388847" y="594360"/>
                </a:cubicBezTo>
                <a:lnTo>
                  <a:pt x="491717" y="605790"/>
                </a:lnTo>
                <a:cubicBezTo>
                  <a:pt x="506957" y="609600"/>
                  <a:pt x="521728" y="617220"/>
                  <a:pt x="537437" y="617220"/>
                </a:cubicBezTo>
                <a:cubicBezTo>
                  <a:pt x="662929" y="617220"/>
                  <a:pt x="660324" y="615073"/>
                  <a:pt x="743177" y="594360"/>
                </a:cubicBezTo>
                <a:cubicBezTo>
                  <a:pt x="754607" y="586740"/>
                  <a:pt x="766914" y="580294"/>
                  <a:pt x="777467" y="571500"/>
                </a:cubicBezTo>
                <a:cubicBezTo>
                  <a:pt x="799134" y="553444"/>
                  <a:pt x="821773" y="528609"/>
                  <a:pt x="834617" y="502920"/>
                </a:cubicBezTo>
                <a:cubicBezTo>
                  <a:pt x="840005" y="492144"/>
                  <a:pt x="842237" y="480060"/>
                  <a:pt x="846047" y="468630"/>
                </a:cubicBezTo>
                <a:cubicBezTo>
                  <a:pt x="842237" y="426720"/>
                  <a:pt x="846178" y="383364"/>
                  <a:pt x="834617" y="342900"/>
                </a:cubicBezTo>
                <a:cubicBezTo>
                  <a:pt x="830176" y="327357"/>
                  <a:pt x="810251" y="321369"/>
                  <a:pt x="800327" y="308610"/>
                </a:cubicBezTo>
                <a:cubicBezTo>
                  <a:pt x="699418" y="178870"/>
                  <a:pt x="784566" y="288519"/>
                  <a:pt x="743177" y="205740"/>
                </a:cubicBezTo>
                <a:cubicBezTo>
                  <a:pt x="716090" y="151566"/>
                  <a:pt x="752702" y="154305"/>
                  <a:pt x="743177" y="13716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13"/>
          <p:cNvSpPr/>
          <p:nvPr/>
        </p:nvSpPr>
        <p:spPr>
          <a:xfrm>
            <a:off x="1865769" y="4004610"/>
            <a:ext cx="846047" cy="617220"/>
          </a:xfrm>
          <a:custGeom>
            <a:avLst/>
            <a:gdLst>
              <a:gd name="connsiteX0" fmla="*/ 743177 w 846047"/>
              <a:gd name="connsiteY0" fmla="*/ 137160 h 617220"/>
              <a:gd name="connsiteX1" fmla="*/ 686027 w 846047"/>
              <a:gd name="connsiteY1" fmla="*/ 102870 h 617220"/>
              <a:gd name="connsiteX2" fmla="*/ 651737 w 846047"/>
              <a:gd name="connsiteY2" fmla="*/ 80010 h 617220"/>
              <a:gd name="connsiteX3" fmla="*/ 617447 w 846047"/>
              <a:gd name="connsiteY3" fmla="*/ 68580 h 617220"/>
              <a:gd name="connsiteX4" fmla="*/ 571727 w 846047"/>
              <a:gd name="connsiteY4" fmla="*/ 45720 h 617220"/>
              <a:gd name="connsiteX5" fmla="*/ 537437 w 846047"/>
              <a:gd name="connsiteY5" fmla="*/ 22860 h 617220"/>
              <a:gd name="connsiteX6" fmla="*/ 457427 w 846047"/>
              <a:gd name="connsiteY6" fmla="*/ 0 h 617220"/>
              <a:gd name="connsiteX7" fmla="*/ 331697 w 846047"/>
              <a:gd name="connsiteY7" fmla="*/ 34290 h 617220"/>
              <a:gd name="connsiteX8" fmla="*/ 297407 w 846047"/>
              <a:gd name="connsiteY8" fmla="*/ 45720 h 617220"/>
              <a:gd name="connsiteX9" fmla="*/ 263117 w 846047"/>
              <a:gd name="connsiteY9" fmla="*/ 68580 h 617220"/>
              <a:gd name="connsiteX10" fmla="*/ 205967 w 846047"/>
              <a:gd name="connsiteY10" fmla="*/ 80010 h 617220"/>
              <a:gd name="connsiteX11" fmla="*/ 103097 w 846047"/>
              <a:gd name="connsiteY11" fmla="*/ 114300 h 617220"/>
              <a:gd name="connsiteX12" fmla="*/ 68807 w 846047"/>
              <a:gd name="connsiteY12" fmla="*/ 125730 h 617220"/>
              <a:gd name="connsiteX13" fmla="*/ 34517 w 846047"/>
              <a:gd name="connsiteY13" fmla="*/ 148590 h 617220"/>
              <a:gd name="connsiteX14" fmla="*/ 11657 w 846047"/>
              <a:gd name="connsiteY14" fmla="*/ 182880 h 617220"/>
              <a:gd name="connsiteX15" fmla="*/ 227 w 846047"/>
              <a:gd name="connsiteY15" fmla="*/ 251460 h 617220"/>
              <a:gd name="connsiteX16" fmla="*/ 34517 w 846047"/>
              <a:gd name="connsiteY16" fmla="*/ 400050 h 617220"/>
              <a:gd name="connsiteX17" fmla="*/ 68807 w 846047"/>
              <a:gd name="connsiteY17" fmla="*/ 422910 h 617220"/>
              <a:gd name="connsiteX18" fmla="*/ 125957 w 846047"/>
              <a:gd name="connsiteY18" fmla="*/ 468630 h 617220"/>
              <a:gd name="connsiteX19" fmla="*/ 194537 w 846047"/>
              <a:gd name="connsiteY19" fmla="*/ 525780 h 617220"/>
              <a:gd name="connsiteX20" fmla="*/ 228827 w 846047"/>
              <a:gd name="connsiteY20" fmla="*/ 537210 h 617220"/>
              <a:gd name="connsiteX21" fmla="*/ 320267 w 846047"/>
              <a:gd name="connsiteY21" fmla="*/ 571500 h 617220"/>
              <a:gd name="connsiteX22" fmla="*/ 388847 w 846047"/>
              <a:gd name="connsiteY22" fmla="*/ 594360 h 617220"/>
              <a:gd name="connsiteX23" fmla="*/ 491717 w 846047"/>
              <a:gd name="connsiteY23" fmla="*/ 605790 h 617220"/>
              <a:gd name="connsiteX24" fmla="*/ 537437 w 846047"/>
              <a:gd name="connsiteY24" fmla="*/ 617220 h 617220"/>
              <a:gd name="connsiteX25" fmla="*/ 743177 w 846047"/>
              <a:gd name="connsiteY25" fmla="*/ 594360 h 617220"/>
              <a:gd name="connsiteX26" fmla="*/ 777467 w 846047"/>
              <a:gd name="connsiteY26" fmla="*/ 571500 h 617220"/>
              <a:gd name="connsiteX27" fmla="*/ 834617 w 846047"/>
              <a:gd name="connsiteY27" fmla="*/ 502920 h 617220"/>
              <a:gd name="connsiteX28" fmla="*/ 846047 w 846047"/>
              <a:gd name="connsiteY28" fmla="*/ 468630 h 617220"/>
              <a:gd name="connsiteX29" fmla="*/ 834617 w 846047"/>
              <a:gd name="connsiteY29" fmla="*/ 342900 h 617220"/>
              <a:gd name="connsiteX30" fmla="*/ 800327 w 846047"/>
              <a:gd name="connsiteY30" fmla="*/ 308610 h 617220"/>
              <a:gd name="connsiteX31" fmla="*/ 743177 w 846047"/>
              <a:gd name="connsiteY31" fmla="*/ 205740 h 617220"/>
              <a:gd name="connsiteX32" fmla="*/ 743177 w 846047"/>
              <a:gd name="connsiteY32" fmla="*/ 13716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6047" h="617220">
                <a:moveTo>
                  <a:pt x="743177" y="137160"/>
                </a:moveTo>
                <a:cubicBezTo>
                  <a:pt x="733652" y="120015"/>
                  <a:pt x="704866" y="114644"/>
                  <a:pt x="686027" y="102870"/>
                </a:cubicBezTo>
                <a:cubicBezTo>
                  <a:pt x="674378" y="95589"/>
                  <a:pt x="664024" y="86153"/>
                  <a:pt x="651737" y="80010"/>
                </a:cubicBezTo>
                <a:cubicBezTo>
                  <a:pt x="640961" y="74622"/>
                  <a:pt x="628521" y="73326"/>
                  <a:pt x="617447" y="68580"/>
                </a:cubicBezTo>
                <a:cubicBezTo>
                  <a:pt x="601786" y="61868"/>
                  <a:pt x="586521" y="54174"/>
                  <a:pt x="571727" y="45720"/>
                </a:cubicBezTo>
                <a:cubicBezTo>
                  <a:pt x="559800" y="38904"/>
                  <a:pt x="549724" y="29003"/>
                  <a:pt x="537437" y="22860"/>
                </a:cubicBezTo>
                <a:cubicBezTo>
                  <a:pt x="521039" y="14661"/>
                  <a:pt x="472076" y="3662"/>
                  <a:pt x="457427" y="0"/>
                </a:cubicBezTo>
                <a:cubicBezTo>
                  <a:pt x="376648" y="16156"/>
                  <a:pt x="418707" y="5287"/>
                  <a:pt x="331697" y="34290"/>
                </a:cubicBezTo>
                <a:cubicBezTo>
                  <a:pt x="320267" y="38100"/>
                  <a:pt x="307432" y="39037"/>
                  <a:pt x="297407" y="45720"/>
                </a:cubicBezTo>
                <a:cubicBezTo>
                  <a:pt x="285977" y="53340"/>
                  <a:pt x="275979" y="63757"/>
                  <a:pt x="263117" y="68580"/>
                </a:cubicBezTo>
                <a:cubicBezTo>
                  <a:pt x="244927" y="75401"/>
                  <a:pt x="224710" y="74898"/>
                  <a:pt x="205967" y="80010"/>
                </a:cubicBezTo>
                <a:lnTo>
                  <a:pt x="103097" y="114300"/>
                </a:lnTo>
                <a:cubicBezTo>
                  <a:pt x="91667" y="118110"/>
                  <a:pt x="78832" y="119047"/>
                  <a:pt x="68807" y="125730"/>
                </a:cubicBezTo>
                <a:lnTo>
                  <a:pt x="34517" y="148590"/>
                </a:lnTo>
                <a:cubicBezTo>
                  <a:pt x="26897" y="160020"/>
                  <a:pt x="16001" y="169848"/>
                  <a:pt x="11657" y="182880"/>
                </a:cubicBezTo>
                <a:cubicBezTo>
                  <a:pt x="4328" y="204866"/>
                  <a:pt x="227" y="228285"/>
                  <a:pt x="227" y="251460"/>
                </a:cubicBezTo>
                <a:cubicBezTo>
                  <a:pt x="227" y="305172"/>
                  <a:pt x="-4991" y="360542"/>
                  <a:pt x="34517" y="400050"/>
                </a:cubicBezTo>
                <a:cubicBezTo>
                  <a:pt x="44231" y="409764"/>
                  <a:pt x="57377" y="415290"/>
                  <a:pt x="68807" y="422910"/>
                </a:cubicBezTo>
                <a:cubicBezTo>
                  <a:pt x="119932" y="499598"/>
                  <a:pt x="59706" y="424463"/>
                  <a:pt x="125957" y="468630"/>
                </a:cubicBezTo>
                <a:cubicBezTo>
                  <a:pt x="201793" y="519187"/>
                  <a:pt x="119745" y="488384"/>
                  <a:pt x="194537" y="525780"/>
                </a:cubicBezTo>
                <a:cubicBezTo>
                  <a:pt x="205313" y="531168"/>
                  <a:pt x="217753" y="532464"/>
                  <a:pt x="228827" y="537210"/>
                </a:cubicBezTo>
                <a:cubicBezTo>
                  <a:pt x="348061" y="588310"/>
                  <a:pt x="203194" y="536378"/>
                  <a:pt x="320267" y="571500"/>
                </a:cubicBezTo>
                <a:cubicBezTo>
                  <a:pt x="343347" y="578424"/>
                  <a:pt x="364898" y="591699"/>
                  <a:pt x="388847" y="594360"/>
                </a:cubicBezTo>
                <a:lnTo>
                  <a:pt x="491717" y="605790"/>
                </a:lnTo>
                <a:cubicBezTo>
                  <a:pt x="506957" y="609600"/>
                  <a:pt x="521728" y="617220"/>
                  <a:pt x="537437" y="617220"/>
                </a:cubicBezTo>
                <a:cubicBezTo>
                  <a:pt x="662929" y="617220"/>
                  <a:pt x="660324" y="615073"/>
                  <a:pt x="743177" y="594360"/>
                </a:cubicBezTo>
                <a:cubicBezTo>
                  <a:pt x="754607" y="586740"/>
                  <a:pt x="766914" y="580294"/>
                  <a:pt x="777467" y="571500"/>
                </a:cubicBezTo>
                <a:cubicBezTo>
                  <a:pt x="799134" y="553444"/>
                  <a:pt x="821773" y="528609"/>
                  <a:pt x="834617" y="502920"/>
                </a:cubicBezTo>
                <a:cubicBezTo>
                  <a:pt x="840005" y="492144"/>
                  <a:pt x="842237" y="480060"/>
                  <a:pt x="846047" y="468630"/>
                </a:cubicBezTo>
                <a:cubicBezTo>
                  <a:pt x="842237" y="426720"/>
                  <a:pt x="846178" y="383364"/>
                  <a:pt x="834617" y="342900"/>
                </a:cubicBezTo>
                <a:cubicBezTo>
                  <a:pt x="830176" y="327357"/>
                  <a:pt x="810251" y="321369"/>
                  <a:pt x="800327" y="308610"/>
                </a:cubicBezTo>
                <a:cubicBezTo>
                  <a:pt x="699418" y="178870"/>
                  <a:pt x="784566" y="288519"/>
                  <a:pt x="743177" y="205740"/>
                </a:cubicBezTo>
                <a:cubicBezTo>
                  <a:pt x="716090" y="151566"/>
                  <a:pt x="752702" y="154305"/>
                  <a:pt x="743177" y="13716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4"/>
          <p:cNvSpPr/>
          <p:nvPr/>
        </p:nvSpPr>
        <p:spPr>
          <a:xfrm>
            <a:off x="1922805" y="3377521"/>
            <a:ext cx="846047" cy="617220"/>
          </a:xfrm>
          <a:custGeom>
            <a:avLst/>
            <a:gdLst>
              <a:gd name="connsiteX0" fmla="*/ 743177 w 846047"/>
              <a:gd name="connsiteY0" fmla="*/ 137160 h 617220"/>
              <a:gd name="connsiteX1" fmla="*/ 686027 w 846047"/>
              <a:gd name="connsiteY1" fmla="*/ 102870 h 617220"/>
              <a:gd name="connsiteX2" fmla="*/ 651737 w 846047"/>
              <a:gd name="connsiteY2" fmla="*/ 80010 h 617220"/>
              <a:gd name="connsiteX3" fmla="*/ 617447 w 846047"/>
              <a:gd name="connsiteY3" fmla="*/ 68580 h 617220"/>
              <a:gd name="connsiteX4" fmla="*/ 571727 w 846047"/>
              <a:gd name="connsiteY4" fmla="*/ 45720 h 617220"/>
              <a:gd name="connsiteX5" fmla="*/ 537437 w 846047"/>
              <a:gd name="connsiteY5" fmla="*/ 22860 h 617220"/>
              <a:gd name="connsiteX6" fmla="*/ 457427 w 846047"/>
              <a:gd name="connsiteY6" fmla="*/ 0 h 617220"/>
              <a:gd name="connsiteX7" fmla="*/ 331697 w 846047"/>
              <a:gd name="connsiteY7" fmla="*/ 34290 h 617220"/>
              <a:gd name="connsiteX8" fmla="*/ 297407 w 846047"/>
              <a:gd name="connsiteY8" fmla="*/ 45720 h 617220"/>
              <a:gd name="connsiteX9" fmla="*/ 263117 w 846047"/>
              <a:gd name="connsiteY9" fmla="*/ 68580 h 617220"/>
              <a:gd name="connsiteX10" fmla="*/ 205967 w 846047"/>
              <a:gd name="connsiteY10" fmla="*/ 80010 h 617220"/>
              <a:gd name="connsiteX11" fmla="*/ 103097 w 846047"/>
              <a:gd name="connsiteY11" fmla="*/ 114300 h 617220"/>
              <a:gd name="connsiteX12" fmla="*/ 68807 w 846047"/>
              <a:gd name="connsiteY12" fmla="*/ 125730 h 617220"/>
              <a:gd name="connsiteX13" fmla="*/ 34517 w 846047"/>
              <a:gd name="connsiteY13" fmla="*/ 148590 h 617220"/>
              <a:gd name="connsiteX14" fmla="*/ 11657 w 846047"/>
              <a:gd name="connsiteY14" fmla="*/ 182880 h 617220"/>
              <a:gd name="connsiteX15" fmla="*/ 227 w 846047"/>
              <a:gd name="connsiteY15" fmla="*/ 251460 h 617220"/>
              <a:gd name="connsiteX16" fmla="*/ 34517 w 846047"/>
              <a:gd name="connsiteY16" fmla="*/ 400050 h 617220"/>
              <a:gd name="connsiteX17" fmla="*/ 68807 w 846047"/>
              <a:gd name="connsiteY17" fmla="*/ 422910 h 617220"/>
              <a:gd name="connsiteX18" fmla="*/ 125957 w 846047"/>
              <a:gd name="connsiteY18" fmla="*/ 468630 h 617220"/>
              <a:gd name="connsiteX19" fmla="*/ 194537 w 846047"/>
              <a:gd name="connsiteY19" fmla="*/ 525780 h 617220"/>
              <a:gd name="connsiteX20" fmla="*/ 228827 w 846047"/>
              <a:gd name="connsiteY20" fmla="*/ 537210 h 617220"/>
              <a:gd name="connsiteX21" fmla="*/ 320267 w 846047"/>
              <a:gd name="connsiteY21" fmla="*/ 571500 h 617220"/>
              <a:gd name="connsiteX22" fmla="*/ 388847 w 846047"/>
              <a:gd name="connsiteY22" fmla="*/ 594360 h 617220"/>
              <a:gd name="connsiteX23" fmla="*/ 491717 w 846047"/>
              <a:gd name="connsiteY23" fmla="*/ 605790 h 617220"/>
              <a:gd name="connsiteX24" fmla="*/ 537437 w 846047"/>
              <a:gd name="connsiteY24" fmla="*/ 617220 h 617220"/>
              <a:gd name="connsiteX25" fmla="*/ 743177 w 846047"/>
              <a:gd name="connsiteY25" fmla="*/ 594360 h 617220"/>
              <a:gd name="connsiteX26" fmla="*/ 777467 w 846047"/>
              <a:gd name="connsiteY26" fmla="*/ 571500 h 617220"/>
              <a:gd name="connsiteX27" fmla="*/ 834617 w 846047"/>
              <a:gd name="connsiteY27" fmla="*/ 502920 h 617220"/>
              <a:gd name="connsiteX28" fmla="*/ 846047 w 846047"/>
              <a:gd name="connsiteY28" fmla="*/ 468630 h 617220"/>
              <a:gd name="connsiteX29" fmla="*/ 834617 w 846047"/>
              <a:gd name="connsiteY29" fmla="*/ 342900 h 617220"/>
              <a:gd name="connsiteX30" fmla="*/ 800327 w 846047"/>
              <a:gd name="connsiteY30" fmla="*/ 308610 h 617220"/>
              <a:gd name="connsiteX31" fmla="*/ 743177 w 846047"/>
              <a:gd name="connsiteY31" fmla="*/ 205740 h 617220"/>
              <a:gd name="connsiteX32" fmla="*/ 743177 w 846047"/>
              <a:gd name="connsiteY32" fmla="*/ 13716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6047" h="617220">
                <a:moveTo>
                  <a:pt x="743177" y="137160"/>
                </a:moveTo>
                <a:cubicBezTo>
                  <a:pt x="733652" y="120015"/>
                  <a:pt x="704866" y="114644"/>
                  <a:pt x="686027" y="102870"/>
                </a:cubicBezTo>
                <a:cubicBezTo>
                  <a:pt x="674378" y="95589"/>
                  <a:pt x="664024" y="86153"/>
                  <a:pt x="651737" y="80010"/>
                </a:cubicBezTo>
                <a:cubicBezTo>
                  <a:pt x="640961" y="74622"/>
                  <a:pt x="628521" y="73326"/>
                  <a:pt x="617447" y="68580"/>
                </a:cubicBezTo>
                <a:cubicBezTo>
                  <a:pt x="601786" y="61868"/>
                  <a:pt x="586521" y="54174"/>
                  <a:pt x="571727" y="45720"/>
                </a:cubicBezTo>
                <a:cubicBezTo>
                  <a:pt x="559800" y="38904"/>
                  <a:pt x="549724" y="29003"/>
                  <a:pt x="537437" y="22860"/>
                </a:cubicBezTo>
                <a:cubicBezTo>
                  <a:pt x="521039" y="14661"/>
                  <a:pt x="472076" y="3662"/>
                  <a:pt x="457427" y="0"/>
                </a:cubicBezTo>
                <a:cubicBezTo>
                  <a:pt x="376648" y="16156"/>
                  <a:pt x="418707" y="5287"/>
                  <a:pt x="331697" y="34290"/>
                </a:cubicBezTo>
                <a:cubicBezTo>
                  <a:pt x="320267" y="38100"/>
                  <a:pt x="307432" y="39037"/>
                  <a:pt x="297407" y="45720"/>
                </a:cubicBezTo>
                <a:cubicBezTo>
                  <a:pt x="285977" y="53340"/>
                  <a:pt x="275979" y="63757"/>
                  <a:pt x="263117" y="68580"/>
                </a:cubicBezTo>
                <a:cubicBezTo>
                  <a:pt x="244927" y="75401"/>
                  <a:pt x="224710" y="74898"/>
                  <a:pt x="205967" y="80010"/>
                </a:cubicBezTo>
                <a:lnTo>
                  <a:pt x="103097" y="114300"/>
                </a:lnTo>
                <a:cubicBezTo>
                  <a:pt x="91667" y="118110"/>
                  <a:pt x="78832" y="119047"/>
                  <a:pt x="68807" y="125730"/>
                </a:cubicBezTo>
                <a:lnTo>
                  <a:pt x="34517" y="148590"/>
                </a:lnTo>
                <a:cubicBezTo>
                  <a:pt x="26897" y="160020"/>
                  <a:pt x="16001" y="169848"/>
                  <a:pt x="11657" y="182880"/>
                </a:cubicBezTo>
                <a:cubicBezTo>
                  <a:pt x="4328" y="204866"/>
                  <a:pt x="227" y="228285"/>
                  <a:pt x="227" y="251460"/>
                </a:cubicBezTo>
                <a:cubicBezTo>
                  <a:pt x="227" y="305172"/>
                  <a:pt x="-4991" y="360542"/>
                  <a:pt x="34517" y="400050"/>
                </a:cubicBezTo>
                <a:cubicBezTo>
                  <a:pt x="44231" y="409764"/>
                  <a:pt x="57377" y="415290"/>
                  <a:pt x="68807" y="422910"/>
                </a:cubicBezTo>
                <a:cubicBezTo>
                  <a:pt x="119932" y="499598"/>
                  <a:pt x="59706" y="424463"/>
                  <a:pt x="125957" y="468630"/>
                </a:cubicBezTo>
                <a:cubicBezTo>
                  <a:pt x="201793" y="519187"/>
                  <a:pt x="119745" y="488384"/>
                  <a:pt x="194537" y="525780"/>
                </a:cubicBezTo>
                <a:cubicBezTo>
                  <a:pt x="205313" y="531168"/>
                  <a:pt x="217753" y="532464"/>
                  <a:pt x="228827" y="537210"/>
                </a:cubicBezTo>
                <a:cubicBezTo>
                  <a:pt x="348061" y="588310"/>
                  <a:pt x="203194" y="536378"/>
                  <a:pt x="320267" y="571500"/>
                </a:cubicBezTo>
                <a:cubicBezTo>
                  <a:pt x="343347" y="578424"/>
                  <a:pt x="364898" y="591699"/>
                  <a:pt x="388847" y="594360"/>
                </a:cubicBezTo>
                <a:lnTo>
                  <a:pt x="491717" y="605790"/>
                </a:lnTo>
                <a:cubicBezTo>
                  <a:pt x="506957" y="609600"/>
                  <a:pt x="521728" y="617220"/>
                  <a:pt x="537437" y="617220"/>
                </a:cubicBezTo>
                <a:cubicBezTo>
                  <a:pt x="662929" y="617220"/>
                  <a:pt x="660324" y="615073"/>
                  <a:pt x="743177" y="594360"/>
                </a:cubicBezTo>
                <a:cubicBezTo>
                  <a:pt x="754607" y="586740"/>
                  <a:pt x="766914" y="580294"/>
                  <a:pt x="777467" y="571500"/>
                </a:cubicBezTo>
                <a:cubicBezTo>
                  <a:pt x="799134" y="553444"/>
                  <a:pt x="821773" y="528609"/>
                  <a:pt x="834617" y="502920"/>
                </a:cubicBezTo>
                <a:cubicBezTo>
                  <a:pt x="840005" y="492144"/>
                  <a:pt x="842237" y="480060"/>
                  <a:pt x="846047" y="468630"/>
                </a:cubicBezTo>
                <a:cubicBezTo>
                  <a:pt x="842237" y="426720"/>
                  <a:pt x="846178" y="383364"/>
                  <a:pt x="834617" y="342900"/>
                </a:cubicBezTo>
                <a:cubicBezTo>
                  <a:pt x="830176" y="327357"/>
                  <a:pt x="810251" y="321369"/>
                  <a:pt x="800327" y="308610"/>
                </a:cubicBezTo>
                <a:cubicBezTo>
                  <a:pt x="699418" y="178870"/>
                  <a:pt x="784566" y="288519"/>
                  <a:pt x="743177" y="205740"/>
                </a:cubicBezTo>
                <a:cubicBezTo>
                  <a:pt x="716090" y="151566"/>
                  <a:pt x="752702" y="154305"/>
                  <a:pt x="743177" y="13716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451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6" y="520512"/>
            <a:ext cx="11553371" cy="5816977"/>
          </a:xfrm>
          <a:prstGeom prst="rect">
            <a:avLst/>
          </a:prstGeom>
        </p:spPr>
        <p:txBody>
          <a:bodyPr wrap="square">
            <a:spAutoFit/>
          </a:bodyPr>
          <a:lstStyle/>
          <a:p>
            <a:r>
              <a:rPr lang="en-GB" sz="7200" dirty="0" smtClean="0">
                <a:solidFill>
                  <a:srgbClr val="174C8E"/>
                </a:solidFill>
                <a:latin typeface="Arial Rounded MT Bold" panose="020F0704030504030204" pitchFamily="34" charset="0"/>
              </a:rPr>
              <a:t>R</a:t>
            </a:r>
            <a:r>
              <a:rPr lang="en-GB" sz="5400" dirty="0" smtClean="0">
                <a:solidFill>
                  <a:schemeClr val="bg1"/>
                </a:solidFill>
                <a:latin typeface="Segoe Print" panose="02000600000000000000" pitchFamily="2" charset="0"/>
              </a:rPr>
              <a:t>eview Governance</a:t>
            </a:r>
            <a:endParaRPr lang="en-GB" sz="5400" dirty="0">
              <a:solidFill>
                <a:schemeClr val="bg1"/>
              </a:solidFill>
              <a:latin typeface="Segoe Print" panose="02000600000000000000" pitchFamily="2" charset="0"/>
            </a:endParaRPr>
          </a:p>
          <a:p>
            <a:r>
              <a:rPr lang="en-GB" sz="7200" dirty="0" smtClean="0">
                <a:solidFill>
                  <a:srgbClr val="174C8E"/>
                </a:solidFill>
                <a:latin typeface="Arial Rounded MT Bold" panose="020F0704030504030204" pitchFamily="34" charset="0"/>
              </a:rPr>
              <a:t>E</a:t>
            </a:r>
            <a:r>
              <a:rPr lang="en-GB" sz="5400" dirty="0" smtClean="0">
                <a:solidFill>
                  <a:schemeClr val="bg1"/>
                </a:solidFill>
                <a:latin typeface="Segoe Print" panose="02000600000000000000" pitchFamily="2" charset="0"/>
              </a:rPr>
              <a:t>ngage Communities</a:t>
            </a:r>
            <a:endParaRPr lang="en-GB" sz="5400" dirty="0">
              <a:solidFill>
                <a:schemeClr val="bg1"/>
              </a:solidFill>
              <a:latin typeface="Segoe Print" panose="02000600000000000000" pitchFamily="2" charset="0"/>
            </a:endParaRPr>
          </a:p>
          <a:p>
            <a:r>
              <a:rPr lang="en-GB" sz="7200" dirty="0" smtClean="0">
                <a:solidFill>
                  <a:srgbClr val="174C8E"/>
                </a:solidFill>
                <a:latin typeface="Arial Rounded MT Bold" panose="020F0704030504030204" pitchFamily="34" charset="0"/>
              </a:rPr>
              <a:t>N</a:t>
            </a:r>
            <a:r>
              <a:rPr lang="en-GB" sz="5400" dirty="0" smtClean="0">
                <a:solidFill>
                  <a:schemeClr val="bg1"/>
                </a:solidFill>
                <a:latin typeface="Segoe Print" panose="02000600000000000000" pitchFamily="2" charset="0"/>
              </a:rPr>
              <a:t>ew Agility</a:t>
            </a:r>
          </a:p>
          <a:p>
            <a:r>
              <a:rPr lang="en-GB" sz="7200" dirty="0" smtClean="0">
                <a:solidFill>
                  <a:srgbClr val="174C8E"/>
                </a:solidFill>
                <a:latin typeface="Arial Rounded MT Bold" panose="020F0704030504030204" pitchFamily="34" charset="0"/>
              </a:rPr>
              <a:t>E</a:t>
            </a:r>
            <a:r>
              <a:rPr lang="en-GB" sz="5400" dirty="0" smtClean="0">
                <a:solidFill>
                  <a:schemeClr val="bg1"/>
                </a:solidFill>
                <a:latin typeface="Segoe Print" panose="02000600000000000000" pitchFamily="2" charset="0"/>
              </a:rPr>
              <a:t>nable Conversations</a:t>
            </a:r>
          </a:p>
          <a:p>
            <a:r>
              <a:rPr lang="en-GB" sz="7200" dirty="0" smtClean="0">
                <a:solidFill>
                  <a:srgbClr val="174C8E"/>
                </a:solidFill>
                <a:latin typeface="Arial Rounded MT Bold" panose="020F0704030504030204" pitchFamily="34" charset="0"/>
              </a:rPr>
              <a:t>W</a:t>
            </a:r>
            <a:r>
              <a:rPr lang="en-GB" sz="5400" dirty="0" smtClean="0">
                <a:solidFill>
                  <a:schemeClr val="bg1"/>
                </a:solidFill>
                <a:latin typeface="Segoe Print" panose="02000600000000000000" pitchFamily="2" charset="0"/>
              </a:rPr>
              <a:t>orking “iHARMONY”</a:t>
            </a:r>
          </a:p>
          <a:p>
            <a:endParaRPr lang="en-GB" sz="1200" dirty="0"/>
          </a:p>
        </p:txBody>
      </p:sp>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1145554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167333" y="2722689"/>
            <a:ext cx="5024667" cy="2862322"/>
          </a:xfrm>
          <a:prstGeom prst="rect">
            <a:avLst/>
          </a:prstGeom>
          <a:noFill/>
        </p:spPr>
        <p:txBody>
          <a:bodyPr wrap="square" rtlCol="0">
            <a:spAutoFit/>
          </a:bodyPr>
          <a:lstStyle/>
          <a:p>
            <a:r>
              <a:rPr lang="en-GB" sz="6000" dirty="0" smtClean="0">
                <a:ln w="0">
                  <a:solidFill>
                    <a:schemeClr val="dk1"/>
                  </a:solidFill>
                </a:ln>
                <a:latin typeface="Segoe Print" panose="02000600000000000000" pitchFamily="2" charset="0"/>
              </a:rPr>
              <a:t>do you have Any Questions</a:t>
            </a:r>
            <a:endParaRPr lang="en-GB" sz="6000" dirty="0">
              <a:ln w="0">
                <a:solidFill>
                  <a:schemeClr val="dk1"/>
                </a:solidFill>
              </a:ln>
              <a:latin typeface="Segoe Print" panose="02000600000000000000" pitchFamily="2" charset="0"/>
            </a:endParaRPr>
          </a:p>
        </p:txBody>
      </p:sp>
      <p:sp>
        <p:nvSpPr>
          <p:cNvPr id="6" name="TextBox 5"/>
          <p:cNvSpPr txBox="1"/>
          <p:nvPr/>
        </p:nvSpPr>
        <p:spPr>
          <a:xfrm>
            <a:off x="8928000" y="316800"/>
            <a:ext cx="4296229" cy="400110"/>
          </a:xfrm>
          <a:prstGeom prst="rect">
            <a:avLst/>
          </a:prstGeom>
          <a:noFill/>
        </p:spPr>
        <p:txBody>
          <a:bodyPr wrap="square" rtlCol="0">
            <a:spAutoFit/>
          </a:bodyPr>
          <a:lstStyle/>
          <a:p>
            <a:r>
              <a:rPr lang="en-GB" sz="2000" dirty="0" smtClean="0">
                <a:latin typeface="Segoe Print" panose="02000600000000000000" pitchFamily="2" charset="0"/>
              </a:rPr>
              <a:t>Working “iHARMONY”</a:t>
            </a:r>
            <a:endParaRPr lang="en-GB" sz="2000" dirty="0">
              <a:latin typeface="Segoe Print" panose="020006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62" y="716910"/>
            <a:ext cx="6021953" cy="4591070"/>
          </a:xfrm>
          <a:prstGeom prst="rect">
            <a:avLst/>
          </a:prstGeom>
        </p:spPr>
      </p:pic>
    </p:spTree>
    <p:extLst>
      <p:ext uri="{BB962C8B-B14F-4D97-AF65-F5344CB8AC3E}">
        <p14:creationId xmlns:p14="http://schemas.microsoft.com/office/powerpoint/2010/main" val="52221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057" y="3749448"/>
            <a:ext cx="11567886" cy="2387600"/>
          </a:xfrm>
        </p:spPr>
        <p:txBody>
          <a:bodyPr>
            <a:normAutofit fontScale="90000"/>
          </a:bodyPr>
          <a:lstStyle/>
          <a:p>
            <a:r>
              <a:rPr lang="en-GB" sz="18400" dirty="0" smtClean="0">
                <a:solidFill>
                  <a:schemeClr val="bg1"/>
                </a:solidFill>
                <a:latin typeface="Segoe Print" panose="02000600000000000000" pitchFamily="2" charset="0"/>
              </a:rPr>
              <a:t>THANKS</a:t>
            </a:r>
            <a:r>
              <a:rPr lang="en-GB" dirty="0" smtClean="0">
                <a:solidFill>
                  <a:schemeClr val="bg1"/>
                </a:solidFill>
              </a:rPr>
              <a:t/>
            </a:r>
            <a:br>
              <a:rPr lang="en-GB" dirty="0" smtClean="0">
                <a:solidFill>
                  <a:schemeClr val="bg1"/>
                </a:solidFill>
              </a:rPr>
            </a:br>
            <a:r>
              <a:rPr lang="en-GB" sz="8800" dirty="0"/>
              <a:t/>
            </a:r>
            <a:br>
              <a:rPr lang="en-GB" sz="8800" dirty="0"/>
            </a:br>
            <a:endParaRPr lang="en-GB" sz="24000" dirty="0"/>
          </a:p>
        </p:txBody>
      </p:sp>
    </p:spTree>
    <p:extLst>
      <p:ext uri="{BB962C8B-B14F-4D97-AF65-F5344CB8AC3E}">
        <p14:creationId xmlns:p14="http://schemas.microsoft.com/office/powerpoint/2010/main" val="647481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057" y="892629"/>
            <a:ext cx="11567886" cy="5072743"/>
          </a:xfrm>
        </p:spPr>
        <p:txBody>
          <a:bodyPr>
            <a:normAutofit fontScale="90000"/>
          </a:bodyPr>
          <a:lstStyle/>
          <a:p>
            <a:r>
              <a:rPr lang="en-GB" sz="23900" dirty="0" smtClean="0">
                <a:solidFill>
                  <a:schemeClr val="bg1"/>
                </a:solidFill>
                <a:latin typeface="Arial Rounded MT Bold" panose="020F0704030504030204" pitchFamily="34" charset="0"/>
              </a:rPr>
              <a:t>RENEW</a:t>
            </a:r>
            <a:r>
              <a:rPr lang="en-GB" dirty="0" smtClean="0">
                <a:solidFill>
                  <a:schemeClr val="bg1"/>
                </a:solidFill>
                <a:latin typeface="Arial Rounded MT Bold" panose="020F0704030504030204" pitchFamily="34" charset="0"/>
              </a:rPr>
              <a:t/>
            </a:r>
            <a:br>
              <a:rPr lang="en-GB" dirty="0" smtClean="0">
                <a:solidFill>
                  <a:schemeClr val="bg1"/>
                </a:solidFill>
                <a:latin typeface="Arial Rounded MT Bold" panose="020F0704030504030204" pitchFamily="34" charset="0"/>
              </a:rPr>
            </a:br>
            <a:r>
              <a:rPr lang="en-GB" dirty="0" smtClean="0">
                <a:solidFill>
                  <a:schemeClr val="bg1"/>
                </a:solidFill>
                <a:latin typeface="Segoe Print" panose="02000600000000000000" pitchFamily="2" charset="0"/>
              </a:rPr>
              <a:t>Please Get </a:t>
            </a:r>
            <a:r>
              <a:rPr lang="en-GB" baseline="30000" dirty="0" smtClean="0">
                <a:latin typeface="Segoe Print" panose="02000600000000000000" pitchFamily="2" charset="0"/>
              </a:rPr>
              <a:t>Everyone</a:t>
            </a:r>
            <a:r>
              <a:rPr lang="en-GB" dirty="0" smtClean="0">
                <a:latin typeface="Segoe Print" panose="02000600000000000000" pitchFamily="2" charset="0"/>
              </a:rPr>
              <a:t> </a:t>
            </a:r>
            <a:r>
              <a:rPr lang="en-GB" dirty="0" smtClean="0">
                <a:solidFill>
                  <a:schemeClr val="bg1"/>
                </a:solidFill>
                <a:latin typeface="Segoe Print" panose="02000600000000000000" pitchFamily="2" charset="0"/>
              </a:rPr>
              <a:t>With The </a:t>
            </a:r>
            <a:r>
              <a:rPr lang="en-GB" dirty="0" smtClean="0">
                <a:latin typeface="Segoe Print" panose="02000600000000000000" pitchFamily="2" charset="0"/>
              </a:rPr>
              <a:t/>
            </a:r>
            <a:br>
              <a:rPr lang="en-GB" dirty="0" smtClean="0">
                <a:latin typeface="Segoe Print" panose="02000600000000000000" pitchFamily="2" charset="0"/>
              </a:rPr>
            </a:br>
            <a:r>
              <a:rPr lang="en-GB" sz="6700" dirty="0" smtClean="0">
                <a:latin typeface="Segoe Print" panose="02000600000000000000" pitchFamily="2" charset="0"/>
              </a:rPr>
              <a:t>Publishing</a:t>
            </a:r>
            <a:endParaRPr lang="en-GB" sz="6700" dirty="0">
              <a:latin typeface="Segoe Print" panose="02000600000000000000" pitchFamily="2" charset="0"/>
            </a:endParaRPr>
          </a:p>
        </p:txBody>
      </p:sp>
    </p:spTree>
    <p:extLst>
      <p:ext uri="{BB962C8B-B14F-4D97-AF65-F5344CB8AC3E}">
        <p14:creationId xmlns:p14="http://schemas.microsoft.com/office/powerpoint/2010/main" val="205244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4" name="Picture 4" descr="http://www.qstergaard.dk/wp-content/uploads/2013/10/motivation-autonomy-mastery-purpo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16" y="382226"/>
            <a:ext cx="699135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clearpointstrategy.com/wp-content/uploads/2014/12/Motivate-e1417466756228-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418" y="3815305"/>
            <a:ext cx="3406614"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8 Crucial Approaches to Building Collaborative Te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370" y="63082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www.cariereonline.ro/sites/default/files/articol/2013/01/imag_0.jpeg"/>
          <p:cNvSpPr>
            <a:spLocks noChangeAspect="1" noChangeArrowheads="1"/>
          </p:cNvSpPr>
          <p:nvPr/>
        </p:nvSpPr>
        <p:spPr bwMode="auto">
          <a:xfrm>
            <a:off x="63500" y="-136525"/>
            <a:ext cx="6991350" cy="529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100" name="Picture 4" descr="http://www.cariereonline.ro/sites/default/files/articol/2013/01/imag_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894" y="4460116"/>
            <a:ext cx="4436973" cy="33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07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topviewsystems.com/wp-content/uploads/2012/09/Ag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155257"/>
            <a:ext cx="5343525" cy="42005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ddblog.org/wp-content/uploads/2011/02/iterative-de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895" y="355282"/>
            <a:ext cx="52959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bm.com/developerworks/rational/library/may05/bittner-spence/fig1bittnerspe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 y="3834463"/>
            <a:ext cx="5715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atirmelon.files.wordpress.com/2013/03/agile-transformation-watirmelon-c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047" y="3906161"/>
            <a:ext cx="69913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68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18977" y="58847"/>
            <a:ext cx="11674549" cy="5940088"/>
          </a:xfrm>
          <a:prstGeom prst="rect">
            <a:avLst/>
          </a:prstGeom>
        </p:spPr>
        <p:txBody>
          <a:bodyPr wrap="square">
            <a:spAutoFit/>
          </a:bodyPr>
          <a:lstStyle/>
          <a:p>
            <a:pPr marL="285750" indent="-285750">
              <a:buFont typeface="Arial" panose="020B0604020202020204" pitchFamily="34" charset="0"/>
              <a:buChar char="•"/>
            </a:pPr>
            <a:r>
              <a:rPr lang="en-GB" sz="2000" dirty="0"/>
              <a:t>The intranet steering committee ensures the appropriate balance is achieved between the requirements of users, the resources allocated to the intranet and the overall requirements of the </a:t>
            </a:r>
            <a:r>
              <a:rPr lang="en-GB" sz="2000" dirty="0" smtClean="0"/>
              <a:t>business</a:t>
            </a:r>
          </a:p>
          <a:p>
            <a:endParaRPr lang="en-GB" sz="2000" dirty="0" smtClean="0"/>
          </a:p>
          <a:p>
            <a:pPr marL="285750" indent="-285750">
              <a:buFont typeface="Arial" panose="020B0604020202020204" pitchFamily="34" charset="0"/>
              <a:buChar char="•"/>
            </a:pPr>
            <a:r>
              <a:rPr lang="en-GB" sz="2000" dirty="0" smtClean="0"/>
              <a:t>The </a:t>
            </a:r>
            <a:r>
              <a:rPr lang="en-GB" sz="2000" dirty="0"/>
              <a:t>intranet sponsor is someone who can align the objectives of the intranet with the objectives of the organisation. They will help gain access to both financial and human resources that the intranet may </a:t>
            </a:r>
            <a:r>
              <a:rPr lang="en-GB" sz="2000" dirty="0" smtClean="0"/>
              <a:t>require.</a:t>
            </a:r>
          </a:p>
          <a:p>
            <a:endParaRPr lang="en-GB" sz="2000" dirty="0" smtClean="0"/>
          </a:p>
          <a:p>
            <a:pPr marL="285750" indent="-285750">
              <a:buFont typeface="Arial" panose="020B0604020202020204" pitchFamily="34" charset="0"/>
              <a:buChar char="•"/>
            </a:pPr>
            <a:r>
              <a:rPr lang="en-GB" sz="2000" dirty="0" smtClean="0"/>
              <a:t>The </a:t>
            </a:r>
            <a:r>
              <a:rPr lang="en-GB" sz="2000" dirty="0"/>
              <a:t>intranet manager is ultimately the owner of the intranet and will coordinate the overall functioning of the intranet on a day to day basis. They will focus on ensuring the intranet operates as an effective business </a:t>
            </a:r>
            <a:r>
              <a:rPr lang="en-GB" sz="2000" dirty="0" smtClean="0"/>
              <a:t>tool.</a:t>
            </a:r>
          </a:p>
          <a:p>
            <a:endParaRPr lang="en-GB" sz="2000" dirty="0" smtClean="0"/>
          </a:p>
          <a:p>
            <a:pPr marL="285750" indent="-285750">
              <a:buFont typeface="Arial" panose="020B0604020202020204" pitchFamily="34" charset="0"/>
              <a:buChar char="•"/>
            </a:pPr>
            <a:r>
              <a:rPr lang="en-GB" sz="2000" dirty="0" smtClean="0"/>
              <a:t>Most </a:t>
            </a:r>
            <a:r>
              <a:rPr lang="en-GB" sz="2000" dirty="0"/>
              <a:t>intranets enable everyone to contribute content to a certain degree. Within your intranet governance document you should set out any conditions or checklists that need to be followed when </a:t>
            </a:r>
            <a:r>
              <a:rPr lang="en-GB" sz="2000" dirty="0" smtClean="0"/>
              <a:t>contributing</a:t>
            </a:r>
          </a:p>
          <a:p>
            <a:endParaRPr lang="en-GB" sz="2000" dirty="0" smtClean="0"/>
          </a:p>
          <a:p>
            <a:pPr marL="285750" indent="-285750">
              <a:buFont typeface="Arial" panose="020B0604020202020204" pitchFamily="34" charset="0"/>
              <a:buChar char="•"/>
            </a:pPr>
            <a:r>
              <a:rPr lang="en-GB" sz="2000" dirty="0" smtClean="0"/>
              <a:t>The </a:t>
            </a:r>
            <a:r>
              <a:rPr lang="en-GB" sz="2000" dirty="0"/>
              <a:t>content owner and approvers are individuals who are responsible for keeping their own departments information updated. This is usually business information (such as news) or department information (such as events</a:t>
            </a:r>
            <a:r>
              <a:rPr lang="en-GB" sz="2000" dirty="0" smtClean="0"/>
              <a:t>).</a:t>
            </a:r>
          </a:p>
          <a:p>
            <a:endParaRPr lang="en-GB" sz="2000" dirty="0" smtClean="0"/>
          </a:p>
          <a:p>
            <a:pPr marL="285750" indent="-285750">
              <a:buFont typeface="Arial" panose="020B0604020202020204" pitchFamily="34" charset="0"/>
              <a:buChar char="•"/>
            </a:pPr>
            <a:r>
              <a:rPr lang="en-GB" sz="2000" dirty="0" smtClean="0"/>
              <a:t>Editors </a:t>
            </a:r>
            <a:r>
              <a:rPr lang="en-GB" sz="2000" dirty="0"/>
              <a:t>need to control the quality of the content based on the standards set out by the organisation. This may mean making sure business content is produced in a consistent tone of voice or using a specified style.</a:t>
            </a:r>
          </a:p>
        </p:txBody>
      </p:sp>
    </p:spTree>
    <p:extLst>
      <p:ext uri="{BB962C8B-B14F-4D97-AF65-F5344CB8AC3E}">
        <p14:creationId xmlns:p14="http://schemas.microsoft.com/office/powerpoint/2010/main" val="1886751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44" y="1186543"/>
            <a:ext cx="10552912" cy="4484914"/>
          </a:xfrm>
          <a:prstGeom prst="rect">
            <a:avLst/>
          </a:prstGeom>
        </p:spPr>
      </p:pic>
    </p:spTree>
    <p:extLst>
      <p:ext uri="{BB962C8B-B14F-4D97-AF65-F5344CB8AC3E}">
        <p14:creationId xmlns:p14="http://schemas.microsoft.com/office/powerpoint/2010/main" val="3289910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821" y="239870"/>
            <a:ext cx="9144000" cy="3766561"/>
          </a:xfrm>
        </p:spPr>
        <p:txBody>
          <a:bodyPr>
            <a:normAutofit/>
          </a:bodyPr>
          <a:lstStyle/>
          <a:p>
            <a:r>
              <a:rPr lang="en-GB" u="sng" spc="-300" dirty="0" smtClean="0">
                <a:solidFill>
                  <a:srgbClr val="114C8E"/>
                </a:solidFill>
                <a:latin typeface="Arial Rounded MT Bold" panose="020F0704030504030204" pitchFamily="34" charset="0"/>
              </a:rPr>
              <a:t>People are key</a:t>
            </a:r>
            <a:r>
              <a:rPr lang="en-GB" dirty="0">
                <a:solidFill>
                  <a:srgbClr val="114C8E"/>
                </a:solidFill>
                <a:latin typeface="Arial Rounded MT Bold" panose="020F0704030504030204" pitchFamily="34" charset="0"/>
              </a:rPr>
              <a:t/>
            </a:r>
            <a:br>
              <a:rPr lang="en-GB" dirty="0">
                <a:solidFill>
                  <a:srgbClr val="114C8E"/>
                </a:solidFill>
                <a:latin typeface="Arial Rounded MT Bold" panose="020F0704030504030204" pitchFamily="34" charset="0"/>
              </a:rPr>
            </a:br>
            <a:r>
              <a:rPr lang="en-GB" dirty="0">
                <a:solidFill>
                  <a:srgbClr val="114C8E"/>
                </a:solidFill>
              </a:rPr>
              <a:t/>
            </a:r>
            <a:br>
              <a:rPr lang="en-GB" dirty="0">
                <a:solidFill>
                  <a:srgbClr val="114C8E"/>
                </a:solidFill>
              </a:rPr>
            </a:br>
            <a:r>
              <a:rPr lang="en-GB" dirty="0" smtClean="0">
                <a:solidFill>
                  <a:schemeClr val="accent5">
                    <a:lumMod val="75000"/>
                  </a:schemeClr>
                </a:solidFill>
              </a:rPr>
              <a:t/>
            </a:r>
            <a:br>
              <a:rPr lang="en-GB" dirty="0" smtClean="0">
                <a:solidFill>
                  <a:schemeClr val="accent5">
                    <a:lumMod val="75000"/>
                  </a:schemeClr>
                </a:solidFill>
              </a:rPr>
            </a:br>
            <a:endParaRPr lang="en-GB" dirty="0">
              <a:solidFill>
                <a:schemeClr val="accent5">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345" y="239870"/>
            <a:ext cx="1917958" cy="1300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73" y="1986006"/>
            <a:ext cx="2772679" cy="1667777"/>
          </a:xfrm>
          <a:prstGeom prst="rect">
            <a:avLst/>
          </a:prstGeom>
          <a:solidFill>
            <a:srgbClr val="2E75B6">
              <a:alpha val="0"/>
            </a:srgbClr>
          </a:solidFill>
          <a:effectLst>
            <a:glow>
              <a:schemeClr val="accent1"/>
            </a:glow>
            <a:softEdge rad="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3073" y="4942629"/>
            <a:ext cx="2122748" cy="1109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8880" y="3031033"/>
            <a:ext cx="1895624" cy="1245500"/>
          </a:xfrm>
          <a:prstGeom prst="rect">
            <a:avLst/>
          </a:prstGeom>
          <a:effectLst>
            <a:softEdge rad="1270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1780" y="2750593"/>
            <a:ext cx="2127006" cy="2127006"/>
          </a:xfrm>
          <a:prstGeom prst="rect">
            <a:avLst/>
          </a:prstGeom>
        </p:spPr>
      </p:pic>
    </p:spTree>
    <p:extLst>
      <p:ext uri="{BB962C8B-B14F-4D97-AF65-F5344CB8AC3E}">
        <p14:creationId xmlns:p14="http://schemas.microsoft.com/office/powerpoint/2010/main" val="1433071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gtagile.com/GT_Agile/Home_files/Agile_Software_Development_methodolog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3770"/>
            <a:ext cx="4791075" cy="593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angrsoft.com/ftp/basicAgileFlowHaR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650" y="493770"/>
            <a:ext cx="6991350" cy="26956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log.theworkinggroup.ca/wp-content/uploads/2009/04/agile-manifesto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2666999"/>
            <a:ext cx="699135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73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a:xfrm>
            <a:off x="188687" y="2813351"/>
            <a:ext cx="12003313" cy="3224592"/>
          </a:xfrm>
        </p:spPr>
        <p:txBody>
          <a:bodyPr>
            <a:normAutofit fontScale="90000"/>
          </a:bodyPr>
          <a:lstStyle/>
          <a:p>
            <a:pPr algn="l"/>
            <a:r>
              <a:rPr lang="en-GB" sz="3600" dirty="0"/>
              <a:t>Content governance is all about building consensus and agreement around content practices in support of the greater organization, aiming for broadly usable content and the ability to leverage and re-leverage and content in as many forms as </a:t>
            </a:r>
            <a:r>
              <a:rPr lang="en-GB" sz="3600" dirty="0" smtClean="0"/>
              <a:t>possible</a:t>
            </a:r>
            <a:br>
              <a:rPr lang="en-GB" sz="3600" dirty="0" smtClean="0"/>
            </a:br>
            <a:r>
              <a:rPr lang="en-GB" sz="3600" dirty="0" smtClean="0"/>
              <a:t/>
            </a:r>
            <a:br>
              <a:rPr lang="en-GB" sz="3600" dirty="0" smtClean="0"/>
            </a:br>
            <a:r>
              <a:rPr lang="en-GB" sz="3200" b="1" dirty="0" smtClean="0"/>
              <a:t>Document </a:t>
            </a:r>
            <a:r>
              <a:rPr lang="en-GB" sz="3200" b="1" dirty="0"/>
              <a:t>and communicate a content governance charter and plan.</a:t>
            </a:r>
            <a:r>
              <a:rPr lang="en-GB" sz="3200" dirty="0"/>
              <a:t> Educate the organization regularly, especially newly emerging content groups, about the need to be on board with the plan, and instill content governance “owners” in all content groups. Governance needs to be perceived as a supportive and proactive effort, not a dictatorial, hand-slapping backlash after the fact.</a:t>
            </a:r>
            <a:br>
              <a:rPr lang="en-GB" sz="3200" dirty="0"/>
            </a:br>
            <a:r>
              <a:rPr lang="en-GB" sz="3200" dirty="0" smtClean="0"/>
              <a:t/>
            </a:r>
            <a:br>
              <a:rPr lang="en-GB" sz="3200" dirty="0" smtClean="0"/>
            </a:br>
            <a:endParaRPr lang="en-GB" sz="3600" dirty="0"/>
          </a:p>
        </p:txBody>
      </p:sp>
    </p:spTree>
    <p:extLst>
      <p:ext uri="{BB962C8B-B14F-4D97-AF65-F5344CB8AC3E}">
        <p14:creationId xmlns:p14="http://schemas.microsoft.com/office/powerpoint/2010/main" val="2641058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458788" y="1524000"/>
          <a:ext cx="8278812" cy="4419600"/>
        </p:xfrm>
        <a:graphic>
          <a:graphicData uri="http://schemas.openxmlformats.org/drawingml/2006/table">
            <a:tbl>
              <a:tblPr firstRow="1" bandRow="1">
                <a:tableStyleId>{7DF18680-E054-41AD-8BC1-D1AEF772440D}</a:tableStyleId>
              </a:tblPr>
              <a:tblGrid>
                <a:gridCol w="4139406"/>
                <a:gridCol w="4139406"/>
              </a:tblGrid>
              <a:tr h="736600">
                <a:tc>
                  <a:txBody>
                    <a:bodyPr/>
                    <a:lstStyle/>
                    <a:p>
                      <a:pPr algn="ctr"/>
                      <a:r>
                        <a:rPr lang="en-US" sz="1800" dirty="0" smtClean="0"/>
                        <a:t>Automated Measurements</a:t>
                      </a:r>
                      <a:endParaRPr lang="en-US" sz="1800" dirty="0">
                        <a:latin typeface="Arial" pitchFamily="34" charset="0"/>
                        <a:cs typeface="Arial" pitchFamily="34" charset="0"/>
                      </a:endParaRPr>
                    </a:p>
                  </a:txBody>
                  <a:tcPr anchor="ctr"/>
                </a:tc>
                <a:tc>
                  <a:txBody>
                    <a:bodyPr/>
                    <a:lstStyle/>
                    <a:p>
                      <a:pPr algn="ctr"/>
                      <a:r>
                        <a:rPr lang="en-US" sz="1800" dirty="0" smtClean="0"/>
                        <a:t>Compliance Reporting</a:t>
                      </a:r>
                      <a:endParaRPr lang="en-US" sz="1800" dirty="0">
                        <a:latin typeface="Arial" pitchFamily="34" charset="0"/>
                        <a:cs typeface="Arial" pitchFamily="34" charset="0"/>
                      </a:endParaRPr>
                    </a:p>
                  </a:txBody>
                  <a:tcPr anchor="ctr"/>
                </a:tc>
              </a:tr>
              <a:tr h="736600">
                <a:tc>
                  <a:txBody>
                    <a:bodyPr/>
                    <a:lstStyle/>
                    <a:p>
                      <a:pPr algn="ctr"/>
                      <a:r>
                        <a:rPr lang="en-US" sz="1800" dirty="0" smtClean="0"/>
                        <a:t>Template usage</a:t>
                      </a:r>
                      <a:endParaRPr lang="en-US" sz="1800" dirty="0">
                        <a:latin typeface="Arial" pitchFamily="34" charset="0"/>
                        <a:cs typeface="Arial" pitchFamily="34" charset="0"/>
                      </a:endParaRPr>
                    </a:p>
                  </a:txBody>
                  <a:tcPr anchor="ctr"/>
                </a:tc>
                <a:tc>
                  <a:txBody>
                    <a:bodyPr/>
                    <a:lstStyle/>
                    <a:p>
                      <a:pPr algn="ctr"/>
                      <a:r>
                        <a:rPr lang="en-US" sz="1800" dirty="0" smtClean="0"/>
                        <a:t>Percentage</a:t>
                      </a:r>
                      <a:endParaRPr lang="en-US" sz="1800" dirty="0">
                        <a:latin typeface="Arial" pitchFamily="34" charset="0"/>
                        <a:cs typeface="Arial" pitchFamily="34" charset="0"/>
                      </a:endParaRPr>
                    </a:p>
                  </a:txBody>
                  <a:tcPr anchor="ctr"/>
                </a:tc>
              </a:tr>
              <a:tr h="736600">
                <a:tc>
                  <a:txBody>
                    <a:bodyPr/>
                    <a:lstStyle/>
                    <a:p>
                      <a:pPr algn="ctr"/>
                      <a:r>
                        <a:rPr lang="en-US" sz="1800" dirty="0" smtClean="0"/>
                        <a:t>Branding/logo usage</a:t>
                      </a:r>
                      <a:endParaRPr lang="en-US" sz="1800" dirty="0">
                        <a:latin typeface="Arial" pitchFamily="34" charset="0"/>
                        <a:cs typeface="Arial" pitchFamily="34" charset="0"/>
                      </a:endParaRPr>
                    </a:p>
                  </a:txBody>
                  <a:tcPr anchor="ctr"/>
                </a:tc>
                <a:tc>
                  <a:txBody>
                    <a:bodyPr/>
                    <a:lstStyle/>
                    <a:p>
                      <a:pPr algn="ctr"/>
                      <a:r>
                        <a:rPr lang="en-US" sz="1800" dirty="0" smtClean="0"/>
                        <a:t>Exceptions</a:t>
                      </a:r>
                      <a:r>
                        <a:rPr lang="en-US" sz="1800" baseline="0" dirty="0" smtClean="0"/>
                        <a:t> identified</a:t>
                      </a:r>
                      <a:endParaRPr lang="en-US" sz="1800" dirty="0">
                        <a:latin typeface="Arial" pitchFamily="34" charset="0"/>
                        <a:cs typeface="Arial" pitchFamily="34" charset="0"/>
                      </a:endParaRPr>
                    </a:p>
                  </a:txBody>
                  <a:tcPr anchor="ctr"/>
                </a:tc>
              </a:tr>
              <a:tr h="736600">
                <a:tc>
                  <a:txBody>
                    <a:bodyPr/>
                    <a:lstStyle/>
                    <a:p>
                      <a:pPr algn="ctr"/>
                      <a:r>
                        <a:rPr lang="en-US" sz="1800" dirty="0" smtClean="0"/>
                        <a:t>Link integrity</a:t>
                      </a:r>
                      <a:endParaRPr lang="en-US" sz="1800" dirty="0">
                        <a:latin typeface="Arial" pitchFamily="34" charset="0"/>
                        <a:cs typeface="Arial" pitchFamily="34" charset="0"/>
                      </a:endParaRPr>
                    </a:p>
                  </a:txBody>
                  <a:tcPr anchor="ctr"/>
                </a:tc>
                <a:tc>
                  <a:txBody>
                    <a:bodyPr/>
                    <a:lstStyle/>
                    <a:p>
                      <a:pPr algn="ctr"/>
                      <a:r>
                        <a:rPr lang="en-US" sz="1800" dirty="0" smtClean="0"/>
                        <a:t>Exceptions listing</a:t>
                      </a:r>
                      <a:endParaRPr lang="en-US" sz="1800" dirty="0">
                        <a:latin typeface="Arial" pitchFamily="34" charset="0"/>
                        <a:cs typeface="Arial" pitchFamily="34" charset="0"/>
                      </a:endParaRPr>
                    </a:p>
                  </a:txBody>
                  <a:tcPr anchor="ctr"/>
                </a:tc>
              </a:tr>
              <a:tr h="736600">
                <a:tc>
                  <a:txBody>
                    <a:bodyPr/>
                    <a:lstStyle/>
                    <a:p>
                      <a:pPr algn="ctr"/>
                      <a:r>
                        <a:rPr lang="en-US" sz="1800" dirty="0" smtClean="0"/>
                        <a:t>Metadata completeness</a:t>
                      </a:r>
                      <a:endParaRPr lang="en-US" sz="1800" dirty="0">
                        <a:latin typeface="Arial" pitchFamily="34" charset="0"/>
                        <a:cs typeface="Arial" pitchFamily="34" charset="0"/>
                      </a:endParaRPr>
                    </a:p>
                  </a:txBody>
                  <a:tcPr anchor="ctr"/>
                </a:tc>
                <a:tc>
                  <a:txBody>
                    <a:bodyPr/>
                    <a:lstStyle/>
                    <a:p>
                      <a:pPr algn="ctr"/>
                      <a:r>
                        <a:rPr lang="en-US" sz="1800" dirty="0" smtClean="0"/>
                        <a:t>Percentage</a:t>
                      </a:r>
                      <a:endParaRPr lang="en-US" sz="1800" dirty="0">
                        <a:latin typeface="Arial" pitchFamily="34" charset="0"/>
                        <a:cs typeface="Arial" pitchFamily="34" charset="0"/>
                      </a:endParaRPr>
                    </a:p>
                  </a:txBody>
                  <a:tcPr anchor="ctr"/>
                </a:tc>
              </a:tr>
              <a:tr h="736600">
                <a:tc>
                  <a:txBody>
                    <a:bodyPr/>
                    <a:lstStyle/>
                    <a:p>
                      <a:pPr algn="ctr"/>
                      <a:r>
                        <a:rPr lang="en-US" sz="1800" dirty="0" smtClean="0"/>
                        <a:t>Copyright compliance</a:t>
                      </a:r>
                      <a:endParaRPr lang="en-US" sz="1800" dirty="0">
                        <a:latin typeface="Arial" pitchFamily="34" charset="0"/>
                        <a:cs typeface="Arial" pitchFamily="34" charset="0"/>
                      </a:endParaRPr>
                    </a:p>
                  </a:txBody>
                  <a:tcPr anchor="ctr"/>
                </a:tc>
                <a:tc>
                  <a:txBody>
                    <a:bodyPr/>
                    <a:lstStyle/>
                    <a:p>
                      <a:pPr algn="ctr"/>
                      <a:r>
                        <a:rPr lang="en-US" sz="1800" dirty="0" smtClean="0"/>
                        <a:t>Exceptions identified</a:t>
                      </a:r>
                      <a:endParaRPr lang="en-US" sz="1800"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2497400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84715"/>
            <a:ext cx="4601029" cy="1088571"/>
          </a:xfrm>
          <a:noFill/>
        </p:spPr>
        <p:txBody>
          <a:bodyPr>
            <a:normAutofit/>
          </a:bodyPr>
          <a:lstStyle/>
          <a:p>
            <a:r>
              <a:rPr lang="en-GB" spc="-300" dirty="0" smtClean="0">
                <a:solidFill>
                  <a:schemeClr val="bg1"/>
                </a:solidFill>
                <a:latin typeface="Arial Rounded MT Bold" panose="020F0704030504030204" pitchFamily="34" charset="0"/>
              </a:rPr>
              <a:t>assumptions</a:t>
            </a:r>
            <a:endParaRPr lang="en-GB" dirty="0">
              <a:solidFill>
                <a:schemeClr val="accent5">
                  <a:lumMod val="75000"/>
                </a:schemeClr>
              </a:solidFill>
            </a:endParaRPr>
          </a:p>
        </p:txBody>
      </p:sp>
      <p:sp>
        <p:nvSpPr>
          <p:cNvPr id="4" name="TextBox 3"/>
          <p:cNvSpPr txBox="1"/>
          <p:nvPr/>
        </p:nvSpPr>
        <p:spPr>
          <a:xfrm>
            <a:off x="4601029" y="844070"/>
            <a:ext cx="2866567" cy="1754326"/>
          </a:xfrm>
          <a:prstGeom prst="rect">
            <a:avLst/>
          </a:prstGeom>
          <a:noFill/>
        </p:spPr>
        <p:txBody>
          <a:bodyPr wrap="square" rtlCol="0">
            <a:spAutoFit/>
          </a:bodyPr>
          <a:lstStyle/>
          <a:p>
            <a:r>
              <a:rPr lang="en-GB" sz="3600" dirty="0" smtClean="0">
                <a:latin typeface="Segoe Print" panose="02000600000000000000" pitchFamily="2" charset="0"/>
                <a:ea typeface="DFKai-SB" panose="03000509000000000000" pitchFamily="65" charset="-120"/>
              </a:rPr>
              <a:t>I AM gUESSING </a:t>
            </a:r>
          </a:p>
          <a:p>
            <a:endParaRPr lang="en-GB" sz="3600" dirty="0" smtClean="0">
              <a:latin typeface="Segoe Print" panose="02000600000000000000" pitchFamily="2" charset="0"/>
              <a:ea typeface="DFKai-SB" panose="03000509000000000000" pitchFamily="65" charset="-120"/>
            </a:endParaRPr>
          </a:p>
        </p:txBody>
      </p:sp>
      <p:sp>
        <p:nvSpPr>
          <p:cNvPr id="5" name="TextBox 4"/>
          <p:cNvSpPr txBox="1"/>
          <p:nvPr/>
        </p:nvSpPr>
        <p:spPr>
          <a:xfrm>
            <a:off x="8828472" y="4658251"/>
            <a:ext cx="2866567" cy="1754326"/>
          </a:xfrm>
          <a:prstGeom prst="rect">
            <a:avLst/>
          </a:prstGeom>
          <a:noFill/>
        </p:spPr>
        <p:txBody>
          <a:bodyPr wrap="square" rtlCol="0">
            <a:spAutoFit/>
          </a:bodyPr>
          <a:lstStyle/>
          <a:p>
            <a:r>
              <a:rPr lang="en-GB" sz="3600" dirty="0" smtClean="0">
                <a:latin typeface="Segoe Print" panose="02000600000000000000" pitchFamily="2" charset="0"/>
                <a:ea typeface="DFKai-SB" panose="03000509000000000000" pitchFamily="65" charset="-120"/>
              </a:rPr>
              <a:t>Maybe this is too much</a:t>
            </a:r>
          </a:p>
        </p:txBody>
      </p:sp>
    </p:spTree>
    <p:extLst>
      <p:ext uri="{BB962C8B-B14F-4D97-AF65-F5344CB8AC3E}">
        <p14:creationId xmlns:p14="http://schemas.microsoft.com/office/powerpoint/2010/main" val="1260142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p:cNvSpPr/>
          <p:nvPr/>
        </p:nvSpPr>
        <p:spPr>
          <a:xfrm>
            <a:off x="11959744" y="0"/>
            <a:ext cx="232256" cy="19925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3" name="Rectangle 2"/>
          <p:cNvSpPr/>
          <p:nvPr/>
        </p:nvSpPr>
        <p:spPr>
          <a:xfrm>
            <a:off x="417443" y="199257"/>
            <a:ext cx="11542301" cy="2862322"/>
          </a:xfrm>
          <a:prstGeom prst="rect">
            <a:avLst/>
          </a:prstGeom>
        </p:spPr>
        <p:txBody>
          <a:bodyPr wrap="square">
            <a:spAutoFit/>
          </a:bodyPr>
          <a:lstStyle/>
          <a:p>
            <a:r>
              <a:rPr lang="en-GB" sz="3600" i="1" dirty="0" smtClean="0">
                <a:latin typeface="Segoe Print" panose="02000600000000000000" pitchFamily="2" charset="0"/>
              </a:rPr>
              <a:t>”</a:t>
            </a:r>
            <a:r>
              <a:rPr lang="en-GB" sz="3600" i="1" dirty="0">
                <a:latin typeface="Segoe Print" panose="02000600000000000000" pitchFamily="2" charset="0"/>
              </a:rPr>
              <a:t>Create one, high-performing company to be the best financial provider for our customers, through informed and engaged employees, who are clear about the direction of the business and feel proud to belong to Nationwide</a:t>
            </a:r>
            <a:r>
              <a:rPr lang="en-GB" sz="3600" i="1" dirty="0" smtClean="0">
                <a:latin typeface="Segoe Print" panose="02000600000000000000" pitchFamily="2" charset="0"/>
              </a:rPr>
              <a:t>”</a:t>
            </a:r>
            <a:endParaRPr lang="en-GB" sz="3600" i="1" dirty="0">
              <a:latin typeface="Segoe Print" panose="02000600000000000000" pitchFamily="2" charset="0"/>
            </a:endParaRPr>
          </a:p>
        </p:txBody>
      </p:sp>
      <p:sp>
        <p:nvSpPr>
          <p:cNvPr id="6" name="Rectangle 5"/>
          <p:cNvSpPr/>
          <p:nvPr/>
        </p:nvSpPr>
        <p:spPr>
          <a:xfrm>
            <a:off x="4492487" y="3441680"/>
            <a:ext cx="7467257" cy="2862322"/>
          </a:xfrm>
          <a:prstGeom prst="rect">
            <a:avLst/>
          </a:prstGeom>
        </p:spPr>
        <p:txBody>
          <a:bodyPr wrap="square">
            <a:spAutoFit/>
          </a:bodyPr>
          <a:lstStyle/>
          <a:p>
            <a:pPr lvl="1"/>
            <a:r>
              <a:rPr lang="en-GB" sz="3600" dirty="0">
                <a:solidFill>
                  <a:srgbClr val="FFFFFF"/>
                </a:solidFill>
                <a:latin typeface="Segoe Print" panose="02000600000000000000" pitchFamily="2" charset="0"/>
              </a:rPr>
              <a:t>Make Good Decisions </a:t>
            </a:r>
          </a:p>
          <a:p>
            <a:pPr lvl="2"/>
            <a:r>
              <a:rPr lang="en-GB" sz="3600" dirty="0">
                <a:solidFill>
                  <a:srgbClr val="FFFFFF"/>
                </a:solidFill>
                <a:latin typeface="Segoe Print" panose="02000600000000000000" pitchFamily="2" charset="0"/>
              </a:rPr>
              <a:t>Innovate  </a:t>
            </a:r>
          </a:p>
          <a:p>
            <a:pPr lvl="3"/>
            <a:r>
              <a:rPr lang="en-GB" sz="3600" dirty="0">
                <a:solidFill>
                  <a:srgbClr val="FFFFFF"/>
                </a:solidFill>
                <a:latin typeface="Segoe Print" panose="02000600000000000000" pitchFamily="2" charset="0"/>
              </a:rPr>
              <a:t>Create High </a:t>
            </a:r>
            <a:r>
              <a:rPr lang="en-GB" sz="3600" dirty="0" smtClean="0">
                <a:solidFill>
                  <a:srgbClr val="FFFFFF"/>
                </a:solidFill>
                <a:latin typeface="Segoe Print" panose="02000600000000000000" pitchFamily="2" charset="0"/>
              </a:rPr>
              <a:t>Performance</a:t>
            </a:r>
            <a:endParaRPr lang="en-GB" sz="3600" dirty="0">
              <a:solidFill>
                <a:srgbClr val="FFFFFF"/>
              </a:solidFill>
              <a:latin typeface="Segoe Print" panose="02000600000000000000" pitchFamily="2" charset="0"/>
            </a:endParaRPr>
          </a:p>
          <a:p>
            <a:pPr lvl="2"/>
            <a:r>
              <a:rPr lang="en-GB" sz="3600" dirty="0">
                <a:solidFill>
                  <a:srgbClr val="FFFFFF"/>
                </a:solidFill>
                <a:latin typeface="Segoe Print" panose="02000600000000000000" pitchFamily="2" charset="0"/>
              </a:rPr>
              <a:t>Build Collaboration </a:t>
            </a:r>
          </a:p>
          <a:p>
            <a:pPr lvl="1"/>
            <a:r>
              <a:rPr lang="en-GB" sz="3600" dirty="0">
                <a:solidFill>
                  <a:srgbClr val="FFFFFF"/>
                </a:solidFill>
                <a:latin typeface="Segoe Print" panose="02000600000000000000" pitchFamily="2" charset="0"/>
              </a:rPr>
              <a:t>Be Agile</a:t>
            </a:r>
          </a:p>
        </p:txBody>
      </p:sp>
    </p:spTree>
    <p:extLst>
      <p:ext uri="{BB962C8B-B14F-4D97-AF65-F5344CB8AC3E}">
        <p14:creationId xmlns:p14="http://schemas.microsoft.com/office/powerpoint/2010/main" val="96054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795" y="458444"/>
            <a:ext cx="4291723" cy="4309384"/>
          </a:xfrm>
          <a:prstGeom prst="rect">
            <a:avLst/>
          </a:prstGeom>
        </p:spPr>
      </p:pic>
      <p:sp>
        <p:nvSpPr>
          <p:cNvPr id="2" name="Rectangle 1"/>
          <p:cNvSpPr/>
          <p:nvPr/>
        </p:nvSpPr>
        <p:spPr>
          <a:xfrm>
            <a:off x="3048000" y="3186645"/>
            <a:ext cx="6096000" cy="1938992"/>
          </a:xfrm>
          <a:prstGeom prst="rect">
            <a:avLst/>
          </a:prstGeom>
        </p:spPr>
        <p:txBody>
          <a:bodyPr>
            <a:spAutoFit/>
          </a:bodyPr>
          <a:lstStyle/>
          <a:p>
            <a:r>
              <a:rPr lang="en-GB" sz="4000" dirty="0" smtClean="0">
                <a:latin typeface="Segoe Print" panose="02000600000000000000" pitchFamily="2" charset="0"/>
              </a:rPr>
              <a:t>So the publishing staff are Key to company</a:t>
            </a:r>
            <a:endParaRPr lang="en-GB" sz="4000" dirty="0">
              <a:latin typeface="Segoe Print" panose="02000600000000000000" pitchFamily="2" charset="0"/>
            </a:endParaRPr>
          </a:p>
          <a:p>
            <a:endParaRPr lang="en-GB" sz="4000" dirty="0">
              <a:latin typeface="Segoe Print" panose="02000600000000000000" pitchFamily="2" charset="0"/>
            </a:endParaRPr>
          </a:p>
        </p:txBody>
      </p:sp>
    </p:spTree>
    <p:extLst>
      <p:ext uri="{BB962C8B-B14F-4D97-AF65-F5344CB8AC3E}">
        <p14:creationId xmlns:p14="http://schemas.microsoft.com/office/powerpoint/2010/main" val="369536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029" y="1029628"/>
            <a:ext cx="6064994" cy="4409786"/>
          </a:xfrm>
          <a:prstGeom prst="rect">
            <a:avLst/>
          </a:prstGeom>
        </p:spPr>
      </p:pic>
      <p:sp>
        <p:nvSpPr>
          <p:cNvPr id="11" name="TextBox 10"/>
          <p:cNvSpPr txBox="1"/>
          <p:nvPr/>
        </p:nvSpPr>
        <p:spPr>
          <a:xfrm>
            <a:off x="2168895" y="539906"/>
            <a:ext cx="1482133" cy="1754326"/>
          </a:xfrm>
          <a:prstGeom prst="rect">
            <a:avLst/>
          </a:prstGeom>
          <a:noFill/>
        </p:spPr>
        <p:txBody>
          <a:bodyPr wrap="square" rtlCol="0">
            <a:spAutoFit/>
          </a:bodyPr>
          <a:lstStyle/>
          <a:p>
            <a:r>
              <a:rPr lang="en-GB" sz="3600" dirty="0" smtClean="0">
                <a:latin typeface="Segoe Print" panose="02000600000000000000" pitchFamily="2" charset="0"/>
                <a:ea typeface="DFKai-SB" panose="03000509000000000000" pitchFamily="65" charset="-120"/>
              </a:rPr>
              <a:t>We </a:t>
            </a:r>
          </a:p>
          <a:p>
            <a:r>
              <a:rPr lang="en-GB" sz="3600" dirty="0" smtClean="0">
                <a:latin typeface="Segoe Print" panose="02000600000000000000" pitchFamily="2" charset="0"/>
                <a:ea typeface="DFKai-SB" panose="03000509000000000000" pitchFamily="65" charset="-120"/>
              </a:rPr>
              <a:t>liked </a:t>
            </a:r>
          </a:p>
          <a:p>
            <a:r>
              <a:rPr lang="en-GB" sz="3600" dirty="0" smtClean="0">
                <a:latin typeface="Segoe Print" panose="02000600000000000000" pitchFamily="2" charset="0"/>
                <a:ea typeface="DFKai-SB" panose="03000509000000000000" pitchFamily="65" charset="-120"/>
              </a:rPr>
              <a:t>this</a:t>
            </a:r>
            <a:endParaRPr lang="en-GB" sz="3600" dirty="0">
              <a:latin typeface="Segoe Print" panose="02000600000000000000" pitchFamily="2" charset="0"/>
              <a:ea typeface="DFKai-SB" panose="03000509000000000000" pitchFamily="65" charset="-120"/>
            </a:endParaRPr>
          </a:p>
        </p:txBody>
      </p:sp>
      <p:pic>
        <p:nvPicPr>
          <p:cNvPr id="2050" name="Picture 2" descr="https://encrypted-tbn1.gstatic.com/images?q=tbn:ANd9GcSlYf-B3U5yJsLfHw1tNrZ1g9cKi0HX9eSDo8OMkZcVOyJzL6S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71" y="2294232"/>
            <a:ext cx="2971721" cy="262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SlYf-B3U5yJsLfHw1tNrZ1g9cKi0HX9eSDo8OMkZcVOyJzL6S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336" y="22349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lYf-B3U5yJsLfHw1tNrZ1g9cKi0HX9eSDo8OMkZcVOyJzL6S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402" y="478952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98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71183" y="3679670"/>
            <a:ext cx="3259429" cy="1323439"/>
          </a:xfrm>
          <a:prstGeom prst="rect">
            <a:avLst/>
          </a:prstGeom>
          <a:noFill/>
        </p:spPr>
        <p:txBody>
          <a:bodyPr wrap="square" rtlCol="0">
            <a:spAutoFit/>
          </a:bodyPr>
          <a:lstStyle/>
          <a:p>
            <a:r>
              <a:rPr lang="en-GB" sz="8000" dirty="0" smtClean="0">
                <a:latin typeface="Segoe Print" panose="02000600000000000000" pitchFamily="2" charset="0"/>
              </a:rPr>
              <a:t>OOPS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360000"/>
            <a:ext cx="7058025" cy="4438650"/>
          </a:xfrm>
          <a:prstGeom prst="rect">
            <a:avLst/>
          </a:prstGeom>
          <a:solidFill>
            <a:srgbClr val="00B0F0"/>
          </a:solidFill>
        </p:spPr>
      </p:pic>
      <p:sp>
        <p:nvSpPr>
          <p:cNvPr id="2" name="TextBox 1"/>
          <p:cNvSpPr txBox="1"/>
          <p:nvPr/>
        </p:nvSpPr>
        <p:spPr>
          <a:xfrm>
            <a:off x="7971183" y="5003109"/>
            <a:ext cx="3816626" cy="1569660"/>
          </a:xfrm>
          <a:prstGeom prst="rect">
            <a:avLst/>
          </a:prstGeom>
          <a:noFill/>
        </p:spPr>
        <p:txBody>
          <a:bodyPr wrap="square" rtlCol="0">
            <a:spAutoFit/>
          </a:bodyPr>
          <a:lstStyle/>
          <a:p>
            <a:r>
              <a:rPr lang="en-GB" sz="2400" dirty="0" smtClean="0">
                <a:latin typeface="Segoe Print" panose="02000600000000000000" pitchFamily="2" charset="0"/>
              </a:rPr>
              <a:t>Fragmented publishing</a:t>
            </a:r>
          </a:p>
          <a:p>
            <a:r>
              <a:rPr lang="en-GB" sz="2400" dirty="0" smtClean="0">
                <a:latin typeface="Segoe Print" panose="02000600000000000000" pitchFamily="2" charset="0"/>
              </a:rPr>
              <a:t>Low quality</a:t>
            </a:r>
          </a:p>
          <a:p>
            <a:r>
              <a:rPr lang="en-GB" sz="2400" dirty="0" smtClean="0">
                <a:latin typeface="Segoe Print" panose="02000600000000000000" pitchFamily="2" charset="0"/>
              </a:rPr>
              <a:t>Hard to find</a:t>
            </a:r>
          </a:p>
          <a:p>
            <a:r>
              <a:rPr lang="en-GB" sz="2400" dirty="0" smtClean="0">
                <a:latin typeface="Segoe Print" panose="02000600000000000000" pitchFamily="2" charset="0"/>
              </a:rPr>
              <a:t>Local stores emerging</a:t>
            </a:r>
            <a:endParaRPr lang="en-GB" sz="2400" dirty="0">
              <a:latin typeface="Segoe Print" panose="02000600000000000000" pitchFamily="2" charset="0"/>
            </a:endParaRPr>
          </a:p>
        </p:txBody>
      </p:sp>
    </p:spTree>
    <p:extLst>
      <p:ext uri="{BB962C8B-B14F-4D97-AF65-F5344CB8AC3E}">
        <p14:creationId xmlns:p14="http://schemas.microsoft.com/office/powerpoint/2010/main" val="15337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0620" y="758536"/>
            <a:ext cx="8810171" cy="646331"/>
          </a:xfrm>
          <a:prstGeom prst="rect">
            <a:avLst/>
          </a:prstGeom>
          <a:noFill/>
        </p:spPr>
        <p:txBody>
          <a:bodyPr wrap="square" rtlCol="0">
            <a:spAutoFit/>
          </a:bodyPr>
          <a:lstStyle/>
          <a:p>
            <a:r>
              <a:rPr lang="en-GB" sz="3600" dirty="0" smtClean="0">
                <a:latin typeface="Segoe Print" panose="02000600000000000000" pitchFamily="2" charset="0"/>
              </a:rPr>
              <a:t>Maybe it’s not that bad</a:t>
            </a:r>
            <a:endParaRPr lang="en-GB" sz="3600" dirty="0">
              <a:latin typeface="Segoe Print" panose="020006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000" y="2160000"/>
            <a:ext cx="7877175" cy="4210050"/>
          </a:xfrm>
          <a:prstGeom prst="rect">
            <a:avLst/>
          </a:prstGeom>
        </p:spPr>
      </p:pic>
    </p:spTree>
    <p:extLst>
      <p:ext uri="{BB962C8B-B14F-4D97-AF65-F5344CB8AC3E}">
        <p14:creationId xmlns:p14="http://schemas.microsoft.com/office/powerpoint/2010/main" val="276286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56318" y="348193"/>
            <a:ext cx="4296229" cy="400110"/>
          </a:xfrm>
          <a:prstGeom prst="rect">
            <a:avLst/>
          </a:prstGeom>
          <a:noFill/>
        </p:spPr>
        <p:txBody>
          <a:bodyPr wrap="square" rtlCol="0">
            <a:spAutoFit/>
          </a:bodyPr>
          <a:lstStyle/>
          <a:p>
            <a:r>
              <a:rPr lang="en-GB" sz="2000" dirty="0" smtClean="0">
                <a:solidFill>
                  <a:srgbClr val="00B0F0"/>
                </a:solidFill>
                <a:latin typeface="Segoe Print" panose="02000600000000000000" pitchFamily="2" charset="0"/>
              </a:rPr>
              <a:t>Working</a:t>
            </a:r>
            <a:r>
              <a:rPr lang="en-GB" sz="2000" dirty="0" smtClean="0">
                <a:latin typeface="Segoe Print" panose="02000600000000000000" pitchFamily="2" charset="0"/>
              </a:rPr>
              <a:t> “iHARMONY</a:t>
            </a:r>
            <a:r>
              <a:rPr lang="en-GB" sz="2000" dirty="0" smtClean="0">
                <a:latin typeface="Arial Rounded MT Bold" panose="020F0704030504030204" pitchFamily="34" charset="0"/>
              </a:rPr>
              <a:t>”</a:t>
            </a:r>
            <a:endParaRPr lang="en-GB" sz="2000" dirty="0">
              <a:latin typeface="Arial Rounded MT Bold" panose="020F0704030504030204" pitchFamily="34" charset="0"/>
            </a:endParaRPr>
          </a:p>
        </p:txBody>
      </p:sp>
      <p:sp>
        <p:nvSpPr>
          <p:cNvPr id="11" name="TextBox 10"/>
          <p:cNvSpPr txBox="1"/>
          <p:nvPr/>
        </p:nvSpPr>
        <p:spPr>
          <a:xfrm>
            <a:off x="1216840" y="4978442"/>
            <a:ext cx="3077029" cy="400110"/>
          </a:xfrm>
          <a:prstGeom prst="rect">
            <a:avLst/>
          </a:prstGeom>
          <a:noFill/>
        </p:spPr>
        <p:txBody>
          <a:bodyPr wrap="square" rtlCol="0">
            <a:spAutoFit/>
          </a:bodyPr>
          <a:lstStyle/>
          <a:p>
            <a:r>
              <a:rPr lang="en-GB" sz="2000" dirty="0" smtClean="0">
                <a:latin typeface="Segoe Print" panose="02000600000000000000" pitchFamily="2" charset="0"/>
              </a:rPr>
              <a:t>HEALTHY GROWTH</a:t>
            </a:r>
            <a:endParaRPr lang="en-GB" sz="2000" dirty="0">
              <a:latin typeface="Segoe Print" panose="02000600000000000000" pitchFamily="2" charset="0"/>
            </a:endParaRPr>
          </a:p>
        </p:txBody>
      </p:sp>
      <p:sp>
        <p:nvSpPr>
          <p:cNvPr id="12" name="TextBox 11"/>
          <p:cNvSpPr txBox="1"/>
          <p:nvPr/>
        </p:nvSpPr>
        <p:spPr>
          <a:xfrm>
            <a:off x="0" y="5519058"/>
            <a:ext cx="1894840" cy="707886"/>
          </a:xfrm>
          <a:prstGeom prst="rect">
            <a:avLst/>
          </a:prstGeom>
          <a:noFill/>
        </p:spPr>
        <p:txBody>
          <a:bodyPr wrap="square" rtlCol="0">
            <a:spAutoFit/>
          </a:bodyPr>
          <a:lstStyle/>
          <a:p>
            <a:r>
              <a:rPr lang="en-GB" sz="2000" dirty="0" smtClean="0">
                <a:latin typeface="Segoe Print" panose="02000600000000000000" pitchFamily="2" charset="0"/>
              </a:rPr>
              <a:t>Site Launched</a:t>
            </a:r>
            <a:endParaRPr lang="en-GB" sz="2000" dirty="0">
              <a:latin typeface="Segoe Print" panose="02000600000000000000" pitchFamily="2" charset="0"/>
            </a:endParaRPr>
          </a:p>
        </p:txBody>
      </p:sp>
      <p:sp>
        <p:nvSpPr>
          <p:cNvPr id="20" name="Freeform 19"/>
          <p:cNvSpPr/>
          <p:nvPr/>
        </p:nvSpPr>
        <p:spPr>
          <a:xfrm>
            <a:off x="711200" y="207245"/>
            <a:ext cx="11364686" cy="5308184"/>
          </a:xfrm>
          <a:custGeom>
            <a:avLst/>
            <a:gdLst>
              <a:gd name="connsiteX0" fmla="*/ 0 w 10951002"/>
              <a:gd name="connsiteY0" fmla="*/ 5308184 h 5308184"/>
              <a:gd name="connsiteX1" fmla="*/ 1553029 w 10951002"/>
              <a:gd name="connsiteY1" fmla="*/ 4001898 h 5308184"/>
              <a:gd name="connsiteX2" fmla="*/ 3454400 w 10951002"/>
              <a:gd name="connsiteY2" fmla="*/ 4364755 h 5308184"/>
              <a:gd name="connsiteX3" fmla="*/ 5384800 w 10951002"/>
              <a:gd name="connsiteY3" fmla="*/ 2652069 h 5308184"/>
              <a:gd name="connsiteX4" fmla="*/ 7445829 w 10951002"/>
              <a:gd name="connsiteY4" fmla="*/ 4350241 h 5308184"/>
              <a:gd name="connsiteX5" fmla="*/ 10798629 w 10951002"/>
              <a:gd name="connsiteY5" fmla="*/ 184641 h 5308184"/>
              <a:gd name="connsiteX6" fmla="*/ 10421257 w 10951002"/>
              <a:gd name="connsiteY6" fmla="*/ 678126 h 5308184"/>
              <a:gd name="connsiteX7" fmla="*/ 10421257 w 10951002"/>
              <a:gd name="connsiteY7" fmla="*/ 678126 h 5308184"/>
              <a:gd name="connsiteX8" fmla="*/ 10421257 w 10951002"/>
              <a:gd name="connsiteY8" fmla="*/ 678126 h 53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1002" h="5308184">
                <a:moveTo>
                  <a:pt x="0" y="5308184"/>
                </a:moveTo>
                <a:cubicBezTo>
                  <a:pt x="488648" y="4733660"/>
                  <a:pt x="977296" y="4159136"/>
                  <a:pt x="1553029" y="4001898"/>
                </a:cubicBezTo>
                <a:cubicBezTo>
                  <a:pt x="2128762" y="3844660"/>
                  <a:pt x="2815771" y="4589727"/>
                  <a:pt x="3454400" y="4364755"/>
                </a:cubicBezTo>
                <a:cubicBezTo>
                  <a:pt x="4093029" y="4139783"/>
                  <a:pt x="4719562" y="2654488"/>
                  <a:pt x="5384800" y="2652069"/>
                </a:cubicBezTo>
                <a:cubicBezTo>
                  <a:pt x="6050038" y="2649650"/>
                  <a:pt x="6543524" y="4761479"/>
                  <a:pt x="7445829" y="4350241"/>
                </a:cubicBezTo>
                <a:cubicBezTo>
                  <a:pt x="8348134" y="3939003"/>
                  <a:pt x="10302724" y="796660"/>
                  <a:pt x="10798629" y="184641"/>
                </a:cubicBezTo>
                <a:cubicBezTo>
                  <a:pt x="11294534" y="-427378"/>
                  <a:pt x="10421257" y="678126"/>
                  <a:pt x="10421257" y="678126"/>
                </a:cubicBezTo>
                <a:lnTo>
                  <a:pt x="10421257" y="678126"/>
                </a:lnTo>
                <a:lnTo>
                  <a:pt x="10421257" y="678126"/>
                </a:lnTo>
              </a:path>
            </a:pathLst>
          </a:custGeom>
          <a:ln w="155575"/>
        </p:spPr>
        <p:style>
          <a:lnRef idx="1">
            <a:schemeClr val="dk1"/>
          </a:lnRef>
          <a:fillRef idx="0">
            <a:schemeClr val="dk1"/>
          </a:fillRef>
          <a:effectRef idx="0">
            <a:schemeClr val="dk1"/>
          </a:effectRef>
          <a:fontRef idx="minor">
            <a:schemeClr val="tx1"/>
          </a:fontRef>
        </p:style>
        <p:txBody>
          <a:bodyPr rtlCol="0" anchor="ctr"/>
          <a:lstStyle/>
          <a:p>
            <a:pPr algn="ctr"/>
            <a:endParaRPr lang="en-GB" dirty="0">
              <a:latin typeface="Segoe Print" panose="02000600000000000000" pitchFamily="2" charset="0"/>
            </a:endParaRPr>
          </a:p>
        </p:txBody>
      </p:sp>
      <p:sp>
        <p:nvSpPr>
          <p:cNvPr id="21" name="TextBox 20"/>
          <p:cNvSpPr txBox="1"/>
          <p:nvPr/>
        </p:nvSpPr>
        <p:spPr>
          <a:xfrm>
            <a:off x="3519713" y="3854177"/>
            <a:ext cx="1044303" cy="707886"/>
          </a:xfrm>
          <a:prstGeom prst="rect">
            <a:avLst/>
          </a:prstGeom>
          <a:noFill/>
        </p:spPr>
        <p:txBody>
          <a:bodyPr wrap="square" rtlCol="0">
            <a:spAutoFit/>
          </a:bodyPr>
          <a:lstStyle/>
          <a:p>
            <a:r>
              <a:rPr lang="en-GB" sz="2000" dirty="0">
                <a:latin typeface="Segoe Print" panose="02000600000000000000" pitchFamily="2" charset="0"/>
              </a:rPr>
              <a:t>a</a:t>
            </a:r>
            <a:r>
              <a:rPr lang="en-GB" sz="2000" dirty="0" smtClean="0">
                <a:latin typeface="Segoe Print" panose="02000600000000000000" pitchFamily="2" charset="0"/>
              </a:rPr>
              <a:t> little Chaos</a:t>
            </a:r>
            <a:endParaRPr lang="en-GB" sz="2000" dirty="0">
              <a:latin typeface="Segoe Print" panose="02000600000000000000" pitchFamily="2" charset="0"/>
            </a:endParaRPr>
          </a:p>
        </p:txBody>
      </p:sp>
      <p:sp>
        <p:nvSpPr>
          <p:cNvPr id="22" name="TextBox 21"/>
          <p:cNvSpPr txBox="1"/>
          <p:nvPr/>
        </p:nvSpPr>
        <p:spPr>
          <a:xfrm>
            <a:off x="2695118" y="3028825"/>
            <a:ext cx="2961820" cy="400110"/>
          </a:xfrm>
          <a:prstGeom prst="rect">
            <a:avLst/>
          </a:prstGeom>
          <a:noFill/>
        </p:spPr>
        <p:txBody>
          <a:bodyPr wrap="square" rtlCol="0">
            <a:spAutoFit/>
          </a:bodyPr>
          <a:lstStyle/>
          <a:p>
            <a:r>
              <a:rPr lang="en-GB" sz="2000" dirty="0" smtClean="0">
                <a:latin typeface="Segoe Print" panose="02000600000000000000" pitchFamily="2" charset="0"/>
              </a:rPr>
              <a:t>Good GOVERNANCE</a:t>
            </a:r>
            <a:endParaRPr lang="en-GB" sz="2000" dirty="0">
              <a:latin typeface="Segoe Print" panose="02000600000000000000" pitchFamily="2" charset="0"/>
            </a:endParaRPr>
          </a:p>
        </p:txBody>
      </p:sp>
      <p:sp>
        <p:nvSpPr>
          <p:cNvPr id="24" name="TextBox 23"/>
          <p:cNvSpPr txBox="1"/>
          <p:nvPr/>
        </p:nvSpPr>
        <p:spPr>
          <a:xfrm>
            <a:off x="7159443" y="4721216"/>
            <a:ext cx="2125618" cy="400110"/>
          </a:xfrm>
          <a:prstGeom prst="rect">
            <a:avLst/>
          </a:prstGeom>
          <a:noFill/>
        </p:spPr>
        <p:txBody>
          <a:bodyPr wrap="square" rtlCol="0">
            <a:spAutoFit/>
          </a:bodyPr>
          <a:lstStyle/>
          <a:p>
            <a:r>
              <a:rPr lang="en-GB" sz="2000" dirty="0" smtClean="0">
                <a:latin typeface="Segoe Print" panose="02000600000000000000" pitchFamily="2" charset="0"/>
              </a:rPr>
              <a:t>FRAGMENTED</a:t>
            </a:r>
            <a:endParaRPr lang="en-GB" sz="2000" dirty="0">
              <a:latin typeface="Segoe Print" panose="02000600000000000000" pitchFamily="2" charset="0"/>
            </a:endParaRPr>
          </a:p>
        </p:txBody>
      </p:sp>
      <p:sp>
        <p:nvSpPr>
          <p:cNvPr id="25" name="TextBox 24"/>
          <p:cNvSpPr txBox="1"/>
          <p:nvPr/>
        </p:nvSpPr>
        <p:spPr>
          <a:xfrm rot="-3120000">
            <a:off x="8438373" y="1864066"/>
            <a:ext cx="2337427" cy="1200329"/>
          </a:xfrm>
          <a:prstGeom prst="rect">
            <a:avLst/>
          </a:prstGeom>
          <a:noFill/>
        </p:spPr>
        <p:txBody>
          <a:bodyPr wrap="square" rtlCol="0">
            <a:spAutoFit/>
          </a:bodyPr>
          <a:lstStyle/>
          <a:p>
            <a:r>
              <a:rPr lang="en-GB" sz="7200" dirty="0" smtClean="0">
                <a:ln w="0">
                  <a:solidFill>
                    <a:schemeClr val="dk1"/>
                  </a:solidFill>
                </a:ln>
                <a:solidFill>
                  <a:schemeClr val="bg1">
                    <a:lumMod val="50000"/>
                  </a:schemeClr>
                </a:solidFill>
                <a:latin typeface="Segoe Print" panose="02000600000000000000" pitchFamily="2" charset="0"/>
              </a:rPr>
              <a:t> ???</a:t>
            </a:r>
            <a:endParaRPr lang="en-GB" sz="7200" dirty="0">
              <a:ln w="0">
                <a:solidFill>
                  <a:schemeClr val="dk1"/>
                </a:solidFill>
              </a:ln>
              <a:solidFill>
                <a:schemeClr val="bg1">
                  <a:lumMod val="50000"/>
                </a:schemeClr>
              </a:solidFill>
              <a:latin typeface="Segoe Print" panose="02000600000000000000" pitchFamily="2" charset="0"/>
            </a:endParaRPr>
          </a:p>
        </p:txBody>
      </p:sp>
      <p:sp useBgFill="1">
        <p:nvSpPr>
          <p:cNvPr id="2" name="Rectangle 1"/>
          <p:cNvSpPr/>
          <p:nvPr/>
        </p:nvSpPr>
        <p:spPr>
          <a:xfrm>
            <a:off x="11952474" y="18560"/>
            <a:ext cx="239526" cy="18868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latin typeface="Segoe Print" panose="02000600000000000000" pitchFamily="2" charset="0"/>
            </a:endParaRPr>
          </a:p>
        </p:txBody>
      </p:sp>
    </p:spTree>
    <p:extLst>
      <p:ext uri="{BB962C8B-B14F-4D97-AF65-F5344CB8AC3E}">
        <p14:creationId xmlns:p14="http://schemas.microsoft.com/office/powerpoint/2010/main" val="360681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7804</TotalTime>
  <Words>1829</Words>
  <Application>Microsoft Macintosh PowerPoint</Application>
  <PresentationFormat>Widescreen</PresentationFormat>
  <Paragraphs>379</Paragraphs>
  <Slides>27</Slides>
  <Notes>27</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Rounded MT Bold</vt:lpstr>
      <vt:lpstr>Calibri</vt:lpstr>
      <vt:lpstr>Calibri Light</vt:lpstr>
      <vt:lpstr>DFKai-SB</vt:lpstr>
      <vt:lpstr>Segoe Print</vt:lpstr>
      <vt:lpstr>Segoe Script</vt:lpstr>
      <vt:lpstr>Arial</vt:lpstr>
      <vt:lpstr>Office Theme</vt:lpstr>
      <vt:lpstr>“How would you engage and enthuse a fragmented publishing community to make sure they buy into our standards and governance?”</vt:lpstr>
      <vt:lpstr>RENEW Please Get Everyone With The  Publishing</vt:lpstr>
      <vt:lpstr>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vt:lpstr>
      <vt:lpstr>PowerPoint Presentation</vt:lpstr>
      <vt:lpstr>PowerPoint Presentation</vt:lpstr>
      <vt:lpstr>PowerPoint Presentation</vt:lpstr>
      <vt:lpstr>PowerPoint Presentation</vt:lpstr>
      <vt:lpstr>People are key   </vt:lpstr>
      <vt:lpstr>PowerPoint Presentation</vt:lpstr>
      <vt:lpstr>Content governance is all about building consensus and agreement around content practices in support of the greater organization, aiming for broadly usable content and the ability to leverage and re-leverage and content in as many forms as possible  Document and communicate a content governance charter and plan. Educate the organization regularly, especially newly emerging content groups, about the need to be on board with the plan, and instill content governance “owners” in all content groups. Governance needs to be perceived as a supportive and proactive effort, not a dictatorial, hand-slapping backlash after the fact.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would you engage and enthuse a fragmented publishing community to make sure they buy into our standards and governance?</dc:title>
  <dc:creator>Jonathan Halson</dc:creator>
  <cp:lastModifiedBy>Jon Halson</cp:lastModifiedBy>
  <cp:revision>211</cp:revision>
  <cp:lastPrinted>2015-01-13T09:05:23Z</cp:lastPrinted>
  <dcterms:created xsi:type="dcterms:W3CDTF">2015-01-05T08:55:49Z</dcterms:created>
  <dcterms:modified xsi:type="dcterms:W3CDTF">2015-10-01T10:37:11Z</dcterms:modified>
</cp:coreProperties>
</file>