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7" r:id="rId10"/>
    <p:sldId id="265"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Young (Food Policy Development Manager)" initials="AY(PDM" lastIdx="6" clrIdx="0">
    <p:extLst>
      <p:ext uri="{19B8F6BF-5375-455C-9EA6-DF929625EA0E}">
        <p15:presenceInfo xmlns:p15="http://schemas.microsoft.com/office/powerpoint/2012/main" userId="S-1-5-21-4156114782-4175786309-903922003-5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785" autoAdjust="0"/>
  </p:normalViewPr>
  <p:slideViewPr>
    <p:cSldViewPr snapToGrid="0">
      <p:cViewPr varScale="1">
        <p:scale>
          <a:sx n="72" d="100"/>
          <a:sy n="72"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679EF12-1340-45A5-8C76-9E40619120DD}" type="datetimeFigureOut">
              <a:rPr lang="en-GB" smtClean="0"/>
              <a:t>28/07/2015</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96A8841-4929-42CF-881E-F33B809210F8}"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F524E40D-4430-44DD-9D4C-744FC328808F" descr="B76BF99A-05C5-4781-B3D2-D7925BC702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2" y="4763"/>
            <a:ext cx="12187237" cy="68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4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9EF12-1340-45A5-8C76-9E40619120DD}" type="datetimeFigureOut">
              <a:rPr lang="en-GB" smtClean="0"/>
              <a:t>28/07/2015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264180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9EF12-1340-45A5-8C76-9E40619120DD}" type="datetimeFigureOut">
              <a:rPr lang="en-GB" smtClean="0"/>
              <a:t>28/07/2015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119517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9EF12-1340-45A5-8C76-9E40619120DD}" type="datetimeFigureOut">
              <a:rPr lang="en-GB" smtClean="0"/>
              <a:t>28/07/2015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92904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9EF12-1340-45A5-8C76-9E40619120DD}" type="datetimeFigureOut">
              <a:rPr lang="en-GB" smtClean="0"/>
              <a:t>28/07/2015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6A8841-4929-42CF-881E-F33B809210F8}"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80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79EF12-1340-45A5-8C76-9E40619120DD}" type="datetimeFigureOut">
              <a:rPr lang="en-GB" smtClean="0"/>
              <a:t>28/07/2015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335619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79EF12-1340-45A5-8C76-9E40619120DD}" type="datetimeFigureOut">
              <a:rPr lang="en-GB" smtClean="0"/>
              <a:t>28/07/2015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332189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79EF12-1340-45A5-8C76-9E40619120DD}" type="datetimeFigureOut">
              <a:rPr lang="en-GB" smtClean="0"/>
              <a:t>28/07/2015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179145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9EF12-1340-45A5-8C76-9E40619120DD}" type="datetimeFigureOut">
              <a:rPr lang="en-GB" smtClean="0"/>
              <a:t>28/07/2015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154758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9EF12-1340-45A5-8C76-9E40619120DD}" type="datetimeFigureOut">
              <a:rPr lang="en-GB" smtClean="0"/>
              <a:t>28/07/2015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304113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9EF12-1340-45A5-8C76-9E40619120DD}" type="datetimeFigureOut">
              <a:rPr lang="en-GB" smtClean="0"/>
              <a:t>28/07/2015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6A8841-4929-42CF-881E-F33B809210F8}" type="slidenum">
              <a:rPr lang="en-GB" smtClean="0"/>
              <a:t>‹#›</a:t>
            </a:fld>
            <a:endParaRPr lang="en-GB"/>
          </a:p>
        </p:txBody>
      </p:sp>
    </p:spTree>
    <p:extLst>
      <p:ext uri="{BB962C8B-B14F-4D97-AF65-F5344CB8AC3E}">
        <p14:creationId xmlns:p14="http://schemas.microsoft.com/office/powerpoint/2010/main" val="216565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679EF12-1340-45A5-8C76-9E40619120DD}" type="datetimeFigureOut">
              <a:rPr lang="en-GB" smtClean="0"/>
              <a:t>28/07/2015</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96A8841-4929-42CF-881E-F33B809210F8}" type="slidenum">
              <a:rPr lang="en-GB" smtClean="0"/>
              <a:t>‹#›</a:t>
            </a:fld>
            <a:endParaRPr lang="en-GB"/>
          </a:p>
        </p:txBody>
      </p:sp>
    </p:spTree>
    <p:extLst>
      <p:ext uri="{BB962C8B-B14F-4D97-AF65-F5344CB8AC3E}">
        <p14:creationId xmlns:p14="http://schemas.microsoft.com/office/powerpoint/2010/main" val="3139230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30" name="F524E40D-4430-44DD-9D4C-744FC328808F" descr="B76BF99A-05C5-4781-B3D2-D7925BC702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4763"/>
            <a:ext cx="12187237" cy="68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1" y="1820830"/>
            <a:ext cx="4253753" cy="4253753"/>
          </a:xfrm>
          <a:prstGeom prst="rect">
            <a:avLst/>
          </a:prstGeom>
        </p:spPr>
      </p:pic>
      <p:sp>
        <p:nvSpPr>
          <p:cNvPr id="5" name="TextBox 4"/>
          <p:cNvSpPr txBox="1"/>
          <p:nvPr/>
        </p:nvSpPr>
        <p:spPr>
          <a:xfrm>
            <a:off x="607356" y="2312427"/>
            <a:ext cx="3469341" cy="2062103"/>
          </a:xfrm>
          <a:prstGeom prst="rect">
            <a:avLst/>
          </a:prstGeom>
          <a:noFill/>
        </p:spPr>
        <p:txBody>
          <a:bodyPr wrap="square" rtlCol="0">
            <a:spAutoFit/>
          </a:bodyPr>
          <a:lstStyle/>
          <a:p>
            <a:pPr algn="ctr"/>
            <a:r>
              <a:rPr lang="en-GB" sz="2800" b="1" dirty="0" smtClean="0">
                <a:solidFill>
                  <a:srgbClr val="002060"/>
                </a:solidFill>
              </a:rPr>
              <a:t>The Co-operative </a:t>
            </a:r>
            <a:r>
              <a:rPr lang="en-GB" b="1" dirty="0" smtClean="0">
                <a:solidFill>
                  <a:srgbClr val="002060"/>
                </a:solidFill>
              </a:rPr>
              <a:t>Progress Report on Animal Welfare </a:t>
            </a:r>
          </a:p>
          <a:p>
            <a:pPr algn="ctr"/>
            <a:r>
              <a:rPr lang="en-GB" b="1" dirty="0" smtClean="0">
                <a:solidFill>
                  <a:srgbClr val="002060"/>
                </a:solidFill>
              </a:rPr>
              <a:t>and </a:t>
            </a:r>
          </a:p>
          <a:p>
            <a:pPr algn="ctr"/>
            <a:r>
              <a:rPr lang="en-GB" b="1" dirty="0" smtClean="0">
                <a:solidFill>
                  <a:srgbClr val="002060"/>
                </a:solidFill>
              </a:rPr>
              <a:t>Farming Groups</a:t>
            </a:r>
          </a:p>
          <a:p>
            <a:pPr algn="ctr"/>
            <a:endParaRPr lang="en-GB" sz="1400" b="1" dirty="0" smtClean="0">
              <a:solidFill>
                <a:srgbClr val="002060"/>
              </a:solidFill>
            </a:endParaRPr>
          </a:p>
          <a:p>
            <a:pPr algn="ctr"/>
            <a:r>
              <a:rPr lang="en-GB" sz="1400" b="1" dirty="0" smtClean="0">
                <a:solidFill>
                  <a:srgbClr val="002060"/>
                </a:solidFill>
              </a:rPr>
              <a:t>V3 </a:t>
            </a:r>
            <a:r>
              <a:rPr lang="en-GB" sz="1400" b="1" dirty="0" smtClean="0">
                <a:solidFill>
                  <a:srgbClr val="002060"/>
                </a:solidFill>
              </a:rPr>
              <a:t>– </a:t>
            </a:r>
            <a:r>
              <a:rPr lang="en-GB" sz="1400" b="1" dirty="0" smtClean="0">
                <a:solidFill>
                  <a:srgbClr val="002060"/>
                </a:solidFill>
              </a:rPr>
              <a:t>July</a:t>
            </a:r>
            <a:r>
              <a:rPr lang="en-GB" sz="1400" b="1" dirty="0" smtClean="0">
                <a:solidFill>
                  <a:srgbClr val="002060"/>
                </a:solidFill>
              </a:rPr>
              <a:t> </a:t>
            </a:r>
            <a:r>
              <a:rPr lang="en-GB" sz="1400" b="1" dirty="0" smtClean="0">
                <a:solidFill>
                  <a:srgbClr val="002060"/>
                </a:solidFill>
              </a:rPr>
              <a:t>2015</a:t>
            </a:r>
          </a:p>
        </p:txBody>
      </p:sp>
    </p:spTree>
    <p:extLst>
      <p:ext uri="{BB962C8B-B14F-4D97-AF65-F5344CB8AC3E}">
        <p14:creationId xmlns:p14="http://schemas.microsoft.com/office/powerpoint/2010/main" val="353504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6972"/>
            <a:ext cx="9875520" cy="1356360"/>
          </a:xfrm>
        </p:spPr>
        <p:txBody>
          <a:bodyPr/>
          <a:lstStyle/>
          <a:p>
            <a:r>
              <a:rPr lang="en-GB" b="1" dirty="0" smtClean="0">
                <a:solidFill>
                  <a:srgbClr val="002060"/>
                </a:solidFill>
                <a:latin typeface="Calibri" panose="020F0502020204030204" pitchFamily="34" charset="0"/>
              </a:rPr>
              <a:t>Progress on Farming Groups</a:t>
            </a:r>
            <a:endParaRPr lang="en-GB" b="1" dirty="0">
              <a:solidFill>
                <a:srgbClr val="002060"/>
              </a:solidFill>
              <a:latin typeface="Calibri" panose="020F0502020204030204" pitchFamily="34" charset="0"/>
            </a:endParaRPr>
          </a:p>
        </p:txBody>
      </p:sp>
      <p:sp>
        <p:nvSpPr>
          <p:cNvPr id="10" name="Content Placeholder 9"/>
          <p:cNvSpPr>
            <a:spLocks noGrp="1"/>
          </p:cNvSpPr>
          <p:nvPr>
            <p:ph sz="half" idx="1"/>
          </p:nvPr>
        </p:nvSpPr>
        <p:spPr>
          <a:xfrm>
            <a:off x="289560" y="3886201"/>
            <a:ext cx="5501640" cy="2682239"/>
          </a:xfrm>
          <a:ln>
            <a:solidFill>
              <a:srgbClr val="00B050"/>
            </a:solidFill>
          </a:ln>
        </p:spPr>
        <p:txBody>
          <a:bodyPr>
            <a:normAutofit fontScale="92500" lnSpcReduction="20000"/>
          </a:bodyPr>
          <a:lstStyle/>
          <a:p>
            <a:pPr marL="45720" indent="0">
              <a:buNone/>
            </a:pPr>
            <a:r>
              <a:rPr lang="en-GB" b="1" dirty="0" smtClean="0">
                <a:solidFill>
                  <a:srgbClr val="002060"/>
                </a:solidFill>
              </a:rPr>
              <a:t>Current Farming Groups</a:t>
            </a:r>
          </a:p>
          <a:p>
            <a:r>
              <a:rPr lang="en-GB" dirty="0"/>
              <a:t> </a:t>
            </a:r>
            <a:r>
              <a:rPr lang="en-GB" b="1" dirty="0" smtClean="0"/>
              <a:t>The Co-operative Chicken Group</a:t>
            </a:r>
          </a:p>
          <a:p>
            <a:r>
              <a:rPr lang="en-GB" b="1" dirty="0" smtClean="0"/>
              <a:t>The Co-operative Dairy Group</a:t>
            </a:r>
          </a:p>
          <a:p>
            <a:r>
              <a:rPr lang="en-GB" b="1" dirty="0" smtClean="0"/>
              <a:t>The Co-operative Pork Group – 2 groups within</a:t>
            </a:r>
          </a:p>
          <a:p>
            <a:r>
              <a:rPr lang="en-GB" b="1" dirty="0" smtClean="0"/>
              <a:t>The Co-operative Beef Group – Hereford &amp; Aberdeen Angus</a:t>
            </a:r>
          </a:p>
          <a:p>
            <a:r>
              <a:rPr lang="en-GB" b="1" dirty="0" smtClean="0"/>
              <a:t>The Co-operative Cambrian Lamb Group</a:t>
            </a:r>
            <a:endParaRPr lang="en-GB" b="1" dirty="0"/>
          </a:p>
        </p:txBody>
      </p:sp>
      <p:sp>
        <p:nvSpPr>
          <p:cNvPr id="5" name="Content Placeholder 2"/>
          <p:cNvSpPr txBox="1">
            <a:spLocks/>
          </p:cNvSpPr>
          <p:nvPr/>
        </p:nvSpPr>
        <p:spPr>
          <a:xfrm>
            <a:off x="146604" y="813815"/>
            <a:ext cx="11411112" cy="3072386"/>
          </a:xfrm>
          <a:prstGeom prst="rect">
            <a:avLst/>
          </a:prstGeom>
        </p:spPr>
        <p:txBody>
          <a:bodyPr vert="horz" lIns="274320" tIns="182880" rIns="91440" bIns="45720" rtlCol="0" anchor="t">
            <a:normAutofit fontScale="70000" lnSpcReduction="20000"/>
          </a:bodyPr>
          <a:lstStyle>
            <a:lvl1pPr marL="0" indent="0" algn="l" defTabSz="914400" rtl="0" eaLnBrk="1" latinLnBrk="0" hangingPunct="1">
              <a:lnSpc>
                <a:spcPct val="90000"/>
              </a:lnSpc>
              <a:spcBef>
                <a:spcPts val="1400"/>
              </a:spcBef>
              <a:buClr>
                <a:schemeClr val="accent1"/>
              </a:buClr>
              <a:buSzPct val="80000"/>
              <a:buFont typeface="Corbel" pitchFamily="34" charset="0"/>
              <a:buNone/>
              <a:defRPr sz="28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algn="just"/>
            <a:r>
              <a:rPr lang="en-GB" b="1" dirty="0" smtClean="0">
                <a:solidFill>
                  <a:srgbClr val="002060"/>
                </a:solidFill>
                <a:latin typeface="Calibri" panose="020F0502020204030204" pitchFamily="34" charset="0"/>
              </a:rPr>
              <a:t>Introduction</a:t>
            </a:r>
            <a:endParaRPr lang="en-GB" dirty="0" smtClean="0">
              <a:solidFill>
                <a:srgbClr val="002060"/>
              </a:solidFill>
              <a:latin typeface="Calibri" panose="020F0502020204030204" pitchFamily="34" charset="0"/>
            </a:endParaRPr>
          </a:p>
          <a:p>
            <a:pPr algn="just"/>
            <a:r>
              <a:rPr lang="en-GB" dirty="0" smtClean="0">
                <a:solidFill>
                  <a:srgbClr val="002060"/>
                </a:solidFill>
                <a:latin typeface="Calibri" panose="020F0502020204030204" pitchFamily="34" charset="0"/>
              </a:rPr>
              <a:t>The Co-operative Food supports nearly 2,000 UK farmers and has dedicated long term relationships with over 400 carefully selected farmers, collectively known as The Co-operative Farming Groups. These 400 carefully selected farmers across key species are called foundation farms. They are focussed on growing and rearing The Co-operative’s fresh protein with passion to the standards you expect. They provide chicken, pork, Hereford and Aberdeen Angus beef, Cambrian lamb and milk through a transparent supply chain.</a:t>
            </a:r>
          </a:p>
          <a:p>
            <a:pPr algn="just"/>
            <a:r>
              <a:rPr lang="en-GB" dirty="0" smtClean="0">
                <a:solidFill>
                  <a:srgbClr val="002060"/>
                </a:solidFill>
                <a:latin typeface="Calibri" panose="020F0502020204030204" pitchFamily="34" charset="0"/>
              </a:rPr>
              <a:t>Since the establishment of our Co-operative Dairy Group in 2011, we launched five additional Farming Groups for farmers supplying our own-brand fresh British meat and poultry. The six groups are helping to maintain The Co-operative’s strict animal welfare policies and encourage long-term investment and improvements to farm efficiencies, training and sustainability.</a:t>
            </a:r>
          </a:p>
        </p:txBody>
      </p:sp>
      <p:sp>
        <p:nvSpPr>
          <p:cNvPr id="12" name="Content Placeholder 9"/>
          <p:cNvSpPr>
            <a:spLocks noGrp="1"/>
          </p:cNvSpPr>
          <p:nvPr>
            <p:ph sz="half" idx="1"/>
          </p:nvPr>
        </p:nvSpPr>
        <p:spPr>
          <a:xfrm>
            <a:off x="6294120" y="3886201"/>
            <a:ext cx="5516880" cy="2682239"/>
          </a:xfrm>
          <a:ln>
            <a:solidFill>
              <a:srgbClr val="00B050"/>
            </a:solidFill>
          </a:ln>
        </p:spPr>
        <p:txBody>
          <a:bodyPr>
            <a:normAutofit lnSpcReduction="10000"/>
          </a:bodyPr>
          <a:lstStyle/>
          <a:p>
            <a:pPr marL="45720" indent="0">
              <a:buNone/>
            </a:pPr>
            <a:r>
              <a:rPr lang="en-GB" b="1" dirty="0" smtClean="0">
                <a:solidFill>
                  <a:srgbClr val="002060"/>
                </a:solidFill>
              </a:rPr>
              <a:t>Farming Groups Under Development</a:t>
            </a:r>
          </a:p>
          <a:p>
            <a:r>
              <a:rPr lang="en-GB" sz="2000" b="1" dirty="0" smtClean="0"/>
              <a:t>The Co-operative Egg Laying Group</a:t>
            </a:r>
          </a:p>
          <a:p>
            <a:r>
              <a:rPr lang="en-GB" sz="2000" b="1" dirty="0" smtClean="0"/>
              <a:t>The Co-operative Turkey Group</a:t>
            </a:r>
          </a:p>
          <a:p>
            <a:r>
              <a:rPr lang="en-GB" sz="2000" b="1" dirty="0" smtClean="0"/>
              <a:t>The Co-operative Beef Group – standard supply</a:t>
            </a:r>
          </a:p>
          <a:p>
            <a:r>
              <a:rPr lang="en-GB" sz="2000" b="1" dirty="0" smtClean="0"/>
              <a:t>The Co-operative Lamb Group – standard supply</a:t>
            </a:r>
          </a:p>
          <a:p>
            <a:endParaRPr lang="en-GB" dirty="0">
              <a:solidFill>
                <a:srgbClr val="002060"/>
              </a:solidFill>
            </a:endParaRPr>
          </a:p>
        </p:txBody>
      </p:sp>
    </p:spTree>
    <p:extLst>
      <p:ext uri="{BB962C8B-B14F-4D97-AF65-F5344CB8AC3E}">
        <p14:creationId xmlns:p14="http://schemas.microsoft.com/office/powerpoint/2010/main" val="879385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94131"/>
            <a:ext cx="10515600" cy="1112930"/>
          </a:xfrm>
        </p:spPr>
        <p:txBody>
          <a:bodyPr/>
          <a:lstStyle/>
          <a:p>
            <a:r>
              <a:rPr lang="en-GB" b="1" dirty="0" smtClean="0">
                <a:solidFill>
                  <a:srgbClr val="002060"/>
                </a:solidFill>
                <a:latin typeface="Calibri" panose="020F0502020204030204" pitchFamily="34" charset="0"/>
              </a:rPr>
              <a:t>Introduction</a:t>
            </a:r>
            <a:endParaRPr lang="en-GB"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286870" y="1078472"/>
            <a:ext cx="11559989" cy="5422340"/>
          </a:xfrm>
        </p:spPr>
        <p:txBody>
          <a:bodyPr>
            <a:normAutofit/>
          </a:bodyPr>
          <a:lstStyle/>
          <a:p>
            <a:pPr marL="0" indent="0" algn="just">
              <a:lnSpc>
                <a:spcPct val="120000"/>
              </a:lnSpc>
              <a:spcBef>
                <a:spcPts val="0"/>
              </a:spcBef>
              <a:buNone/>
            </a:pPr>
            <a:r>
              <a:rPr lang="en-GB" sz="2800" dirty="0" smtClean="0">
                <a:solidFill>
                  <a:srgbClr val="002060"/>
                </a:solidFill>
                <a:latin typeface="Calibri" panose="020F0502020204030204" pitchFamily="34" charset="0"/>
                <a:cs typeface="Times New Roman" panose="02020603050405020304" pitchFamily="18" charset="0"/>
              </a:rPr>
              <a:t>As part of our business commitment to animal welfare, sourcing British protein and supporting British Farming we will report on our progress.  In this document we will be open and honest about where the food we sell comes from, our progress on animal welfare and ongoing development of our Farming Groups.  </a:t>
            </a:r>
            <a:endParaRPr lang="en-GB" sz="2800" b="1" dirty="0" smtClean="0"/>
          </a:p>
          <a:p>
            <a:endParaRPr lang="en-GB" dirty="0"/>
          </a:p>
        </p:txBody>
      </p:sp>
    </p:spTree>
    <p:extLst>
      <p:ext uri="{BB962C8B-B14F-4D97-AF65-F5344CB8AC3E}">
        <p14:creationId xmlns:p14="http://schemas.microsoft.com/office/powerpoint/2010/main" val="264000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94131"/>
            <a:ext cx="10515600" cy="1112930"/>
          </a:xfrm>
        </p:spPr>
        <p:txBody>
          <a:bodyPr/>
          <a:lstStyle/>
          <a:p>
            <a:r>
              <a:rPr lang="en-GB" b="1" dirty="0" smtClean="0">
                <a:solidFill>
                  <a:srgbClr val="002060"/>
                </a:solidFill>
                <a:latin typeface="Calibri" panose="020F0502020204030204" pitchFamily="34" charset="0"/>
              </a:rPr>
              <a:t>Welfare Standards</a:t>
            </a:r>
            <a:endParaRPr lang="en-GB"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286870" y="1078472"/>
            <a:ext cx="11559989" cy="4186404"/>
          </a:xfrm>
        </p:spPr>
        <p:txBody>
          <a:bodyPr>
            <a:normAutofit fontScale="70000" lnSpcReduction="20000"/>
          </a:bodyPr>
          <a:lstStyle/>
          <a:p>
            <a:pPr marL="0" indent="0" algn="just">
              <a:lnSpc>
                <a:spcPct val="120000"/>
              </a:lnSpc>
              <a:spcBef>
                <a:spcPts val="0"/>
              </a:spcBef>
              <a:buNone/>
            </a:pPr>
            <a:r>
              <a:rPr lang="en-GB" sz="3300" dirty="0" smtClean="0">
                <a:solidFill>
                  <a:srgbClr val="002060"/>
                </a:solidFill>
                <a:latin typeface="Calibri" panose="020F0502020204030204" pitchFamily="34" charset="0"/>
                <a:cs typeface="Times New Roman" panose="02020603050405020304" pitchFamily="18" charset="0"/>
              </a:rPr>
              <a:t>All our customers, no matter what their budget, should be able to enjoy meat, poultry and fish knowing it has come from animals reared to good welfare standards. </a:t>
            </a: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r>
              <a:rPr lang="en-GB" sz="3300" dirty="0" smtClean="0">
                <a:solidFill>
                  <a:srgbClr val="002060"/>
                </a:solidFill>
                <a:latin typeface="Calibri" panose="020F0502020204030204" pitchFamily="34" charset="0"/>
                <a:cs typeface="Times New Roman" panose="02020603050405020304" pitchFamily="18" charset="0"/>
              </a:rPr>
              <a:t>All own brand meat and poultry products are produced as a minimum to Red Tractor Farm Assurance Scheme standards or equivalent where sourced outside of the UK</a:t>
            </a:r>
          </a:p>
          <a:p>
            <a:pPr marL="457200" indent="-457200" algn="just">
              <a:lnSpc>
                <a:spcPct val="120000"/>
              </a:lnSpc>
              <a:spcBef>
                <a:spcPts val="0"/>
              </a:spcBef>
            </a:pPr>
            <a:r>
              <a:rPr lang="en-GB" sz="3300" dirty="0" smtClean="0">
                <a:solidFill>
                  <a:srgbClr val="002060"/>
                </a:solidFill>
                <a:latin typeface="Calibri" panose="020F0502020204030204" pitchFamily="34" charset="0"/>
                <a:cs typeface="Times New Roman" panose="02020603050405020304" pitchFamily="18" charset="0"/>
              </a:rPr>
              <a:t>In 2013 sales of products from animals reared to higher welfare standards totalled £270m (2012: £296m), with 466 higher welfare lines available in food stores (2012:393). Sales of these products decreased in 2013 as a result of customers trading down from premium range products, changes to product specification and availability of these ranges</a:t>
            </a:r>
          </a:p>
          <a:p>
            <a:pPr marL="457200" indent="-457200" algn="just">
              <a:lnSpc>
                <a:spcPct val="120000"/>
              </a:lnSpc>
              <a:spcBef>
                <a:spcPts val="0"/>
              </a:spcBef>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a:p>
        </p:txBody>
      </p:sp>
      <p:pic>
        <p:nvPicPr>
          <p:cNvPr id="1028" name="Picture 6" descr="imag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883" y="4304756"/>
            <a:ext cx="7455829" cy="22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92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46098"/>
            <a:ext cx="7300518" cy="685800"/>
          </a:xfrm>
        </p:spPr>
        <p:txBody>
          <a:bodyPr/>
          <a:lstStyle/>
          <a:p>
            <a:r>
              <a:rPr lang="en-GB" b="1" dirty="0" smtClean="0">
                <a:solidFill>
                  <a:srgbClr val="002060"/>
                </a:solidFill>
                <a:latin typeface="Calibri" panose="020F0502020204030204" pitchFamily="34" charset="0"/>
              </a:rPr>
              <a:t>Eggs and Milk</a:t>
            </a:r>
            <a:endParaRPr lang="en-GB" b="1" dirty="0">
              <a:solidFill>
                <a:srgbClr val="002060"/>
              </a:solidFill>
              <a:latin typeface="Calibri" panose="020F0502020204030204" pitchFamily="34" charset="0"/>
            </a:endParaRPr>
          </a:p>
        </p:txBody>
      </p:sp>
      <p:sp>
        <p:nvSpPr>
          <p:cNvPr id="3" name="Content Placeholder 2"/>
          <p:cNvSpPr>
            <a:spLocks noGrp="1"/>
          </p:cNvSpPr>
          <p:nvPr>
            <p:ph type="body" sz="half" idx="2"/>
          </p:nvPr>
        </p:nvSpPr>
        <p:spPr>
          <a:xfrm>
            <a:off x="243840" y="1069847"/>
            <a:ext cx="5888946" cy="5217146"/>
          </a:xfrm>
        </p:spPr>
        <p:txBody>
          <a:bodyPr>
            <a:normAutofit fontScale="55000" lnSpcReduction="20000"/>
          </a:bodyPr>
          <a:lstStyle/>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Since 2008 we have only sold free-range or free-range organic shell eggs and since 2010 we have only used free-range egg as an ingredient in own brand products</a:t>
            </a:r>
          </a:p>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In 2013, 97% of our own brand shell egg sales were RSPCA Welfare Freedom Food accredited (2012: 98%)</a:t>
            </a:r>
          </a:p>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In 2013, 96% of own-brand fresh milk was assured under National Dairy Farm Assurance Scheme (2012: 96%).  The remainder was certified as organic by the Soil Association</a:t>
            </a:r>
          </a:p>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The Co-operative Dairy Group, the farming group dedicated to supplying the equivalent of approximately 90% of our own brand assured milk, maintains welfare standards, compliance with our grazing policy and audited monitoring of key herd health impacts. </a:t>
            </a: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a:p>
        </p:txBody>
      </p:sp>
      <p:pic>
        <p:nvPicPr>
          <p:cNvPr id="2052" name="Picture 7" descr="image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038" y="618494"/>
            <a:ext cx="2716730" cy="355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image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690" y="4303986"/>
            <a:ext cx="5395650" cy="19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11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62127"/>
            <a:ext cx="10546080" cy="685800"/>
          </a:xfrm>
        </p:spPr>
        <p:txBody>
          <a:bodyPr/>
          <a:lstStyle/>
          <a:p>
            <a:r>
              <a:rPr lang="en-GB" b="1" dirty="0" smtClean="0">
                <a:solidFill>
                  <a:srgbClr val="002060"/>
                </a:solidFill>
                <a:latin typeface="Calibri" panose="020F0502020204030204" pitchFamily="34" charset="0"/>
              </a:rPr>
              <a:t>Fresh Poultry, Meat and Fish</a:t>
            </a:r>
            <a:endParaRPr lang="en-GB" b="1" dirty="0">
              <a:solidFill>
                <a:srgbClr val="002060"/>
              </a:solidFill>
              <a:latin typeface="Calibri" panose="020F0502020204030204" pitchFamily="34" charset="0"/>
            </a:endParaRPr>
          </a:p>
        </p:txBody>
      </p:sp>
      <p:sp>
        <p:nvSpPr>
          <p:cNvPr id="3" name="Content Placeholder 2"/>
          <p:cNvSpPr>
            <a:spLocks noGrp="1"/>
          </p:cNvSpPr>
          <p:nvPr>
            <p:ph type="body" sz="half" idx="2"/>
          </p:nvPr>
        </p:nvSpPr>
        <p:spPr>
          <a:xfrm>
            <a:off x="243840" y="1069847"/>
            <a:ext cx="7757160" cy="2404873"/>
          </a:xfrm>
        </p:spPr>
        <p:txBody>
          <a:bodyPr>
            <a:normAutofit fontScale="62500" lnSpcReduction="20000"/>
          </a:bodyPr>
          <a:lstStyle/>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Livestock standards for all species are detailed within our animal welfare policy technical standards document </a:t>
            </a:r>
          </a:p>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We continue to pursue good welfare standards across our range whilst offering choice for our customer to meet their needs</a:t>
            </a:r>
          </a:p>
          <a:p>
            <a:pPr marL="457200" indent="-457200" algn="just">
              <a:lnSpc>
                <a:spcPct val="120000"/>
              </a:lnSpc>
              <a:spcBef>
                <a:spcPts val="0"/>
              </a:spcBef>
              <a:buFont typeface="Arial" panose="020B0604020202020204" pitchFamily="34" charset="0"/>
              <a:buChar char="•"/>
            </a:pPr>
            <a:r>
              <a:rPr lang="en-GB" sz="3300" dirty="0" smtClean="0">
                <a:solidFill>
                  <a:srgbClr val="002060"/>
                </a:solidFill>
                <a:latin typeface="Calibri" panose="020F0502020204030204" pitchFamily="34" charset="0"/>
                <a:cs typeface="Times New Roman" panose="02020603050405020304" pitchFamily="18" charset="0"/>
              </a:rPr>
              <a:t>The table below details the proportion of sales by welfare standard for own brand fresh poultry, meat and fish sold in 2013</a:t>
            </a: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a:p>
        </p:txBody>
      </p:sp>
      <p:pic>
        <p:nvPicPr>
          <p:cNvPr id="3074" name="Picture 9" descr="image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900" y="3352800"/>
            <a:ext cx="7701620" cy="312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image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060" y="1511807"/>
            <a:ext cx="2682239" cy="30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966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62127"/>
            <a:ext cx="10546080" cy="685800"/>
          </a:xfrm>
        </p:spPr>
        <p:txBody>
          <a:bodyPr/>
          <a:lstStyle/>
          <a:p>
            <a:r>
              <a:rPr lang="en-GB" b="1" dirty="0" smtClean="0">
                <a:solidFill>
                  <a:srgbClr val="002060"/>
                </a:solidFill>
                <a:latin typeface="Calibri" panose="020F0502020204030204" pitchFamily="34" charset="0"/>
              </a:rPr>
              <a:t>Performance on Pre-Slaughter Stunning</a:t>
            </a:r>
            <a:endParaRPr lang="en-GB" b="1" dirty="0">
              <a:solidFill>
                <a:srgbClr val="002060"/>
              </a:solidFill>
              <a:latin typeface="Calibri" panose="020F0502020204030204" pitchFamily="34" charset="0"/>
            </a:endParaRPr>
          </a:p>
        </p:txBody>
      </p:sp>
      <p:sp>
        <p:nvSpPr>
          <p:cNvPr id="3" name="Content Placeholder 2"/>
          <p:cNvSpPr>
            <a:spLocks noGrp="1"/>
          </p:cNvSpPr>
          <p:nvPr>
            <p:ph type="body" sz="half" idx="2"/>
          </p:nvPr>
        </p:nvSpPr>
        <p:spPr>
          <a:xfrm>
            <a:off x="243840" y="1069847"/>
            <a:ext cx="11643360" cy="5361433"/>
          </a:xfrm>
        </p:spPr>
        <p:txBody>
          <a:bodyPr>
            <a:normAutofit fontScale="47500" lnSpcReduction="20000"/>
          </a:bodyPr>
          <a:lstStyle/>
          <a:p>
            <a:pPr algn="just">
              <a:lnSpc>
                <a:spcPct val="110000"/>
              </a:lnSpc>
              <a:spcBef>
                <a:spcPts val="0"/>
              </a:spcBef>
            </a:pPr>
            <a:r>
              <a:rPr lang="en-GB" sz="3600" b="1" dirty="0">
                <a:solidFill>
                  <a:srgbClr val="002060"/>
                </a:solidFill>
                <a:latin typeface="Calibri" panose="020F0502020204030204" pitchFamily="34" charset="0"/>
              </a:rPr>
              <a:t>Religious Slaughter – Farm Animal Welfare at Slaughter</a:t>
            </a:r>
          </a:p>
          <a:p>
            <a:pPr>
              <a:lnSpc>
                <a:spcPct val="110000"/>
              </a:lnSpc>
              <a:spcBef>
                <a:spcPts val="0"/>
              </a:spcBef>
            </a:pPr>
            <a:r>
              <a:rPr lang="en-GB" sz="3600" dirty="0">
                <a:solidFill>
                  <a:srgbClr val="002060"/>
                </a:solidFill>
                <a:latin typeface="Calibri" panose="020F0502020204030204" pitchFamily="34" charset="0"/>
              </a:rPr>
              <a:t>All meat and poultry sold under The Co-operative brand is produced to strict standards of animal welfare. All own-brand fresh and frozen meat and poultry sold in Co-operative stores has been humanely stunned prior to slaughter, and all abattoirs and processing plants supplying our own-brand products are required to work to the standards laid down by our strict animal welfare requirements as well as the Humane Slaughter Association in their Codes of Practice</a:t>
            </a:r>
            <a:r>
              <a:rPr lang="en-GB" sz="3600" dirty="0" smtClean="0">
                <a:solidFill>
                  <a:srgbClr val="002060"/>
                </a:solidFill>
                <a:latin typeface="Calibri" panose="020F0502020204030204" pitchFamily="34" charset="0"/>
              </a:rPr>
              <a:t>.</a:t>
            </a:r>
          </a:p>
          <a:p>
            <a:pPr>
              <a:lnSpc>
                <a:spcPct val="110000"/>
              </a:lnSpc>
              <a:spcBef>
                <a:spcPts val="0"/>
              </a:spcBef>
            </a:pPr>
            <a:endParaRPr lang="en-GB" sz="3600" dirty="0">
              <a:solidFill>
                <a:srgbClr val="002060"/>
              </a:solidFill>
              <a:latin typeface="Calibri" panose="020F0502020204030204" pitchFamily="34" charset="0"/>
            </a:endParaRPr>
          </a:p>
          <a:p>
            <a:pPr>
              <a:lnSpc>
                <a:spcPct val="110000"/>
              </a:lnSpc>
              <a:spcBef>
                <a:spcPts val="0"/>
              </a:spcBef>
            </a:pPr>
            <a:r>
              <a:rPr lang="en-GB" sz="3600" dirty="0" smtClean="0">
                <a:solidFill>
                  <a:srgbClr val="002060"/>
                </a:solidFill>
                <a:latin typeface="Calibri" panose="020F0502020204030204" pitchFamily="34" charset="0"/>
              </a:rPr>
              <a:t>We </a:t>
            </a:r>
            <a:r>
              <a:rPr lang="en-GB" sz="3600" dirty="0">
                <a:solidFill>
                  <a:srgbClr val="002060"/>
                </a:solidFill>
                <a:latin typeface="Calibri" panose="020F0502020204030204" pitchFamily="34" charset="0"/>
              </a:rPr>
              <a:t>do not stipulate Halal/Kosher in our product specifications, nor do we currently sell any Halal/Kosher certified meat and all of our meat comes from animals that are pre-stunned.  There is currently no UK wide labelling scheme to cover whether an animal has been stunned prior to slaughter and to avoid confusing our customers, we would need a consistent approach across the UK food industry, including food service and catering. </a:t>
            </a:r>
            <a:endParaRPr lang="en-GB" sz="3600" dirty="0" smtClean="0">
              <a:solidFill>
                <a:srgbClr val="002060"/>
              </a:solidFill>
              <a:latin typeface="Calibri" panose="020F0502020204030204" pitchFamily="34" charset="0"/>
            </a:endParaRPr>
          </a:p>
          <a:p>
            <a:pPr>
              <a:lnSpc>
                <a:spcPct val="110000"/>
              </a:lnSpc>
              <a:spcBef>
                <a:spcPts val="0"/>
              </a:spcBef>
            </a:pPr>
            <a:endParaRPr lang="en-GB" sz="3600" dirty="0">
              <a:solidFill>
                <a:srgbClr val="002060"/>
              </a:solidFill>
              <a:latin typeface="Calibri" panose="020F0502020204030204" pitchFamily="34" charset="0"/>
            </a:endParaRPr>
          </a:p>
          <a:p>
            <a:pPr>
              <a:lnSpc>
                <a:spcPct val="110000"/>
              </a:lnSpc>
              <a:spcBef>
                <a:spcPts val="0"/>
              </a:spcBef>
            </a:pPr>
            <a:r>
              <a:rPr lang="en-GB" sz="3600" b="1" dirty="0" smtClean="0">
                <a:solidFill>
                  <a:srgbClr val="002060"/>
                </a:solidFill>
                <a:latin typeface="Calibri" panose="020F0502020204030204" pitchFamily="34" charset="0"/>
              </a:rPr>
              <a:t>Performance:</a:t>
            </a:r>
          </a:p>
          <a:p>
            <a:pPr marL="571500" indent="-571500">
              <a:lnSpc>
                <a:spcPct val="110000"/>
              </a:lnSpc>
              <a:spcBef>
                <a:spcPts val="0"/>
              </a:spcBef>
              <a:buFont typeface="Arial" panose="020B0604020202020204" pitchFamily="34" charset="0"/>
              <a:buChar char="•"/>
            </a:pPr>
            <a:r>
              <a:rPr lang="en-GB" sz="3600" dirty="0" smtClean="0">
                <a:solidFill>
                  <a:srgbClr val="002060"/>
                </a:solidFill>
                <a:latin typeface="Calibri" panose="020F0502020204030204" pitchFamily="34" charset="0"/>
              </a:rPr>
              <a:t>100% of animals within our supply chain have been humanely stunned prior to </a:t>
            </a:r>
            <a:r>
              <a:rPr lang="en-GB" sz="3600" dirty="0" smtClean="0">
                <a:solidFill>
                  <a:srgbClr val="002060"/>
                </a:solidFill>
                <a:latin typeface="Calibri" panose="020F0502020204030204" pitchFamily="34" charset="0"/>
              </a:rPr>
              <a:t>slaughter in 2014-2015</a:t>
            </a:r>
            <a:endParaRPr lang="en-GB" sz="3600"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r>
              <a:rPr lang="en-GB" sz="3600" dirty="0" smtClean="0">
                <a:solidFill>
                  <a:srgbClr val="002060"/>
                </a:solidFill>
                <a:latin typeface="Calibri" panose="020F0502020204030204" pitchFamily="34" charset="0"/>
              </a:rPr>
              <a:t>Performance on this measure is audited by our team of dedicated animal welfare specialists and any issues are documented within the relevant documentation in our abattoirs and processing plants.</a:t>
            </a:r>
          </a:p>
          <a:p>
            <a:pPr marL="571500" indent="-571500">
              <a:lnSpc>
                <a:spcPct val="110000"/>
              </a:lnSpc>
              <a:spcBef>
                <a:spcPts val="0"/>
              </a:spcBef>
              <a:buFont typeface="Arial" panose="020B0604020202020204" pitchFamily="34" charset="0"/>
              <a:buChar char="•"/>
            </a:pPr>
            <a:r>
              <a:rPr lang="en-GB" sz="3600" dirty="0">
                <a:solidFill>
                  <a:srgbClr val="002060"/>
                </a:solidFill>
                <a:latin typeface="Calibri" panose="020F0502020204030204" pitchFamily="34" charset="0"/>
              </a:rPr>
              <a:t>All abattoirs slaughtering livestock for supply to The Co-operative Group shall have in place a CCTV system for the monitoring and recording of livestock up to the point of kill (including offloading, handling, stunning and sticking) for the purpose of managing animal welfare. The CCTV equipment should be capable of recording legible time and date stamped images and storing these images for a period of not less than 6 months. Footage from this CCTV system is to be checked by senior management on a routine basis and be available for audit by a representative from The Co-operative or an appointed agent/audit body at any time</a:t>
            </a:r>
          </a:p>
          <a:p>
            <a:pPr marL="571500" indent="-571500">
              <a:lnSpc>
                <a:spcPct val="110000"/>
              </a:lnSpc>
              <a:spcBef>
                <a:spcPts val="0"/>
              </a:spcBef>
              <a:buFont typeface="Arial" panose="020B0604020202020204" pitchFamily="34" charset="0"/>
              <a:buChar char="•"/>
            </a:pPr>
            <a:endParaRPr lang="en-GB" sz="3600"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endParaRPr lang="en-GB" sz="3600" dirty="0">
              <a:solidFill>
                <a:srgbClr val="002060"/>
              </a:solidFill>
              <a:latin typeface="Calibri" panose="020F0502020204030204" pitchFamily="34" charset="0"/>
            </a:endParaRP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a:p>
        </p:txBody>
      </p:sp>
    </p:spTree>
    <p:extLst>
      <p:ext uri="{BB962C8B-B14F-4D97-AF65-F5344CB8AC3E}">
        <p14:creationId xmlns:p14="http://schemas.microsoft.com/office/powerpoint/2010/main" val="319945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62127"/>
            <a:ext cx="10546080" cy="685800"/>
          </a:xfrm>
        </p:spPr>
        <p:txBody>
          <a:bodyPr/>
          <a:lstStyle/>
          <a:p>
            <a:r>
              <a:rPr lang="en-GB" b="1" dirty="0" smtClean="0">
                <a:solidFill>
                  <a:srgbClr val="002060"/>
                </a:solidFill>
                <a:latin typeface="Calibri" panose="020F0502020204030204" pitchFamily="34" charset="0"/>
              </a:rPr>
              <a:t>Performance on live transport times for animals</a:t>
            </a:r>
            <a:endParaRPr lang="en-GB" b="1" dirty="0">
              <a:solidFill>
                <a:srgbClr val="002060"/>
              </a:solidFill>
              <a:latin typeface="Calibri" panose="020F0502020204030204" pitchFamily="34" charset="0"/>
            </a:endParaRPr>
          </a:p>
        </p:txBody>
      </p:sp>
      <p:sp>
        <p:nvSpPr>
          <p:cNvPr id="3" name="Content Placeholder 2"/>
          <p:cNvSpPr>
            <a:spLocks noGrp="1"/>
          </p:cNvSpPr>
          <p:nvPr>
            <p:ph type="body" sz="half" idx="2"/>
          </p:nvPr>
        </p:nvSpPr>
        <p:spPr>
          <a:xfrm>
            <a:off x="243840" y="1069847"/>
            <a:ext cx="11643360" cy="5361433"/>
          </a:xfrm>
        </p:spPr>
        <p:txBody>
          <a:bodyPr>
            <a:normAutofit fontScale="55000" lnSpcReduction="20000"/>
          </a:bodyPr>
          <a:lstStyle/>
          <a:p>
            <a:pPr algn="just">
              <a:spcBef>
                <a:spcPts val="0"/>
              </a:spcBef>
            </a:pPr>
            <a:r>
              <a:rPr lang="en-GB" sz="3600" b="1" dirty="0">
                <a:solidFill>
                  <a:srgbClr val="002060"/>
                </a:solidFill>
                <a:latin typeface="Calibri" panose="020F0502020204030204" pitchFamily="34" charset="0"/>
              </a:rPr>
              <a:t>Travelling Distance and </a:t>
            </a:r>
            <a:r>
              <a:rPr lang="en-GB" sz="3600" b="1" dirty="0" smtClean="0">
                <a:solidFill>
                  <a:srgbClr val="002060"/>
                </a:solidFill>
                <a:latin typeface="Calibri" panose="020F0502020204030204" pitchFamily="34" charset="0"/>
              </a:rPr>
              <a:t>Time</a:t>
            </a:r>
          </a:p>
          <a:p>
            <a:pPr algn="just">
              <a:spcBef>
                <a:spcPts val="0"/>
              </a:spcBef>
            </a:pPr>
            <a:endParaRPr lang="en-GB" sz="3600" b="1" dirty="0">
              <a:solidFill>
                <a:srgbClr val="002060"/>
              </a:solidFill>
              <a:latin typeface="Calibri" panose="020F0502020204030204" pitchFamily="34" charset="0"/>
            </a:endParaRPr>
          </a:p>
          <a:p>
            <a:pPr lvl="0" algn="just">
              <a:spcBef>
                <a:spcPts val="0"/>
              </a:spcBef>
            </a:pPr>
            <a:r>
              <a:rPr lang="en-GB" sz="3600" dirty="0">
                <a:solidFill>
                  <a:srgbClr val="002060"/>
                </a:solidFill>
                <a:latin typeface="Calibri" panose="020F0502020204030204" pitchFamily="34" charset="0"/>
              </a:rPr>
              <a:t>We ensure our supply base keep live animal transportation to a minimum and avoid unnecessary long distance travel.  We specify specific transportation limits with each livestock standard.  Overall a maximum transport time of 8 hours is permitted across our supply chain with key targets in place for all species.  This data is reviewed though monthly data collection from our supply chain which is uploaded onto our animal welfare portal called Pyramid. We have previously been awarded </a:t>
            </a:r>
            <a:r>
              <a:rPr lang="en-GB" sz="3600" dirty="0">
                <a:solidFill>
                  <a:srgbClr val="002060"/>
                </a:solidFill>
                <a:latin typeface="Calibri" panose="020F0502020204030204" pitchFamily="34" charset="0"/>
                <a:cs typeface="Arial" pitchFamily="34" charset="0"/>
              </a:rPr>
              <a:t>RSPCA Hot Topic Award (Live animal transportation times) for our standards on transportation within our supply chain. </a:t>
            </a:r>
          </a:p>
          <a:p>
            <a:pPr>
              <a:lnSpc>
                <a:spcPct val="110000"/>
              </a:lnSpc>
              <a:spcBef>
                <a:spcPts val="0"/>
              </a:spcBef>
            </a:pPr>
            <a:endParaRPr lang="en-GB" sz="3600" dirty="0">
              <a:solidFill>
                <a:srgbClr val="002060"/>
              </a:solidFill>
              <a:latin typeface="Calibri" panose="020F0502020204030204" pitchFamily="34" charset="0"/>
            </a:endParaRPr>
          </a:p>
          <a:p>
            <a:pPr>
              <a:lnSpc>
                <a:spcPct val="110000"/>
              </a:lnSpc>
              <a:spcBef>
                <a:spcPts val="0"/>
              </a:spcBef>
            </a:pPr>
            <a:r>
              <a:rPr lang="en-GB" sz="3600" b="1" dirty="0" smtClean="0">
                <a:solidFill>
                  <a:srgbClr val="002060"/>
                </a:solidFill>
                <a:latin typeface="Calibri" panose="020F0502020204030204" pitchFamily="34" charset="0"/>
              </a:rPr>
              <a:t>Performance:</a:t>
            </a:r>
          </a:p>
          <a:p>
            <a:pPr>
              <a:lnSpc>
                <a:spcPct val="110000"/>
              </a:lnSpc>
              <a:spcBef>
                <a:spcPts val="0"/>
              </a:spcBef>
            </a:pPr>
            <a:endParaRPr lang="en-GB" sz="3600" b="1"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r>
              <a:rPr lang="en-GB" sz="3600" dirty="0" smtClean="0">
                <a:solidFill>
                  <a:srgbClr val="002060"/>
                </a:solidFill>
                <a:latin typeface="Calibri" panose="020F0502020204030204" pitchFamily="34" charset="0"/>
              </a:rPr>
              <a:t>98% </a:t>
            </a:r>
            <a:r>
              <a:rPr lang="en-GB" sz="3600" dirty="0" smtClean="0">
                <a:solidFill>
                  <a:srgbClr val="002060"/>
                </a:solidFill>
                <a:latin typeface="Calibri" panose="020F0502020204030204" pitchFamily="34" charset="0"/>
              </a:rPr>
              <a:t>of animals within our own brand supply chain through our farming groups have met our target for live animal transportation times.</a:t>
            </a:r>
          </a:p>
          <a:p>
            <a:pPr marL="571500" indent="-571500">
              <a:lnSpc>
                <a:spcPct val="110000"/>
              </a:lnSpc>
              <a:spcBef>
                <a:spcPts val="0"/>
              </a:spcBef>
              <a:buFont typeface="Arial" panose="020B0604020202020204" pitchFamily="34" charset="0"/>
              <a:buChar char="•"/>
            </a:pPr>
            <a:r>
              <a:rPr lang="en-GB" sz="3600" dirty="0" smtClean="0">
                <a:solidFill>
                  <a:srgbClr val="002060"/>
                </a:solidFill>
                <a:latin typeface="Calibri" panose="020F0502020204030204" pitchFamily="34" charset="0"/>
              </a:rPr>
              <a:t>Performance on this measure is audited by our team of dedicated animal welfare specialists and any issues are documented within the relevant documentation in our abattoirs and processing plants.</a:t>
            </a:r>
          </a:p>
          <a:p>
            <a:pPr>
              <a:lnSpc>
                <a:spcPct val="110000"/>
              </a:lnSpc>
              <a:spcBef>
                <a:spcPts val="0"/>
              </a:spcBef>
            </a:pPr>
            <a:endParaRPr lang="en-GB" sz="3600" dirty="0" smtClean="0">
              <a:solidFill>
                <a:srgbClr val="002060"/>
              </a:solidFill>
              <a:latin typeface="Calibri" panose="020F0502020204030204" pitchFamily="34" charset="0"/>
            </a:endParaRPr>
          </a:p>
          <a:p>
            <a:pPr>
              <a:lnSpc>
                <a:spcPct val="110000"/>
              </a:lnSpc>
              <a:spcBef>
                <a:spcPts val="0"/>
              </a:spcBef>
            </a:pPr>
            <a:r>
              <a:rPr lang="en-GB" sz="3600" b="1" dirty="0">
                <a:solidFill>
                  <a:srgbClr val="002060"/>
                </a:solidFill>
                <a:latin typeface="Calibri" panose="020F0502020204030204" pitchFamily="34" charset="0"/>
              </a:rPr>
              <a:t>Issue Management</a:t>
            </a:r>
          </a:p>
          <a:p>
            <a:pPr marL="571500" indent="-571500">
              <a:lnSpc>
                <a:spcPct val="110000"/>
              </a:lnSpc>
              <a:spcBef>
                <a:spcPts val="0"/>
              </a:spcBef>
              <a:buFont typeface="Arial" panose="020B0604020202020204" pitchFamily="34" charset="0"/>
              <a:buChar char="•"/>
            </a:pPr>
            <a:r>
              <a:rPr lang="en-GB" sz="3600" dirty="0">
                <a:solidFill>
                  <a:srgbClr val="002060"/>
                </a:solidFill>
                <a:latin typeface="Calibri" panose="020F0502020204030204" pitchFamily="34" charset="0"/>
              </a:rPr>
              <a:t>In </a:t>
            </a:r>
            <a:r>
              <a:rPr lang="en-GB" sz="3600" dirty="0" smtClean="0">
                <a:solidFill>
                  <a:srgbClr val="002060"/>
                </a:solidFill>
                <a:latin typeface="Calibri" panose="020F0502020204030204" pitchFamily="34" charset="0"/>
              </a:rPr>
              <a:t>2014 </a:t>
            </a:r>
            <a:r>
              <a:rPr lang="en-GB" sz="3600" dirty="0" smtClean="0">
                <a:solidFill>
                  <a:srgbClr val="002060"/>
                </a:solidFill>
                <a:latin typeface="Calibri" panose="020F0502020204030204" pitchFamily="34" charset="0"/>
              </a:rPr>
              <a:t>we had an </a:t>
            </a:r>
            <a:r>
              <a:rPr lang="en-GB" sz="3600" dirty="0" smtClean="0">
                <a:solidFill>
                  <a:srgbClr val="002060"/>
                </a:solidFill>
                <a:latin typeface="Calibri" panose="020F0502020204030204" pitchFamily="34" charset="0"/>
              </a:rPr>
              <a:t>two issues </a:t>
            </a:r>
            <a:r>
              <a:rPr lang="en-GB" sz="3600" dirty="0" smtClean="0">
                <a:solidFill>
                  <a:srgbClr val="002060"/>
                </a:solidFill>
                <a:latin typeface="Calibri" panose="020F0502020204030204" pitchFamily="34" charset="0"/>
              </a:rPr>
              <a:t>where slaughter at </a:t>
            </a:r>
            <a:r>
              <a:rPr lang="en-GB" sz="3600" dirty="0" smtClean="0">
                <a:solidFill>
                  <a:srgbClr val="002060"/>
                </a:solidFill>
                <a:latin typeface="Calibri" panose="020F0502020204030204" pitchFamily="34" charset="0"/>
              </a:rPr>
              <a:t>two </a:t>
            </a:r>
            <a:r>
              <a:rPr lang="en-GB" sz="3600" dirty="0" smtClean="0">
                <a:solidFill>
                  <a:srgbClr val="002060"/>
                </a:solidFill>
                <a:latin typeface="Calibri" panose="020F0502020204030204" pitchFamily="34" charset="0"/>
              </a:rPr>
              <a:t>production sites </a:t>
            </a:r>
            <a:r>
              <a:rPr lang="en-GB" sz="3600" dirty="0" smtClean="0">
                <a:solidFill>
                  <a:srgbClr val="002060"/>
                </a:solidFill>
                <a:latin typeface="Calibri" panose="020F0502020204030204" pitchFamily="34" charset="0"/>
              </a:rPr>
              <a:t>had </a:t>
            </a:r>
            <a:r>
              <a:rPr lang="en-GB" sz="3600" dirty="0">
                <a:solidFill>
                  <a:srgbClr val="002060"/>
                </a:solidFill>
                <a:latin typeface="Calibri" panose="020F0502020204030204" pitchFamily="34" charset="0"/>
              </a:rPr>
              <a:t>to be </a:t>
            </a:r>
            <a:r>
              <a:rPr lang="en-GB" sz="3600" dirty="0" smtClean="0">
                <a:solidFill>
                  <a:srgbClr val="002060"/>
                </a:solidFill>
                <a:latin typeface="Calibri" panose="020F0502020204030204" pitchFamily="34" charset="0"/>
              </a:rPr>
              <a:t>suspended. A </a:t>
            </a:r>
            <a:r>
              <a:rPr lang="en-GB" sz="3600" dirty="0">
                <a:solidFill>
                  <a:srgbClr val="002060"/>
                </a:solidFill>
                <a:latin typeface="Calibri" panose="020F0502020204030204" pitchFamily="34" charset="0"/>
              </a:rPr>
              <a:t>decision was taken jointly with the </a:t>
            </a:r>
            <a:r>
              <a:rPr lang="en-GB" sz="3600" dirty="0" smtClean="0">
                <a:solidFill>
                  <a:srgbClr val="002060"/>
                </a:solidFill>
                <a:latin typeface="Calibri" panose="020F0502020204030204" pitchFamily="34" charset="0"/>
              </a:rPr>
              <a:t>onsite vet </a:t>
            </a:r>
            <a:r>
              <a:rPr lang="en-GB" sz="3600" dirty="0">
                <a:solidFill>
                  <a:srgbClr val="002060"/>
                </a:solidFill>
                <a:latin typeface="Calibri" panose="020F0502020204030204" pitchFamily="34" charset="0"/>
              </a:rPr>
              <a:t>to extend the travel time until production was </a:t>
            </a:r>
            <a:r>
              <a:rPr lang="en-GB" sz="3600" dirty="0" smtClean="0">
                <a:solidFill>
                  <a:srgbClr val="002060"/>
                </a:solidFill>
                <a:latin typeface="Calibri" panose="020F0502020204030204" pitchFamily="34" charset="0"/>
              </a:rPr>
              <a:t>re-started in order to maintain the welfare of the birds and livestock. </a:t>
            </a:r>
            <a:endParaRPr lang="en-GB" sz="3600" dirty="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endParaRPr lang="en-GB" sz="3600"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endParaRPr lang="en-GB" sz="3600"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endParaRPr lang="en-GB" sz="3600" dirty="0">
              <a:solidFill>
                <a:srgbClr val="002060"/>
              </a:solidFill>
              <a:latin typeface="Calibri" panose="020F0502020204030204" pitchFamily="34" charset="0"/>
            </a:endParaRP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a:p>
        </p:txBody>
      </p:sp>
    </p:spTree>
    <p:extLst>
      <p:ext uri="{BB962C8B-B14F-4D97-AF65-F5344CB8AC3E}">
        <p14:creationId xmlns:p14="http://schemas.microsoft.com/office/powerpoint/2010/main" val="417956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62127"/>
            <a:ext cx="10546080" cy="685800"/>
          </a:xfrm>
        </p:spPr>
        <p:txBody>
          <a:bodyPr/>
          <a:lstStyle/>
          <a:p>
            <a:r>
              <a:rPr lang="en-GB" b="1" dirty="0">
                <a:solidFill>
                  <a:srgbClr val="002060"/>
                </a:solidFill>
                <a:latin typeface="Calibri" panose="020F0502020204030204" pitchFamily="34" charset="0"/>
              </a:rPr>
              <a:t>Performance of farm indicator measurements </a:t>
            </a:r>
            <a:endParaRPr lang="en-GB" b="1" dirty="0">
              <a:solidFill>
                <a:srgbClr val="002060"/>
              </a:solidFill>
              <a:latin typeface="Calibri" panose="020F0502020204030204" pitchFamily="34" charset="0"/>
            </a:endParaRPr>
          </a:p>
        </p:txBody>
      </p:sp>
      <p:sp>
        <p:nvSpPr>
          <p:cNvPr id="3" name="Content Placeholder 2"/>
          <p:cNvSpPr>
            <a:spLocks noGrp="1"/>
          </p:cNvSpPr>
          <p:nvPr>
            <p:ph type="body" sz="half" idx="2"/>
          </p:nvPr>
        </p:nvSpPr>
        <p:spPr>
          <a:xfrm>
            <a:off x="243840" y="1069847"/>
            <a:ext cx="11643360" cy="5361433"/>
          </a:xfrm>
        </p:spPr>
        <p:txBody>
          <a:bodyPr>
            <a:normAutofit fontScale="62500" lnSpcReduction="20000"/>
          </a:bodyPr>
          <a:lstStyle/>
          <a:p>
            <a:pPr algn="just">
              <a:lnSpc>
                <a:spcPct val="110000"/>
              </a:lnSpc>
              <a:spcBef>
                <a:spcPts val="0"/>
              </a:spcBef>
            </a:pPr>
            <a:r>
              <a:rPr lang="en-GB" sz="3600" dirty="0" smtClean="0">
                <a:solidFill>
                  <a:srgbClr val="002060"/>
                </a:solidFill>
                <a:latin typeface="Calibri" panose="020F0502020204030204" pitchFamily="34" charset="0"/>
              </a:rPr>
              <a:t>On a monthly basis we record input, outcome and health and quality measures from the farms within our Farming Group.  We have set criteria and an agreed target </a:t>
            </a:r>
            <a:r>
              <a:rPr lang="en-GB" sz="3600" dirty="0">
                <a:solidFill>
                  <a:srgbClr val="002060"/>
                </a:solidFill>
                <a:latin typeface="Calibri" panose="020F0502020204030204" pitchFamily="34" charset="0"/>
              </a:rPr>
              <a:t>for each species that </a:t>
            </a:r>
            <a:r>
              <a:rPr lang="en-GB" sz="3600" dirty="0" smtClean="0">
                <a:solidFill>
                  <a:srgbClr val="002060"/>
                </a:solidFill>
                <a:latin typeface="Calibri" panose="020F0502020204030204" pitchFamily="34" charset="0"/>
              </a:rPr>
              <a:t>our farmers and suppliers work to.  This enables the us to show due diligence against our animal welfare targets but more importantly drives progress and action to any challenges for our farming and supplier base.  Our welfare tracker is reviewed monthly by our team of dedicated experts in animal welfare.  We feedback performance through farming group meetings so that individual farmers can see how they benchmark against the group and help drive </a:t>
            </a:r>
            <a:r>
              <a:rPr lang="en-GB" sz="3600" dirty="0">
                <a:solidFill>
                  <a:srgbClr val="002060"/>
                </a:solidFill>
                <a:latin typeface="Calibri" panose="020F0502020204030204" pitchFamily="34" charset="0"/>
              </a:rPr>
              <a:t>further improvements </a:t>
            </a:r>
            <a:r>
              <a:rPr lang="en-GB" sz="3600" dirty="0" smtClean="0">
                <a:solidFill>
                  <a:srgbClr val="002060"/>
                </a:solidFill>
                <a:latin typeface="Calibri" panose="020F0502020204030204" pitchFamily="34" charset="0"/>
              </a:rPr>
              <a:t>and share best practice in in a practical manner. Our suppliers and farmers can review their performance and benchmark themselves against the wider farming </a:t>
            </a:r>
            <a:r>
              <a:rPr lang="en-GB" sz="3600" dirty="0">
                <a:solidFill>
                  <a:srgbClr val="002060"/>
                </a:solidFill>
                <a:latin typeface="Calibri" panose="020F0502020204030204" pitchFamily="34" charset="0"/>
              </a:rPr>
              <a:t>base </a:t>
            </a:r>
            <a:r>
              <a:rPr lang="en-GB" sz="3600" dirty="0" smtClean="0">
                <a:solidFill>
                  <a:srgbClr val="002060"/>
                </a:solidFill>
                <a:latin typeface="Calibri" panose="020F0502020204030204" pitchFamily="34" charset="0"/>
              </a:rPr>
              <a:t>on our </a:t>
            </a:r>
            <a:r>
              <a:rPr lang="en-GB" sz="3600" dirty="0">
                <a:solidFill>
                  <a:srgbClr val="002060"/>
                </a:solidFill>
                <a:latin typeface="Calibri" panose="020F0502020204030204" pitchFamily="34" charset="0"/>
              </a:rPr>
              <a:t>our Pyramid </a:t>
            </a:r>
            <a:r>
              <a:rPr lang="en-GB" sz="3600" dirty="0" smtClean="0">
                <a:solidFill>
                  <a:srgbClr val="002060"/>
                </a:solidFill>
                <a:latin typeface="Calibri" panose="020F0502020204030204" pitchFamily="34" charset="0"/>
              </a:rPr>
              <a:t>system. </a:t>
            </a:r>
            <a:endParaRPr lang="en-GB" sz="3600" dirty="0">
              <a:solidFill>
                <a:srgbClr val="002060"/>
              </a:solidFill>
              <a:latin typeface="Calibri" panose="020F0502020204030204" pitchFamily="34" charset="0"/>
            </a:endParaRPr>
          </a:p>
          <a:p>
            <a:pPr>
              <a:lnSpc>
                <a:spcPct val="110000"/>
              </a:lnSpc>
              <a:spcBef>
                <a:spcPts val="0"/>
              </a:spcBef>
            </a:pPr>
            <a:endParaRPr lang="en-GB" sz="3600" b="1" dirty="0" smtClean="0">
              <a:solidFill>
                <a:srgbClr val="002060"/>
              </a:solidFill>
              <a:latin typeface="Calibri" panose="020F0502020204030204" pitchFamily="34" charset="0"/>
            </a:endParaRPr>
          </a:p>
          <a:p>
            <a:pPr>
              <a:lnSpc>
                <a:spcPct val="110000"/>
              </a:lnSpc>
              <a:spcBef>
                <a:spcPts val="0"/>
              </a:spcBef>
            </a:pPr>
            <a:r>
              <a:rPr lang="en-GB" sz="3600" b="1" dirty="0" smtClean="0">
                <a:solidFill>
                  <a:srgbClr val="002060"/>
                </a:solidFill>
                <a:latin typeface="Calibri" panose="020F0502020204030204" pitchFamily="34" charset="0"/>
              </a:rPr>
              <a:t>Performance:</a:t>
            </a:r>
          </a:p>
          <a:p>
            <a:pPr>
              <a:lnSpc>
                <a:spcPct val="110000"/>
              </a:lnSpc>
              <a:spcBef>
                <a:spcPts val="0"/>
              </a:spcBef>
            </a:pPr>
            <a:endParaRPr lang="en-GB" sz="3600" b="1"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r>
              <a:rPr lang="en-GB" sz="3600" dirty="0" smtClean="0">
                <a:solidFill>
                  <a:srgbClr val="002060"/>
                </a:solidFill>
                <a:latin typeface="Calibri" panose="020F0502020204030204" pitchFamily="34" charset="0"/>
              </a:rPr>
              <a:t>We committed </a:t>
            </a:r>
            <a:r>
              <a:rPr lang="en-GB" sz="3600" dirty="0" smtClean="0">
                <a:solidFill>
                  <a:srgbClr val="002060"/>
                </a:solidFill>
                <a:latin typeface="Calibri" panose="020F0502020204030204" pitchFamily="34" charset="0"/>
              </a:rPr>
              <a:t>to reporting </a:t>
            </a:r>
            <a:r>
              <a:rPr lang="en-GB" sz="3600" dirty="0" smtClean="0">
                <a:solidFill>
                  <a:srgbClr val="002060"/>
                </a:solidFill>
                <a:latin typeface="Calibri" panose="020F0502020204030204" pitchFamily="34" charset="0"/>
              </a:rPr>
              <a:t>on </a:t>
            </a:r>
            <a:r>
              <a:rPr lang="en-GB" sz="3600" dirty="0" smtClean="0">
                <a:solidFill>
                  <a:srgbClr val="002060"/>
                </a:solidFill>
                <a:latin typeface="Calibri" panose="020F0502020204030204" pitchFamily="34" charset="0"/>
              </a:rPr>
              <a:t>our performance against our animal welfare measures within 2015</a:t>
            </a:r>
            <a:r>
              <a:rPr lang="en-GB" sz="3600" dirty="0" smtClean="0">
                <a:solidFill>
                  <a:srgbClr val="002060"/>
                </a:solidFill>
                <a:latin typeface="Calibri" panose="020F0502020204030204" pitchFamily="34" charset="0"/>
              </a:rPr>
              <a:t>. Our performance for input, outcome and quality measures is detailed on the following page</a:t>
            </a:r>
            <a:endParaRPr lang="en-GB" sz="3600" dirty="0" smtClean="0">
              <a:solidFill>
                <a:srgbClr val="002060"/>
              </a:solidFill>
              <a:latin typeface="Calibri" panose="020F0502020204030204" pitchFamily="34" charset="0"/>
            </a:endParaRPr>
          </a:p>
          <a:p>
            <a:pPr marL="571500" indent="-571500">
              <a:lnSpc>
                <a:spcPct val="110000"/>
              </a:lnSpc>
              <a:spcBef>
                <a:spcPts val="0"/>
              </a:spcBef>
              <a:buFont typeface="Arial" panose="020B0604020202020204" pitchFamily="34" charset="0"/>
              <a:buChar char="•"/>
            </a:pPr>
            <a:endParaRPr lang="en-GB" sz="3600" dirty="0">
              <a:solidFill>
                <a:srgbClr val="002060"/>
              </a:solidFill>
              <a:latin typeface="Calibri" panose="020F0502020204030204" pitchFamily="34" charset="0"/>
            </a:endParaRP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a:p>
        </p:txBody>
      </p:sp>
    </p:spTree>
    <p:extLst>
      <p:ext uri="{BB962C8B-B14F-4D97-AF65-F5344CB8AC3E}">
        <p14:creationId xmlns:p14="http://schemas.microsoft.com/office/powerpoint/2010/main" val="234369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62127"/>
            <a:ext cx="10546080" cy="685800"/>
          </a:xfrm>
        </p:spPr>
        <p:txBody>
          <a:bodyPr/>
          <a:lstStyle/>
          <a:p>
            <a:r>
              <a:rPr lang="en-GB" sz="3600" b="1" dirty="0" smtClean="0">
                <a:solidFill>
                  <a:srgbClr val="002060"/>
                </a:solidFill>
                <a:latin typeface="Calibri" panose="020F0502020204030204" pitchFamily="34" charset="0"/>
              </a:rPr>
              <a:t>Performance of farm indicator measurements in </a:t>
            </a:r>
            <a:r>
              <a:rPr lang="en-GB" sz="3600" b="1" dirty="0" smtClean="0">
                <a:solidFill>
                  <a:srgbClr val="002060"/>
                </a:solidFill>
                <a:latin typeface="Calibri" panose="020F0502020204030204" pitchFamily="34" charset="0"/>
              </a:rPr>
              <a:t>2014</a:t>
            </a:r>
            <a:endParaRPr lang="en-GB" sz="3600" b="1" dirty="0">
              <a:solidFill>
                <a:srgbClr val="002060"/>
              </a:solidFill>
              <a:latin typeface="Calibri" panose="020F0502020204030204" pitchFamily="34" charset="0"/>
            </a:endParaRPr>
          </a:p>
        </p:txBody>
      </p:sp>
      <p:sp>
        <p:nvSpPr>
          <p:cNvPr id="3" name="Content Placeholder 2"/>
          <p:cNvSpPr>
            <a:spLocks noGrp="1"/>
          </p:cNvSpPr>
          <p:nvPr>
            <p:ph type="body" sz="half" idx="2"/>
          </p:nvPr>
        </p:nvSpPr>
        <p:spPr>
          <a:xfrm>
            <a:off x="243840" y="1069847"/>
            <a:ext cx="11643360" cy="5609249"/>
          </a:xfrm>
        </p:spPr>
        <p:txBody>
          <a:bodyPr>
            <a:normAutofit fontScale="92500" lnSpcReduction="20000"/>
          </a:bodyPr>
          <a:lstStyle/>
          <a:p>
            <a:pPr marL="571500" indent="-571500">
              <a:lnSpc>
                <a:spcPct val="110000"/>
              </a:lnSpc>
              <a:spcBef>
                <a:spcPts val="0"/>
              </a:spcBef>
              <a:buFont typeface="Arial" panose="020B0604020202020204" pitchFamily="34" charset="0"/>
              <a:buChar char="•"/>
            </a:pPr>
            <a:endParaRPr lang="en-GB" sz="3600" dirty="0">
              <a:solidFill>
                <a:srgbClr val="002060"/>
              </a:solidFill>
              <a:latin typeface="Calibri" panose="020F0502020204030204" pitchFamily="34" charset="0"/>
            </a:endParaRPr>
          </a:p>
          <a:p>
            <a:pPr marL="0" indent="0" algn="just">
              <a:lnSpc>
                <a:spcPct val="120000"/>
              </a:lnSpc>
              <a:spcBef>
                <a:spcPts val="0"/>
              </a:spcBef>
              <a:buNone/>
            </a:pPr>
            <a:endParaRPr lang="en-GB" sz="3300" dirty="0" smtClean="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0" indent="0" algn="just">
              <a:lnSpc>
                <a:spcPct val="120000"/>
              </a:lnSpc>
              <a:spcBef>
                <a:spcPts val="0"/>
              </a:spcBef>
              <a:buNone/>
            </a:pPr>
            <a:endParaRPr lang="en-GB" sz="3300" dirty="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smtClean="0">
              <a:solidFill>
                <a:srgbClr val="002060"/>
              </a:solidFill>
              <a:latin typeface="Calibri" panose="020F0502020204030204" pitchFamily="34" charset="0"/>
              <a:cs typeface="Times New Roman" panose="02020603050405020304" pitchFamily="18" charset="0"/>
            </a:endParaRPr>
          </a:p>
          <a:p>
            <a:pPr marL="457200" indent="-457200" algn="just">
              <a:lnSpc>
                <a:spcPct val="120000"/>
              </a:lnSpc>
              <a:spcBef>
                <a:spcPts val="0"/>
              </a:spcBef>
            </a:pPr>
            <a:endParaRPr lang="en-GB" sz="3300" dirty="0">
              <a:solidFill>
                <a:srgbClr val="002060"/>
              </a:solidFill>
              <a:latin typeface="Calibri" panose="020F0502020204030204" pitchFamily="34" charset="0"/>
            </a:endParaRPr>
          </a:p>
          <a:p>
            <a:pPr marL="0" indent="0" algn="just">
              <a:buNone/>
            </a:pPr>
            <a:endParaRPr lang="en-GB" sz="4300" b="1" dirty="0" smtClean="0"/>
          </a:p>
          <a:p>
            <a:endParaRPr lang="en-GB" dirty="0" smtClean="0"/>
          </a:p>
          <a:p>
            <a:endParaRPr lang="en-GB" dirty="0" smtClean="0"/>
          </a:p>
          <a:p>
            <a:r>
              <a:rPr lang="en-GB" dirty="0" smtClean="0"/>
              <a:t>The table above details the % compliance of our supply chain for input, outcome and quality measures within 2014.  This data is recorded for each species from our Farming Group farms on a monthly basis. Typical input measures include  stocking density, medicine usage, travel times and days grazing.  Typical outcome measures include body condition, </a:t>
            </a:r>
            <a:r>
              <a:rPr lang="en-GB" dirty="0" err="1" smtClean="0"/>
              <a:t>hockburn</a:t>
            </a:r>
            <a:r>
              <a:rPr lang="en-GB" dirty="0" smtClean="0"/>
              <a:t>, </a:t>
            </a:r>
            <a:r>
              <a:rPr lang="en-GB" dirty="0" err="1" smtClean="0"/>
              <a:t>pododermatitis</a:t>
            </a:r>
            <a:r>
              <a:rPr lang="en-GB" dirty="0" smtClean="0"/>
              <a:t>, mastitis, leg culls, condemnations, lameness, , tail docking and mortality.  Typical quality and consistency measures include factory condemnations, disease incidence, bruising, microbiological performance. </a:t>
            </a:r>
            <a:r>
              <a:rPr lang="en-GB" dirty="0" err="1" smtClean="0"/>
              <a:t>Bactoscan</a:t>
            </a:r>
            <a:r>
              <a:rPr lang="en-GB" dirty="0" smtClean="0"/>
              <a:t>, carcase grade and live weight. Performance is reported on a monthly basis internally and  action plans to improve performance on farm and through R&amp;D are in place with all suppliers.</a:t>
            </a:r>
            <a:endParaRPr lang="en-GB" dirty="0"/>
          </a:p>
        </p:txBody>
      </p:sp>
      <p:pic>
        <p:nvPicPr>
          <p:cNvPr id="8" name="Picture 7"/>
          <p:cNvPicPr>
            <a:picLocks noChangeAspect="1"/>
          </p:cNvPicPr>
          <p:nvPr/>
        </p:nvPicPr>
        <p:blipFill>
          <a:blip r:embed="rId2"/>
          <a:stretch>
            <a:fillRect/>
          </a:stretch>
        </p:blipFill>
        <p:spPr>
          <a:xfrm>
            <a:off x="1603513" y="947927"/>
            <a:ext cx="8320448" cy="4193916"/>
          </a:xfrm>
          <a:prstGeom prst="rect">
            <a:avLst/>
          </a:prstGeom>
        </p:spPr>
      </p:pic>
    </p:spTree>
    <p:extLst>
      <p:ext uri="{BB962C8B-B14F-4D97-AF65-F5344CB8AC3E}">
        <p14:creationId xmlns:p14="http://schemas.microsoft.com/office/powerpoint/2010/main" val="116486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1358</TotalTime>
  <Words>1446</Words>
  <Application>Microsoft Office PowerPoint</Application>
  <PresentationFormat>Widescreen</PresentationFormat>
  <Paragraphs>110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Times New Roman</vt:lpstr>
      <vt:lpstr>Basis</vt:lpstr>
      <vt:lpstr>PowerPoint Presentation</vt:lpstr>
      <vt:lpstr>Introduction</vt:lpstr>
      <vt:lpstr>Welfare Standards</vt:lpstr>
      <vt:lpstr>Eggs and Milk</vt:lpstr>
      <vt:lpstr>Fresh Poultry, Meat and Fish</vt:lpstr>
      <vt:lpstr>Performance on Pre-Slaughter Stunning</vt:lpstr>
      <vt:lpstr>Performance on live transport times for animals</vt:lpstr>
      <vt:lpstr>Performance of farm indicator measurements </vt:lpstr>
      <vt:lpstr>Performance of farm indicator measurements in 2014</vt:lpstr>
      <vt:lpstr>Progress on Farming Groups</vt:lpstr>
    </vt:vector>
  </TitlesOfParts>
  <Company>The Co-operative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Gorst</dc:creator>
  <cp:lastModifiedBy>Ciara Gorst</cp:lastModifiedBy>
  <cp:revision>84</cp:revision>
  <cp:lastPrinted>2015-01-05T11:35:34Z</cp:lastPrinted>
  <dcterms:created xsi:type="dcterms:W3CDTF">2014-11-27T09:07:35Z</dcterms:created>
  <dcterms:modified xsi:type="dcterms:W3CDTF">2015-07-28T18:09:16Z</dcterms:modified>
</cp:coreProperties>
</file>