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2"/>
  </p:notesMasterIdLst>
  <p:handoutMasterIdLst>
    <p:handoutMasterId r:id="rId13"/>
  </p:handoutMasterIdLst>
  <p:sldIdLst>
    <p:sldId id="555" r:id="rId5"/>
    <p:sldId id="10834" r:id="rId6"/>
    <p:sldId id="10797" r:id="rId7"/>
    <p:sldId id="553" r:id="rId8"/>
    <p:sldId id="554" r:id="rId9"/>
    <p:sldId id="10835" r:id="rId10"/>
    <p:sldId id="10836" r:id="rId11"/>
  </p:sldIdLst>
  <p:sldSz cx="12192000" cy="6858000"/>
  <p:notesSz cx="6797675" cy="9926638"/>
  <p:embeddedFontLst>
    <p:embeddedFont>
      <p:font typeface="Arial Black" panose="020B0A04020102020204" pitchFamily="34" charset="0"/>
      <p:bold r:id="rId14"/>
    </p:embeddedFont>
    <p:embeddedFont>
      <p:font typeface="Calibri" panose="020F0502020204030204" pitchFamily="34" charset="0"/>
      <p:regular r:id="rId15"/>
      <p:bold r:id="rId16"/>
      <p:italic r:id="rId17"/>
      <p:boldItalic r:id="rId18"/>
    </p:embeddedFont>
    <p:embeddedFont>
      <p:font typeface="HelveticaNeueLT Std Lt Cn" panose="020B0406020202030204" charset="0"/>
      <p:regular r:id="rId19"/>
      <p:bold r:id="rId20"/>
      <p:italic r:id="rId21"/>
      <p:boldItalic r:id="rId22"/>
    </p:embeddedFont>
  </p:embeddedFontLst>
  <p:custDataLst>
    <p:tags r:id="rId2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Beatrice Lui" initials="BL" lastIdx="1" clrIdx="1">
    <p:extLst>
      <p:ext uri="{19B8F6BF-5375-455C-9EA6-DF929625EA0E}">
        <p15:presenceInfo xmlns:p15="http://schemas.microsoft.com/office/powerpoint/2012/main" userId="S::Beatrice.Lui@ipsos.com::53d7337b-7a96-4b77-bce1-7cfef66dd4b9" providerId="AD"/>
      </p:ext>
    </p:extLst>
  </p:cmAuthor>
  <p:cmAuthor id="3" name="Maritess Turingan" initials="MT" lastIdx="1" clrIdx="2">
    <p:extLst>
      <p:ext uri="{19B8F6BF-5375-455C-9EA6-DF929625EA0E}">
        <p15:presenceInfo xmlns:p15="http://schemas.microsoft.com/office/powerpoint/2012/main" userId="S::Maritess.Turingan@ipsos.com::adaaf0d8-58f9-4a83-b04e-75d38f2f03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77C5D5"/>
    <a:srgbClr val="CE0058"/>
    <a:srgbClr val="758CC0"/>
    <a:srgbClr val="FFFFFF"/>
    <a:srgbClr val="EE1C25"/>
    <a:srgbClr val="E72F2D"/>
    <a:srgbClr val="7F7F7F"/>
    <a:srgbClr val="0072AA"/>
    <a:srgbClr val="B307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62" autoAdjust="0"/>
    <p:restoredTop sz="95118" autoAdjust="0"/>
  </p:normalViewPr>
  <p:slideViewPr>
    <p:cSldViewPr showGuides="1">
      <p:cViewPr varScale="1">
        <p:scale>
          <a:sx n="63" d="100"/>
          <a:sy n="63" d="100"/>
        </p:scale>
        <p:origin x="820" y="64"/>
      </p:cViewPr>
      <p:guideLst/>
    </p:cSldViewPr>
  </p:slideViewPr>
  <p:notesTextViewPr>
    <p:cViewPr>
      <p:scale>
        <a:sx n="1" d="1"/>
        <a:sy n="1" d="1"/>
      </p:scale>
      <p:origin x="0" y="0"/>
    </p:cViewPr>
  </p:notesTextViewPr>
  <p:sorterViewPr>
    <p:cViewPr varScale="1">
      <p:scale>
        <a:sx n="1" d="1"/>
        <a:sy n="1" d="1"/>
      </p:scale>
      <p:origin x="0" y="0"/>
    </p:cViewPr>
  </p:sorterViewPr>
  <p:notesViewPr>
    <p:cSldViewPr showGuides="1">
      <p:cViewPr>
        <p:scale>
          <a:sx n="75" d="100"/>
          <a:sy n="75" d="100"/>
        </p:scale>
        <p:origin x="3156" y="22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5"/>
          <c:dPt>
            <c:idx val="0"/>
            <c:bubble3D val="0"/>
            <c:explosion val="1"/>
            <c:spPr>
              <a:solidFill>
                <a:srgbClr val="758CC0"/>
              </a:solidFill>
              <a:ln w="19050">
                <a:solidFill>
                  <a:schemeClr val="lt1"/>
                </a:solidFill>
              </a:ln>
              <a:effectLst/>
            </c:spPr>
            <c:extLst>
              <c:ext xmlns:c16="http://schemas.microsoft.com/office/drawing/2014/chart" uri="{C3380CC4-5D6E-409C-BE32-E72D297353CC}">
                <c16:uniqueId val="{00000001-15E7-4F3C-84C8-BA202763018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2-15E7-4F3C-84C8-BA202763018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E7-4F3C-84C8-BA202763018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Recognition</c:v>
                </c:pt>
                <c:pt idx="1">
                  <c:v>Non-Recognition</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0-15E7-4F3C-84C8-BA202763018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r>
              <a:rPr lang="en-US" sz="1400" u="sng" dirty="0"/>
              <a:t>Aided Brand Recall</a:t>
            </a:r>
          </a:p>
        </c:rich>
      </c:tx>
      <c:overlay val="0"/>
      <c:spPr>
        <a:noFill/>
        <a:ln>
          <a:noFill/>
        </a:ln>
        <a:effectLst/>
      </c:spPr>
      <c:txPr>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Brand Recall</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1"/>
                <c:pt idx="0">
                  <c:v>Correct brand</c:v>
                </c:pt>
              </c:strCache>
            </c:strRef>
          </c:cat>
          <c:val>
            <c:numRef>
              <c:f>Sheet1!$B$2:$B$8</c:f>
              <c:numCache>
                <c:formatCode>General</c:formatCode>
                <c:ptCount val="7"/>
                <c:pt idx="0">
                  <c:v>40</c:v>
                </c:pt>
              </c:numCache>
            </c:numRef>
          </c:val>
          <c:extLst>
            <c:ext xmlns:c16="http://schemas.microsoft.com/office/drawing/2014/chart" uri="{C3380CC4-5D6E-409C-BE32-E72D297353CC}">
              <c16:uniqueId val="{00000000-BA20-47BA-A7F1-F30E6EF8ECAB}"/>
            </c:ext>
          </c:extLst>
        </c:ser>
        <c:dLbls>
          <c:showLegendKey val="0"/>
          <c:showVal val="0"/>
          <c:showCatName val="0"/>
          <c:showSerName val="0"/>
          <c:showPercent val="0"/>
          <c:showBubbleSize val="0"/>
        </c:dLbls>
        <c:gapWidth val="70"/>
        <c:axId val="556016800"/>
        <c:axId val="556019424"/>
      </c:barChart>
      <c:catAx>
        <c:axId val="556016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6019424"/>
        <c:crosses val="autoZero"/>
        <c:auto val="1"/>
        <c:lblAlgn val="ctr"/>
        <c:lblOffset val="100"/>
        <c:noMultiLvlLbl val="0"/>
      </c:catAx>
      <c:valAx>
        <c:axId val="556019424"/>
        <c:scaling>
          <c:orientation val="minMax"/>
        </c:scaling>
        <c:delete val="1"/>
        <c:axPos val="t"/>
        <c:numFmt formatCode="General" sourceLinked="1"/>
        <c:majorTickMark val="none"/>
        <c:minorTickMark val="none"/>
        <c:tickLblPos val="nextTo"/>
        <c:crossAx val="556016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 strongly dislike it</c:v>
                </c:pt>
              </c:strCache>
            </c:strRef>
          </c:tx>
          <c:spPr>
            <a:solidFill>
              <a:srgbClr val="C00000"/>
            </a:solidFill>
            <a:ln>
              <a:noFill/>
            </a:ln>
            <a:effectLst/>
          </c:spPr>
          <c:invertIfNegative val="0"/>
          <c:cat>
            <c:strRef>
              <c:f>Sheet1!$A$2</c:f>
              <c:strCache>
                <c:ptCount val="1"/>
                <c:pt idx="0">
                  <c:v>Category 1</c:v>
                </c:pt>
              </c:strCache>
            </c:strRef>
          </c:cat>
          <c:val>
            <c:numRef>
              <c:f>Sheet1!$B$2</c:f>
              <c:numCache>
                <c:formatCode>General</c:formatCode>
                <c:ptCount val="1"/>
                <c:pt idx="0">
                  <c:v>0</c:v>
                </c:pt>
              </c:numCache>
            </c:numRef>
          </c:val>
          <c:extLst>
            <c:ext xmlns:c16="http://schemas.microsoft.com/office/drawing/2014/chart" uri="{C3380CC4-5D6E-409C-BE32-E72D297353CC}">
              <c16:uniqueId val="{00000000-7527-47A1-A710-5A3ED551BD35}"/>
            </c:ext>
          </c:extLst>
        </c:ser>
        <c:ser>
          <c:idx val="1"/>
          <c:order val="1"/>
          <c:tx>
            <c:strRef>
              <c:f>Sheet1!$C$1</c:f>
              <c:strCache>
                <c:ptCount val="1"/>
                <c:pt idx="0">
                  <c:v>I dislike it</c:v>
                </c:pt>
              </c:strCache>
            </c:strRef>
          </c:tx>
          <c:spPr>
            <a:solidFill>
              <a:srgbClr val="E6A28E"/>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c:v>
                </c:pt>
              </c:numCache>
            </c:numRef>
          </c:val>
          <c:extLst>
            <c:ext xmlns:c16="http://schemas.microsoft.com/office/drawing/2014/chart" uri="{C3380CC4-5D6E-409C-BE32-E72D297353CC}">
              <c16:uniqueId val="{00000001-7527-47A1-A710-5A3ED551BD35}"/>
            </c:ext>
          </c:extLst>
        </c:ser>
        <c:ser>
          <c:idx val="2"/>
          <c:order val="2"/>
          <c:tx>
            <c:strRef>
              <c:f>Sheet1!$D$1</c:f>
              <c:strCache>
                <c:ptCount val="1"/>
                <c:pt idx="0">
                  <c:v>I think it's ok</c:v>
                </c:pt>
              </c:strCache>
            </c:strRef>
          </c:tx>
          <c:spPr>
            <a:solidFill>
              <a:schemeClr val="bg1">
                <a:lumMod val="8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33</c:v>
                </c:pt>
              </c:numCache>
            </c:numRef>
          </c:val>
          <c:extLst>
            <c:ext xmlns:c16="http://schemas.microsoft.com/office/drawing/2014/chart" uri="{C3380CC4-5D6E-409C-BE32-E72D297353CC}">
              <c16:uniqueId val="{00000002-7527-47A1-A710-5A3ED551BD35}"/>
            </c:ext>
          </c:extLst>
        </c:ser>
        <c:ser>
          <c:idx val="3"/>
          <c:order val="3"/>
          <c:tx>
            <c:strRef>
              <c:f>Sheet1!$E$1</c:f>
              <c:strCache>
                <c:ptCount val="1"/>
                <c:pt idx="0">
                  <c:v>I like it</c:v>
                </c:pt>
              </c:strCache>
            </c:strRef>
          </c:tx>
          <c:spPr>
            <a:solidFill>
              <a:srgbClr val="92D05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52</c:v>
                </c:pt>
              </c:numCache>
            </c:numRef>
          </c:val>
          <c:extLst>
            <c:ext xmlns:c16="http://schemas.microsoft.com/office/drawing/2014/chart" uri="{C3380CC4-5D6E-409C-BE32-E72D297353CC}">
              <c16:uniqueId val="{00000003-7527-47A1-A710-5A3ED551BD35}"/>
            </c:ext>
          </c:extLst>
        </c:ser>
        <c:ser>
          <c:idx val="4"/>
          <c:order val="4"/>
          <c:tx>
            <c:strRef>
              <c:f>Sheet1!$F$1</c:f>
              <c:strCache>
                <c:ptCount val="1"/>
                <c:pt idx="0">
                  <c:v>I like it very much</c:v>
                </c:pt>
              </c:strCache>
            </c:strRef>
          </c:tx>
          <c:spPr>
            <a:solidFill>
              <a:srgbClr val="00B05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13</c:v>
                </c:pt>
              </c:numCache>
            </c:numRef>
          </c:val>
          <c:extLst>
            <c:ext xmlns:c16="http://schemas.microsoft.com/office/drawing/2014/chart" uri="{C3380CC4-5D6E-409C-BE32-E72D297353CC}">
              <c16:uniqueId val="{00000004-7527-47A1-A710-5A3ED551BD35}"/>
            </c:ext>
          </c:extLst>
        </c:ser>
        <c:dLbls>
          <c:showLegendKey val="0"/>
          <c:showVal val="0"/>
          <c:showCatName val="0"/>
          <c:showSerName val="0"/>
          <c:showPercent val="0"/>
          <c:showBubbleSize val="0"/>
        </c:dLbls>
        <c:gapWidth val="150"/>
        <c:overlap val="100"/>
        <c:axId val="839885440"/>
        <c:axId val="839890688"/>
      </c:barChart>
      <c:catAx>
        <c:axId val="839885440"/>
        <c:scaling>
          <c:orientation val="minMax"/>
        </c:scaling>
        <c:delete val="1"/>
        <c:axPos val="l"/>
        <c:numFmt formatCode="General" sourceLinked="1"/>
        <c:majorTickMark val="none"/>
        <c:minorTickMark val="none"/>
        <c:tickLblPos val="nextTo"/>
        <c:crossAx val="839890688"/>
        <c:crosses val="autoZero"/>
        <c:auto val="1"/>
        <c:lblAlgn val="ctr"/>
        <c:lblOffset val="100"/>
        <c:noMultiLvlLbl val="0"/>
      </c:catAx>
      <c:valAx>
        <c:axId val="839890688"/>
        <c:scaling>
          <c:orientation val="minMax"/>
        </c:scaling>
        <c:delete val="1"/>
        <c:axPos val="b"/>
        <c:numFmt formatCode="0%" sourceLinked="1"/>
        <c:majorTickMark val="none"/>
        <c:minorTickMark val="none"/>
        <c:tickLblPos val="nextTo"/>
        <c:crossAx val="839885440"/>
        <c:crosses val="autoZero"/>
        <c:crossBetween val="between"/>
      </c:valAx>
      <c:spPr>
        <a:noFill/>
        <a:ln>
          <a:noFill/>
        </a:ln>
        <a:effectLst/>
      </c:spPr>
    </c:plotArea>
    <c:legend>
      <c:legendPos val="b"/>
      <c:layout>
        <c:manualLayout>
          <c:xMode val="edge"/>
          <c:yMode val="edge"/>
          <c:x val="0"/>
          <c:y val="0.57214658760580894"/>
          <c:w val="1"/>
          <c:h val="0.156970437495810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 strongly dislike it</c:v>
                </c:pt>
              </c:strCache>
            </c:strRef>
          </c:tx>
          <c:spPr>
            <a:solidFill>
              <a:srgbClr val="C00000"/>
            </a:solidFill>
            <a:ln>
              <a:noFill/>
            </a:ln>
            <a:effectLst/>
          </c:spPr>
          <c:invertIfNegative val="0"/>
          <c:cat>
            <c:strRef>
              <c:f>Sheet1!$A$2</c:f>
              <c:strCache>
                <c:ptCount val="1"/>
                <c:pt idx="0">
                  <c:v>Category 1</c:v>
                </c:pt>
              </c:strCache>
            </c:strRef>
          </c:cat>
          <c:val>
            <c:numRef>
              <c:f>Sheet1!$B$2</c:f>
              <c:numCache>
                <c:formatCode>General</c:formatCode>
                <c:ptCount val="1"/>
                <c:pt idx="0">
                  <c:v>1</c:v>
                </c:pt>
              </c:numCache>
            </c:numRef>
          </c:val>
          <c:extLst>
            <c:ext xmlns:c16="http://schemas.microsoft.com/office/drawing/2014/chart" uri="{C3380CC4-5D6E-409C-BE32-E72D297353CC}">
              <c16:uniqueId val="{00000000-BAF3-4EF2-B443-F62AAF83F898}"/>
            </c:ext>
          </c:extLst>
        </c:ser>
        <c:ser>
          <c:idx val="1"/>
          <c:order val="1"/>
          <c:tx>
            <c:strRef>
              <c:f>Sheet1!$C$1</c:f>
              <c:strCache>
                <c:ptCount val="1"/>
                <c:pt idx="0">
                  <c:v>I dislike it</c:v>
                </c:pt>
              </c:strCache>
            </c:strRef>
          </c:tx>
          <c:spPr>
            <a:solidFill>
              <a:srgbClr val="E6A28E"/>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c:v>
                </c:pt>
              </c:numCache>
            </c:numRef>
          </c:val>
          <c:extLst>
            <c:ext xmlns:c16="http://schemas.microsoft.com/office/drawing/2014/chart" uri="{C3380CC4-5D6E-409C-BE32-E72D297353CC}">
              <c16:uniqueId val="{00000001-BAF3-4EF2-B443-F62AAF83F898}"/>
            </c:ext>
          </c:extLst>
        </c:ser>
        <c:ser>
          <c:idx val="2"/>
          <c:order val="2"/>
          <c:tx>
            <c:strRef>
              <c:f>Sheet1!$D$1</c:f>
              <c:strCache>
                <c:ptCount val="1"/>
                <c:pt idx="0">
                  <c:v>I think it's ok</c:v>
                </c:pt>
              </c:strCache>
            </c:strRef>
          </c:tx>
          <c:spPr>
            <a:solidFill>
              <a:schemeClr val="bg1">
                <a:lumMod val="8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63</c:v>
                </c:pt>
              </c:numCache>
            </c:numRef>
          </c:val>
          <c:extLst>
            <c:ext xmlns:c16="http://schemas.microsoft.com/office/drawing/2014/chart" uri="{C3380CC4-5D6E-409C-BE32-E72D297353CC}">
              <c16:uniqueId val="{00000002-BAF3-4EF2-B443-F62AAF83F898}"/>
            </c:ext>
          </c:extLst>
        </c:ser>
        <c:ser>
          <c:idx val="3"/>
          <c:order val="3"/>
          <c:tx>
            <c:strRef>
              <c:f>Sheet1!$E$1</c:f>
              <c:strCache>
                <c:ptCount val="1"/>
                <c:pt idx="0">
                  <c:v>I like it</c:v>
                </c:pt>
              </c:strCache>
            </c:strRef>
          </c:tx>
          <c:spPr>
            <a:solidFill>
              <a:srgbClr val="92D05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31</c:v>
                </c:pt>
              </c:numCache>
            </c:numRef>
          </c:val>
          <c:extLst>
            <c:ext xmlns:c16="http://schemas.microsoft.com/office/drawing/2014/chart" uri="{C3380CC4-5D6E-409C-BE32-E72D297353CC}">
              <c16:uniqueId val="{00000003-BAF3-4EF2-B443-F62AAF83F898}"/>
            </c:ext>
          </c:extLst>
        </c:ser>
        <c:ser>
          <c:idx val="4"/>
          <c:order val="4"/>
          <c:tx>
            <c:strRef>
              <c:f>Sheet1!$F$1</c:f>
              <c:strCache>
                <c:ptCount val="1"/>
                <c:pt idx="0">
                  <c:v>I like it very much</c:v>
                </c:pt>
              </c:strCache>
            </c:strRef>
          </c:tx>
          <c:spPr>
            <a:solidFill>
              <a:srgbClr val="00B05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3</c:v>
                </c:pt>
              </c:numCache>
            </c:numRef>
          </c:val>
          <c:extLst>
            <c:ext xmlns:c16="http://schemas.microsoft.com/office/drawing/2014/chart" uri="{C3380CC4-5D6E-409C-BE32-E72D297353CC}">
              <c16:uniqueId val="{00000004-BAF3-4EF2-B443-F62AAF83F898}"/>
            </c:ext>
          </c:extLst>
        </c:ser>
        <c:dLbls>
          <c:showLegendKey val="0"/>
          <c:showVal val="0"/>
          <c:showCatName val="0"/>
          <c:showSerName val="0"/>
          <c:showPercent val="0"/>
          <c:showBubbleSize val="0"/>
        </c:dLbls>
        <c:gapWidth val="150"/>
        <c:overlap val="100"/>
        <c:axId val="839885440"/>
        <c:axId val="839890688"/>
      </c:barChart>
      <c:catAx>
        <c:axId val="839885440"/>
        <c:scaling>
          <c:orientation val="minMax"/>
        </c:scaling>
        <c:delete val="1"/>
        <c:axPos val="l"/>
        <c:numFmt formatCode="General" sourceLinked="1"/>
        <c:majorTickMark val="none"/>
        <c:minorTickMark val="none"/>
        <c:tickLblPos val="nextTo"/>
        <c:crossAx val="839890688"/>
        <c:crosses val="autoZero"/>
        <c:auto val="1"/>
        <c:lblAlgn val="ctr"/>
        <c:lblOffset val="100"/>
        <c:noMultiLvlLbl val="0"/>
      </c:catAx>
      <c:valAx>
        <c:axId val="839890688"/>
        <c:scaling>
          <c:orientation val="minMax"/>
        </c:scaling>
        <c:delete val="1"/>
        <c:axPos val="b"/>
        <c:numFmt formatCode="0%" sourceLinked="1"/>
        <c:majorTickMark val="none"/>
        <c:minorTickMark val="none"/>
        <c:tickLblPos val="nextTo"/>
        <c:crossAx val="839885440"/>
        <c:crosses val="autoZero"/>
        <c:crossBetween val="between"/>
      </c:valAx>
      <c:spPr>
        <a:noFill/>
        <a:ln>
          <a:noFill/>
        </a:ln>
        <a:effectLst/>
      </c:spPr>
    </c:plotArea>
    <c:legend>
      <c:legendPos val="b"/>
      <c:layout>
        <c:manualLayout>
          <c:xMode val="edge"/>
          <c:yMode val="edge"/>
          <c:x val="0"/>
          <c:y val="0.57214658760580894"/>
          <c:w val="1"/>
          <c:h val="0.156970437495810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 strongly dislike it</c:v>
                </c:pt>
              </c:strCache>
            </c:strRef>
          </c:tx>
          <c:spPr>
            <a:solidFill>
              <a:srgbClr val="C00000"/>
            </a:solidFill>
            <a:ln>
              <a:noFill/>
            </a:ln>
            <a:effectLst/>
          </c:spPr>
          <c:invertIfNegative val="0"/>
          <c:cat>
            <c:strRef>
              <c:f>Sheet1!$A$2</c:f>
              <c:strCache>
                <c:ptCount val="1"/>
                <c:pt idx="0">
                  <c:v>Category 1</c:v>
                </c:pt>
              </c:strCache>
            </c:strRef>
          </c:cat>
          <c:val>
            <c:numRef>
              <c:f>Sheet1!$B$2</c:f>
              <c:numCache>
                <c:formatCode>General</c:formatCode>
                <c:ptCount val="1"/>
                <c:pt idx="0">
                  <c:v>0</c:v>
                </c:pt>
              </c:numCache>
            </c:numRef>
          </c:val>
          <c:extLst>
            <c:ext xmlns:c16="http://schemas.microsoft.com/office/drawing/2014/chart" uri="{C3380CC4-5D6E-409C-BE32-E72D297353CC}">
              <c16:uniqueId val="{00000000-6CB6-46B3-9A1E-B9FC007DE75C}"/>
            </c:ext>
          </c:extLst>
        </c:ser>
        <c:ser>
          <c:idx val="1"/>
          <c:order val="1"/>
          <c:tx>
            <c:strRef>
              <c:f>Sheet1!$C$1</c:f>
              <c:strCache>
                <c:ptCount val="1"/>
                <c:pt idx="0">
                  <c:v>I dislike it</c:v>
                </c:pt>
              </c:strCache>
            </c:strRef>
          </c:tx>
          <c:spPr>
            <a:solidFill>
              <a:srgbClr val="E6A28E"/>
            </a:solidFill>
            <a:ln>
              <a:solidFill>
                <a:schemeClr val="bg1"/>
              </a:solidFill>
            </a:ln>
            <a:effectLst/>
          </c:spPr>
          <c:invertIfNegative val="0"/>
          <c:cat>
            <c:strRef>
              <c:f>Sheet1!$A$2</c:f>
              <c:strCache>
                <c:ptCount val="1"/>
                <c:pt idx="0">
                  <c:v>Category 1</c:v>
                </c:pt>
              </c:strCache>
            </c:strRef>
          </c:cat>
          <c:val>
            <c:numRef>
              <c:f>Sheet1!$C$2</c:f>
              <c:numCache>
                <c:formatCode>General</c:formatCode>
                <c:ptCount val="1"/>
                <c:pt idx="0">
                  <c:v>0</c:v>
                </c:pt>
              </c:numCache>
            </c:numRef>
          </c:val>
          <c:extLst>
            <c:ext xmlns:c16="http://schemas.microsoft.com/office/drawing/2014/chart" uri="{C3380CC4-5D6E-409C-BE32-E72D297353CC}">
              <c16:uniqueId val="{00000001-6CB6-46B3-9A1E-B9FC007DE75C}"/>
            </c:ext>
          </c:extLst>
        </c:ser>
        <c:ser>
          <c:idx val="2"/>
          <c:order val="2"/>
          <c:tx>
            <c:strRef>
              <c:f>Sheet1!$D$1</c:f>
              <c:strCache>
                <c:ptCount val="1"/>
                <c:pt idx="0">
                  <c:v>I think it's ok</c:v>
                </c:pt>
              </c:strCache>
            </c:strRef>
          </c:tx>
          <c:spPr>
            <a:solidFill>
              <a:schemeClr val="bg1">
                <a:lumMod val="8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8</c:v>
                </c:pt>
              </c:numCache>
            </c:numRef>
          </c:val>
          <c:extLst>
            <c:ext xmlns:c16="http://schemas.microsoft.com/office/drawing/2014/chart" uri="{C3380CC4-5D6E-409C-BE32-E72D297353CC}">
              <c16:uniqueId val="{00000002-6CB6-46B3-9A1E-B9FC007DE75C}"/>
            </c:ext>
          </c:extLst>
        </c:ser>
        <c:ser>
          <c:idx val="3"/>
          <c:order val="3"/>
          <c:tx>
            <c:strRef>
              <c:f>Sheet1!$E$1</c:f>
              <c:strCache>
                <c:ptCount val="1"/>
                <c:pt idx="0">
                  <c:v>I like it</c:v>
                </c:pt>
              </c:strCache>
            </c:strRef>
          </c:tx>
          <c:spPr>
            <a:solidFill>
              <a:srgbClr val="92D05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40</c:v>
                </c:pt>
              </c:numCache>
            </c:numRef>
          </c:val>
          <c:extLst>
            <c:ext xmlns:c16="http://schemas.microsoft.com/office/drawing/2014/chart" uri="{C3380CC4-5D6E-409C-BE32-E72D297353CC}">
              <c16:uniqueId val="{00000003-6CB6-46B3-9A1E-B9FC007DE75C}"/>
            </c:ext>
          </c:extLst>
        </c:ser>
        <c:ser>
          <c:idx val="4"/>
          <c:order val="4"/>
          <c:tx>
            <c:strRef>
              <c:f>Sheet1!$F$1</c:f>
              <c:strCache>
                <c:ptCount val="1"/>
                <c:pt idx="0">
                  <c:v>I like it very much</c:v>
                </c:pt>
              </c:strCache>
            </c:strRef>
          </c:tx>
          <c:spPr>
            <a:solidFill>
              <a:srgbClr val="00B05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51</c:v>
                </c:pt>
              </c:numCache>
            </c:numRef>
          </c:val>
          <c:extLst>
            <c:ext xmlns:c16="http://schemas.microsoft.com/office/drawing/2014/chart" uri="{C3380CC4-5D6E-409C-BE32-E72D297353CC}">
              <c16:uniqueId val="{00000004-6CB6-46B3-9A1E-B9FC007DE75C}"/>
            </c:ext>
          </c:extLst>
        </c:ser>
        <c:dLbls>
          <c:showLegendKey val="0"/>
          <c:showVal val="0"/>
          <c:showCatName val="0"/>
          <c:showSerName val="0"/>
          <c:showPercent val="0"/>
          <c:showBubbleSize val="0"/>
        </c:dLbls>
        <c:gapWidth val="150"/>
        <c:overlap val="100"/>
        <c:axId val="839885440"/>
        <c:axId val="839890688"/>
      </c:barChart>
      <c:catAx>
        <c:axId val="839885440"/>
        <c:scaling>
          <c:orientation val="minMax"/>
        </c:scaling>
        <c:delete val="1"/>
        <c:axPos val="l"/>
        <c:numFmt formatCode="General" sourceLinked="1"/>
        <c:majorTickMark val="none"/>
        <c:minorTickMark val="none"/>
        <c:tickLblPos val="nextTo"/>
        <c:crossAx val="839890688"/>
        <c:crosses val="autoZero"/>
        <c:auto val="1"/>
        <c:lblAlgn val="ctr"/>
        <c:lblOffset val="100"/>
        <c:noMultiLvlLbl val="0"/>
      </c:catAx>
      <c:valAx>
        <c:axId val="839890688"/>
        <c:scaling>
          <c:orientation val="minMax"/>
        </c:scaling>
        <c:delete val="1"/>
        <c:axPos val="b"/>
        <c:numFmt formatCode="0%" sourceLinked="1"/>
        <c:majorTickMark val="none"/>
        <c:minorTickMark val="none"/>
        <c:tickLblPos val="nextTo"/>
        <c:crossAx val="839885440"/>
        <c:crosses val="autoZero"/>
        <c:crossBetween val="between"/>
      </c:valAx>
      <c:spPr>
        <a:noFill/>
        <a:ln>
          <a:noFill/>
        </a:ln>
        <a:effectLst/>
      </c:spPr>
    </c:plotArea>
    <c:legend>
      <c:legendPos val="b"/>
      <c:layout>
        <c:manualLayout>
          <c:xMode val="edge"/>
          <c:yMode val="edge"/>
          <c:x val="0"/>
          <c:y val="0.57214658760580894"/>
          <c:w val="1"/>
          <c:h val="0.156970437495810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Sheet1!$A$3</c:f>
              <c:strCache>
                <c:ptCount val="1"/>
                <c:pt idx="0">
                  <c:v>Top 3</c:v>
                </c:pt>
              </c:strCache>
            </c:strRef>
          </c:tx>
          <c:spPr>
            <a:solidFill>
              <a:srgbClr val="758C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Dah Sing Bank provides smart and easy digital banking services
大新銀行提供多種智能、易用的數碼銀行服務</c:v>
                </c:pt>
                <c:pt idx="1">
                  <c:v>Dah Sing Bank enables customers to make the most of the moment that matters
大新銀行幫助客戶掌握生活中重要的時刻</c:v>
                </c:pt>
                <c:pt idx="2">
                  <c:v>Dah Sing Bank’s digital banking services seamlessly integrates into customer’s financial lifestyle
大新銀行數碼銀行服務無縫地融入客戶的理財生活</c:v>
                </c:pt>
              </c:strCache>
            </c:strRef>
          </c:cat>
          <c:val>
            <c:numRef>
              <c:f>Sheet1!$B$3:$D$3</c:f>
              <c:numCache>
                <c:formatCode>General</c:formatCode>
                <c:ptCount val="3"/>
                <c:pt idx="0">
                  <c:v>97</c:v>
                </c:pt>
                <c:pt idx="1">
                  <c:v>97</c:v>
                </c:pt>
                <c:pt idx="2">
                  <c:v>96</c:v>
                </c:pt>
              </c:numCache>
            </c:numRef>
          </c:val>
          <c:extLst>
            <c:ext xmlns:c16="http://schemas.microsoft.com/office/drawing/2014/chart" uri="{C3380CC4-5D6E-409C-BE32-E72D297353CC}">
              <c16:uniqueId val="{00000001-D307-40AC-AF26-922C634FA7A8}"/>
            </c:ext>
          </c:extLst>
        </c:ser>
        <c:ser>
          <c:idx val="0"/>
          <c:order val="1"/>
          <c:tx>
            <c:strRef>
              <c:f>Sheet1!$A$2</c:f>
              <c:strCache>
                <c:ptCount val="1"/>
                <c:pt idx="0">
                  <c:v>Top 2</c:v>
                </c:pt>
              </c:strCache>
            </c:strRef>
          </c:tx>
          <c:spPr>
            <a:solidFill>
              <a:srgbClr val="FFFFFF">
                <a:alpha val="69804"/>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Dah Sing Bank provides smart and easy digital banking services
大新銀行提供多種智能、易用的數碼銀行服務</c:v>
                </c:pt>
                <c:pt idx="1">
                  <c:v>Dah Sing Bank enables customers to make the most of the moment that matters
大新銀行幫助客戶掌握生活中重要的時刻</c:v>
                </c:pt>
                <c:pt idx="2">
                  <c:v>Dah Sing Bank’s digital banking services seamlessly integrates into customer’s financial lifestyle
大新銀行數碼銀行服務無縫地融入客戶的理財生活</c:v>
                </c:pt>
              </c:strCache>
            </c:strRef>
          </c:cat>
          <c:val>
            <c:numRef>
              <c:f>Sheet1!$B$2:$D$2</c:f>
              <c:numCache>
                <c:formatCode>General</c:formatCode>
                <c:ptCount val="3"/>
                <c:pt idx="0">
                  <c:v>61</c:v>
                </c:pt>
                <c:pt idx="1">
                  <c:v>63</c:v>
                </c:pt>
                <c:pt idx="2">
                  <c:v>60</c:v>
                </c:pt>
              </c:numCache>
            </c:numRef>
          </c:val>
          <c:extLst>
            <c:ext xmlns:c16="http://schemas.microsoft.com/office/drawing/2014/chart" uri="{C3380CC4-5D6E-409C-BE32-E72D297353CC}">
              <c16:uniqueId val="{00000000-D307-40AC-AF26-922C634FA7A8}"/>
            </c:ext>
          </c:extLst>
        </c:ser>
        <c:dLbls>
          <c:showLegendKey val="0"/>
          <c:showVal val="0"/>
          <c:showCatName val="0"/>
          <c:showSerName val="0"/>
          <c:showPercent val="0"/>
          <c:showBubbleSize val="0"/>
        </c:dLbls>
        <c:gapWidth val="219"/>
        <c:overlap val="100"/>
        <c:axId val="735600616"/>
        <c:axId val="735598648"/>
      </c:barChart>
      <c:catAx>
        <c:axId val="735600616"/>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5598648"/>
        <c:crosses val="autoZero"/>
        <c:auto val="1"/>
        <c:lblAlgn val="ctr"/>
        <c:lblOffset val="100"/>
        <c:noMultiLvlLbl val="0"/>
      </c:catAx>
      <c:valAx>
        <c:axId val="735598648"/>
        <c:scaling>
          <c:orientation val="minMax"/>
          <c:max val="100"/>
          <c:min val="0"/>
        </c:scaling>
        <c:delete val="1"/>
        <c:axPos val="l"/>
        <c:numFmt formatCode="General" sourceLinked="1"/>
        <c:majorTickMark val="out"/>
        <c:minorTickMark val="none"/>
        <c:tickLblPos val="nextTo"/>
        <c:crossAx val="735600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Sheet1!$A$3</c:f>
              <c:strCache>
                <c:ptCount val="1"/>
                <c:pt idx="0">
                  <c:v>Top 3</c:v>
                </c:pt>
              </c:strCache>
            </c:strRef>
          </c:tx>
          <c:spPr>
            <a:solidFill>
              <a:srgbClr val="CE0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Dah Sing Bank provides smart and easy digital banking services
大新銀行提供多種智能、易用的數碼銀行服務</c:v>
                </c:pt>
                <c:pt idx="1">
                  <c:v>Dah Sing Bank enables customers to make the most of the moment that matters
大新銀行幫助客戶掌握生活中重要的時刻</c:v>
                </c:pt>
                <c:pt idx="2">
                  <c:v>Dah Sing Bank’s digital banking services seamlessly integrates into customer’s financial lifestyle
大新銀行數碼銀行服務無縫地融入客戶的理財生活</c:v>
                </c:pt>
              </c:strCache>
            </c:strRef>
          </c:cat>
          <c:val>
            <c:numRef>
              <c:f>Sheet1!$B$3:$D$3</c:f>
              <c:numCache>
                <c:formatCode>General</c:formatCode>
                <c:ptCount val="3"/>
                <c:pt idx="0">
                  <c:v>93</c:v>
                </c:pt>
                <c:pt idx="1">
                  <c:v>94</c:v>
                </c:pt>
                <c:pt idx="2">
                  <c:v>93</c:v>
                </c:pt>
              </c:numCache>
            </c:numRef>
          </c:val>
          <c:extLst>
            <c:ext xmlns:c16="http://schemas.microsoft.com/office/drawing/2014/chart" uri="{C3380CC4-5D6E-409C-BE32-E72D297353CC}">
              <c16:uniqueId val="{00000000-DF47-4570-AC5D-4A9E50BDA9A2}"/>
            </c:ext>
          </c:extLst>
        </c:ser>
        <c:ser>
          <c:idx val="0"/>
          <c:order val="1"/>
          <c:tx>
            <c:strRef>
              <c:f>Sheet1!$A$2</c:f>
              <c:strCache>
                <c:ptCount val="1"/>
                <c:pt idx="0">
                  <c:v>Top 2</c:v>
                </c:pt>
              </c:strCache>
            </c:strRef>
          </c:tx>
          <c:spPr>
            <a:solidFill>
              <a:srgbClr val="FFFFFF">
                <a:alpha val="69804"/>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Dah Sing Bank provides smart and easy digital banking services
大新銀行提供多種智能、易用的數碼銀行服務</c:v>
                </c:pt>
                <c:pt idx="1">
                  <c:v>Dah Sing Bank enables customers to make the most of the moment that matters
大新銀行幫助客戶掌握生活中重要的時刻</c:v>
                </c:pt>
                <c:pt idx="2">
                  <c:v>Dah Sing Bank’s digital banking services seamlessly integrates into customer’s financial lifestyle
大新銀行數碼銀行服務無縫地融入客戶的理財生活</c:v>
                </c:pt>
              </c:strCache>
            </c:strRef>
          </c:cat>
          <c:val>
            <c:numRef>
              <c:f>Sheet1!$B$2:$D$2</c:f>
              <c:numCache>
                <c:formatCode>General</c:formatCode>
                <c:ptCount val="3"/>
                <c:pt idx="0">
                  <c:v>44</c:v>
                </c:pt>
                <c:pt idx="1">
                  <c:v>46</c:v>
                </c:pt>
                <c:pt idx="2">
                  <c:v>41</c:v>
                </c:pt>
              </c:numCache>
            </c:numRef>
          </c:val>
          <c:extLst>
            <c:ext xmlns:c16="http://schemas.microsoft.com/office/drawing/2014/chart" uri="{C3380CC4-5D6E-409C-BE32-E72D297353CC}">
              <c16:uniqueId val="{00000001-DF47-4570-AC5D-4A9E50BDA9A2}"/>
            </c:ext>
          </c:extLst>
        </c:ser>
        <c:dLbls>
          <c:showLegendKey val="0"/>
          <c:showVal val="0"/>
          <c:showCatName val="0"/>
          <c:showSerName val="0"/>
          <c:showPercent val="0"/>
          <c:showBubbleSize val="0"/>
        </c:dLbls>
        <c:gapWidth val="219"/>
        <c:overlap val="100"/>
        <c:axId val="735600616"/>
        <c:axId val="735598648"/>
      </c:barChart>
      <c:catAx>
        <c:axId val="735600616"/>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5598648"/>
        <c:crosses val="autoZero"/>
        <c:auto val="1"/>
        <c:lblAlgn val="ctr"/>
        <c:lblOffset val="100"/>
        <c:noMultiLvlLbl val="0"/>
      </c:catAx>
      <c:valAx>
        <c:axId val="735598648"/>
        <c:scaling>
          <c:orientation val="minMax"/>
          <c:max val="100"/>
          <c:min val="0"/>
        </c:scaling>
        <c:delete val="1"/>
        <c:axPos val="l"/>
        <c:numFmt formatCode="General" sourceLinked="1"/>
        <c:majorTickMark val="out"/>
        <c:minorTickMark val="none"/>
        <c:tickLblPos val="nextTo"/>
        <c:crossAx val="735600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Sheet1!$A$3</c:f>
              <c:strCache>
                <c:ptCount val="1"/>
                <c:pt idx="0">
                  <c:v>Top 3</c:v>
                </c:pt>
              </c:strCache>
            </c:strRef>
          </c:tx>
          <c:spPr>
            <a:solidFill>
              <a:srgbClr val="77C5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Dah Sing Bank provides smart and easy digital banking services
大新銀行提供多種智能、易用的數碼銀行服務</c:v>
                </c:pt>
                <c:pt idx="1">
                  <c:v>Dah Sing Bank enables customers to make the most of the moment that matters
大新銀行幫助客戶掌握生活中重要的時刻</c:v>
                </c:pt>
                <c:pt idx="2">
                  <c:v>Dah Sing Bank’s digital banking services seamlessly integrates into customer’s financial lifestyle
大新銀行數碼銀行服務無縫地融入客戶的理財生活</c:v>
                </c:pt>
              </c:strCache>
            </c:strRef>
          </c:cat>
          <c:val>
            <c:numRef>
              <c:f>Sheet1!$B$3:$D$3</c:f>
              <c:numCache>
                <c:formatCode>General</c:formatCode>
                <c:ptCount val="3"/>
                <c:pt idx="0">
                  <c:v>97</c:v>
                </c:pt>
                <c:pt idx="1">
                  <c:v>98</c:v>
                </c:pt>
                <c:pt idx="2">
                  <c:v>97</c:v>
                </c:pt>
              </c:numCache>
            </c:numRef>
          </c:val>
          <c:extLst>
            <c:ext xmlns:c16="http://schemas.microsoft.com/office/drawing/2014/chart" uri="{C3380CC4-5D6E-409C-BE32-E72D297353CC}">
              <c16:uniqueId val="{00000000-C760-4485-AFD6-AF2B5C8DA3FD}"/>
            </c:ext>
          </c:extLst>
        </c:ser>
        <c:ser>
          <c:idx val="0"/>
          <c:order val="1"/>
          <c:tx>
            <c:strRef>
              <c:f>Sheet1!$A$2</c:f>
              <c:strCache>
                <c:ptCount val="1"/>
                <c:pt idx="0">
                  <c:v>Top 2</c:v>
                </c:pt>
              </c:strCache>
            </c:strRef>
          </c:tx>
          <c:spPr>
            <a:solidFill>
              <a:srgbClr val="FFFFFF">
                <a:alpha val="69804"/>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Dah Sing Bank provides smart and easy digital banking services
大新銀行提供多種智能、易用的數碼銀行服務</c:v>
                </c:pt>
                <c:pt idx="1">
                  <c:v>Dah Sing Bank enables customers to make the most of the moment that matters
大新銀行幫助客戶掌握生活中重要的時刻</c:v>
                </c:pt>
                <c:pt idx="2">
                  <c:v>Dah Sing Bank’s digital banking services seamlessly integrates into customer’s financial lifestyle
大新銀行數碼銀行服務無縫地融入客戶的理財生活</c:v>
                </c:pt>
              </c:strCache>
            </c:strRef>
          </c:cat>
          <c:val>
            <c:numRef>
              <c:f>Sheet1!$B$2:$D$2</c:f>
              <c:numCache>
                <c:formatCode>General</c:formatCode>
                <c:ptCount val="3"/>
                <c:pt idx="0">
                  <c:v>90</c:v>
                </c:pt>
                <c:pt idx="1">
                  <c:v>84</c:v>
                </c:pt>
                <c:pt idx="2">
                  <c:v>81</c:v>
                </c:pt>
              </c:numCache>
            </c:numRef>
          </c:val>
          <c:extLst>
            <c:ext xmlns:c16="http://schemas.microsoft.com/office/drawing/2014/chart" uri="{C3380CC4-5D6E-409C-BE32-E72D297353CC}">
              <c16:uniqueId val="{00000001-C760-4485-AFD6-AF2B5C8DA3FD}"/>
            </c:ext>
          </c:extLst>
        </c:ser>
        <c:dLbls>
          <c:showLegendKey val="0"/>
          <c:showVal val="0"/>
          <c:showCatName val="0"/>
          <c:showSerName val="0"/>
          <c:showPercent val="0"/>
          <c:showBubbleSize val="0"/>
        </c:dLbls>
        <c:gapWidth val="219"/>
        <c:overlap val="100"/>
        <c:axId val="735600616"/>
        <c:axId val="735598648"/>
      </c:barChart>
      <c:catAx>
        <c:axId val="735600616"/>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5598648"/>
        <c:crosses val="autoZero"/>
        <c:auto val="1"/>
        <c:lblAlgn val="ctr"/>
        <c:lblOffset val="100"/>
        <c:noMultiLvlLbl val="0"/>
      </c:catAx>
      <c:valAx>
        <c:axId val="735598648"/>
        <c:scaling>
          <c:orientation val="minMax"/>
          <c:max val="100"/>
          <c:min val="0"/>
        </c:scaling>
        <c:delete val="1"/>
        <c:axPos val="l"/>
        <c:numFmt formatCode="General" sourceLinked="1"/>
        <c:majorTickMark val="out"/>
        <c:minorTickMark val="none"/>
        <c:tickLblPos val="nextTo"/>
        <c:crossAx val="735600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345104309620463E-3"/>
          <c:y val="3.2408817098882312E-2"/>
          <c:w val="0.83546744156980368"/>
          <c:h val="0.93518236580223535"/>
        </c:manualLayout>
      </c:layout>
      <c:barChart>
        <c:barDir val="bar"/>
        <c:grouping val="clustered"/>
        <c:varyColors val="0"/>
        <c:ser>
          <c:idx val="0"/>
          <c:order val="0"/>
          <c:tx>
            <c:strRef>
              <c:f>Sheet1!$B$1</c:f>
              <c:strCache>
                <c:ptCount val="1"/>
                <c:pt idx="0">
                  <c:v>Series 1</c:v>
                </c:pt>
              </c:strCache>
            </c:strRef>
          </c:tx>
          <c:spPr>
            <a:solidFill>
              <a:srgbClr val="77C5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It improves my perception of Dah Sing Bank’s overall image</c:v>
                </c:pt>
                <c:pt idx="1">
                  <c:v>It increases my understanding of Dah Sing Bank’s digital capabilities</c:v>
                </c:pt>
                <c:pt idx="2">
                  <c:v>It gives Dah Sing Bank a modern and progressive image</c:v>
                </c:pt>
                <c:pt idx="3">
                  <c:v>Dah Sing Bank understands customer needs</c:v>
                </c:pt>
                <c:pt idx="4">
                  <c:v>DSB provides comprehensive range of digital banking services</c:v>
                </c:pt>
                <c:pt idx="5">
                  <c:v>DSB’s digital banking services are relevant to my needs</c:v>
                </c:pt>
                <c:pt idx="6">
                  <c:v>Dah Sing Bank’s digital banking services are easy to use</c:v>
                </c:pt>
                <c:pt idx="7">
                  <c:v>The ad is memorable and positive</c:v>
                </c:pt>
                <c:pt idx="8">
                  <c:v>It increases my interest to use Dah Sing Bank’s digital banking services</c:v>
                </c:pt>
                <c:pt idx="9">
                  <c:v>I will consider to tell  my friends about DSB’s digital banking services</c:v>
                </c:pt>
              </c:strCache>
            </c:strRef>
          </c:cat>
          <c:val>
            <c:numRef>
              <c:f>Sheet1!$B$2:$B$11</c:f>
              <c:numCache>
                <c:formatCode>General</c:formatCode>
                <c:ptCount val="10"/>
                <c:pt idx="0">
                  <c:v>99</c:v>
                </c:pt>
                <c:pt idx="1">
                  <c:v>100</c:v>
                </c:pt>
                <c:pt idx="2">
                  <c:v>100</c:v>
                </c:pt>
                <c:pt idx="3">
                  <c:v>100</c:v>
                </c:pt>
                <c:pt idx="4">
                  <c:v>99</c:v>
                </c:pt>
                <c:pt idx="5">
                  <c:v>100</c:v>
                </c:pt>
                <c:pt idx="6">
                  <c:v>100</c:v>
                </c:pt>
                <c:pt idx="7">
                  <c:v>99</c:v>
                </c:pt>
                <c:pt idx="8">
                  <c:v>100</c:v>
                </c:pt>
                <c:pt idx="9">
                  <c:v>100</c:v>
                </c:pt>
              </c:numCache>
            </c:numRef>
          </c:val>
          <c:extLst>
            <c:ext xmlns:c16="http://schemas.microsoft.com/office/drawing/2014/chart" uri="{C3380CC4-5D6E-409C-BE32-E72D297353CC}">
              <c16:uniqueId val="{00000000-F2FD-44E9-844C-A0D78D0D3C37}"/>
            </c:ext>
          </c:extLst>
        </c:ser>
        <c:ser>
          <c:idx val="1"/>
          <c:order val="1"/>
          <c:tx>
            <c:strRef>
              <c:f>Sheet1!$C$1</c:f>
              <c:strCache>
                <c:ptCount val="1"/>
                <c:pt idx="0">
                  <c:v>Series 2</c:v>
                </c:pt>
              </c:strCache>
            </c:strRef>
          </c:tx>
          <c:spPr>
            <a:solidFill>
              <a:srgbClr val="FFFFFF">
                <a:alpha val="69804"/>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It improves my perception of Dah Sing Bank’s overall image</c:v>
                </c:pt>
                <c:pt idx="1">
                  <c:v>It increases my understanding of Dah Sing Bank’s digital capabilities</c:v>
                </c:pt>
                <c:pt idx="2">
                  <c:v>It gives Dah Sing Bank a modern and progressive image</c:v>
                </c:pt>
                <c:pt idx="3">
                  <c:v>Dah Sing Bank understands customer needs</c:v>
                </c:pt>
                <c:pt idx="4">
                  <c:v>DSB provides comprehensive range of digital banking services</c:v>
                </c:pt>
                <c:pt idx="5">
                  <c:v>DSB’s digital banking services are relevant to my needs</c:v>
                </c:pt>
                <c:pt idx="6">
                  <c:v>Dah Sing Bank’s digital banking services are easy to use</c:v>
                </c:pt>
                <c:pt idx="7">
                  <c:v>The ad is memorable and positive</c:v>
                </c:pt>
                <c:pt idx="8">
                  <c:v>It increases my interest to use Dah Sing Bank’s digital banking services</c:v>
                </c:pt>
                <c:pt idx="9">
                  <c:v>I will consider to tell  my friends about DSB’s digital banking services</c:v>
                </c:pt>
              </c:strCache>
            </c:strRef>
          </c:cat>
          <c:val>
            <c:numRef>
              <c:f>Sheet1!$C$2:$C$11</c:f>
              <c:numCache>
                <c:formatCode>General</c:formatCode>
                <c:ptCount val="10"/>
                <c:pt idx="0">
                  <c:v>87</c:v>
                </c:pt>
                <c:pt idx="1">
                  <c:v>91</c:v>
                </c:pt>
                <c:pt idx="2">
                  <c:v>87</c:v>
                </c:pt>
                <c:pt idx="3">
                  <c:v>86</c:v>
                </c:pt>
                <c:pt idx="4">
                  <c:v>86</c:v>
                </c:pt>
                <c:pt idx="5">
                  <c:v>86</c:v>
                </c:pt>
                <c:pt idx="6">
                  <c:v>86</c:v>
                </c:pt>
                <c:pt idx="7">
                  <c:v>87</c:v>
                </c:pt>
                <c:pt idx="8">
                  <c:v>87</c:v>
                </c:pt>
                <c:pt idx="9">
                  <c:v>90</c:v>
                </c:pt>
              </c:numCache>
            </c:numRef>
          </c:val>
          <c:extLst>
            <c:ext xmlns:c16="http://schemas.microsoft.com/office/drawing/2014/chart" uri="{C3380CC4-5D6E-409C-BE32-E72D297353CC}">
              <c16:uniqueId val="{00000002-F2FD-44E9-844C-A0D78D0D3C37}"/>
            </c:ext>
          </c:extLst>
        </c:ser>
        <c:dLbls>
          <c:showLegendKey val="0"/>
          <c:showVal val="0"/>
          <c:showCatName val="0"/>
          <c:showSerName val="0"/>
          <c:showPercent val="0"/>
          <c:showBubbleSize val="0"/>
        </c:dLbls>
        <c:gapWidth val="120"/>
        <c:overlap val="100"/>
        <c:axId val="984035600"/>
        <c:axId val="984029368"/>
      </c:barChart>
      <c:catAx>
        <c:axId val="984035600"/>
        <c:scaling>
          <c:orientation val="maxMin"/>
        </c:scaling>
        <c:delete val="1"/>
        <c:axPos val="l"/>
        <c:numFmt formatCode="General" sourceLinked="1"/>
        <c:majorTickMark val="none"/>
        <c:minorTickMark val="none"/>
        <c:tickLblPos val="nextTo"/>
        <c:crossAx val="984029368"/>
        <c:crosses val="autoZero"/>
        <c:auto val="1"/>
        <c:lblAlgn val="ctr"/>
        <c:lblOffset val="100"/>
        <c:noMultiLvlLbl val="0"/>
      </c:catAx>
      <c:valAx>
        <c:axId val="984029368"/>
        <c:scaling>
          <c:orientation val="minMax"/>
          <c:max val="100"/>
          <c:min val="0"/>
        </c:scaling>
        <c:delete val="1"/>
        <c:axPos val="t"/>
        <c:numFmt formatCode="General" sourceLinked="1"/>
        <c:majorTickMark val="out"/>
        <c:minorTickMark val="none"/>
        <c:tickLblPos val="nextTo"/>
        <c:crossAx val="98403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1212440010832E-3"/>
          <c:y val="3.044933585791821E-2"/>
          <c:w val="0.85477332631976166"/>
          <c:h val="0.93910132828416359"/>
        </c:manualLayout>
      </c:layout>
      <c:barChart>
        <c:barDir val="bar"/>
        <c:grouping val="clustered"/>
        <c:varyColors val="0"/>
        <c:ser>
          <c:idx val="0"/>
          <c:order val="0"/>
          <c:tx>
            <c:strRef>
              <c:f>Sheet1!$B$1</c:f>
              <c:strCache>
                <c:ptCount val="1"/>
                <c:pt idx="0">
                  <c:v>Series 1</c:v>
                </c:pt>
              </c:strCache>
            </c:strRef>
          </c:tx>
          <c:spPr>
            <a:solidFill>
              <a:srgbClr val="758C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It improves my perception of Dah Sing Bank’s overall image</c:v>
                </c:pt>
                <c:pt idx="1">
                  <c:v>It increases my understanding of Dah Sing Bank’s digital capabilities</c:v>
                </c:pt>
                <c:pt idx="2">
                  <c:v>It gives Dah Sing Bank a modern and progressive image</c:v>
                </c:pt>
                <c:pt idx="3">
                  <c:v>Dah Sing Bank understands customer needs</c:v>
                </c:pt>
                <c:pt idx="4">
                  <c:v>DSB provides comprehensive range of digital banking services</c:v>
                </c:pt>
                <c:pt idx="5">
                  <c:v>DSB’s digital banking services are relevant to my needs</c:v>
                </c:pt>
                <c:pt idx="6">
                  <c:v>Dah Sing Bank’s digital banking services are easy to use</c:v>
                </c:pt>
                <c:pt idx="7">
                  <c:v>The ad is memorable and positive</c:v>
                </c:pt>
                <c:pt idx="8">
                  <c:v>It increases my interest to use Dah Sing Bank’s digital banking services</c:v>
                </c:pt>
                <c:pt idx="9">
                  <c:v>I will consider to tell  my friends about DSB’s digital banking services</c:v>
                </c:pt>
              </c:strCache>
            </c:strRef>
          </c:cat>
          <c:val>
            <c:numRef>
              <c:f>Sheet1!$B$2:$B$11</c:f>
              <c:numCache>
                <c:formatCode>General</c:formatCode>
                <c:ptCount val="10"/>
                <c:pt idx="0">
                  <c:v>94</c:v>
                </c:pt>
                <c:pt idx="1">
                  <c:v>95</c:v>
                </c:pt>
                <c:pt idx="2">
                  <c:v>95</c:v>
                </c:pt>
                <c:pt idx="3">
                  <c:v>94</c:v>
                </c:pt>
                <c:pt idx="4">
                  <c:v>97</c:v>
                </c:pt>
                <c:pt idx="5">
                  <c:v>94</c:v>
                </c:pt>
                <c:pt idx="6">
                  <c:v>93</c:v>
                </c:pt>
                <c:pt idx="7">
                  <c:v>94</c:v>
                </c:pt>
                <c:pt idx="8">
                  <c:v>91</c:v>
                </c:pt>
                <c:pt idx="9">
                  <c:v>87</c:v>
                </c:pt>
              </c:numCache>
            </c:numRef>
          </c:val>
          <c:extLst>
            <c:ext xmlns:c16="http://schemas.microsoft.com/office/drawing/2014/chart" uri="{C3380CC4-5D6E-409C-BE32-E72D297353CC}">
              <c16:uniqueId val="{00000000-35B2-472D-9313-4909C06FF49E}"/>
            </c:ext>
          </c:extLst>
        </c:ser>
        <c:ser>
          <c:idx val="1"/>
          <c:order val="1"/>
          <c:tx>
            <c:strRef>
              <c:f>Sheet1!$C$1</c:f>
              <c:strCache>
                <c:ptCount val="1"/>
                <c:pt idx="0">
                  <c:v>Series 2</c:v>
                </c:pt>
              </c:strCache>
            </c:strRef>
          </c:tx>
          <c:spPr>
            <a:solidFill>
              <a:srgbClr val="FFFFFF">
                <a:alpha val="69804"/>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60000"/>
                        <a:lumOff val="4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It improves my perception of Dah Sing Bank’s overall image</c:v>
                </c:pt>
                <c:pt idx="1">
                  <c:v>It increases my understanding of Dah Sing Bank’s digital capabilities</c:v>
                </c:pt>
                <c:pt idx="2">
                  <c:v>It gives Dah Sing Bank a modern and progressive image</c:v>
                </c:pt>
                <c:pt idx="3">
                  <c:v>Dah Sing Bank understands customer needs</c:v>
                </c:pt>
                <c:pt idx="4">
                  <c:v>DSB provides comprehensive range of digital banking services</c:v>
                </c:pt>
                <c:pt idx="5">
                  <c:v>DSB’s digital banking services are relevant to my needs</c:v>
                </c:pt>
                <c:pt idx="6">
                  <c:v>Dah Sing Bank’s digital banking services are easy to use</c:v>
                </c:pt>
                <c:pt idx="7">
                  <c:v>The ad is memorable and positive</c:v>
                </c:pt>
                <c:pt idx="8">
                  <c:v>It increases my interest to use Dah Sing Bank’s digital banking services</c:v>
                </c:pt>
                <c:pt idx="9">
                  <c:v>I will consider to tell  my friends about DSB’s digital banking services</c:v>
                </c:pt>
              </c:strCache>
            </c:strRef>
          </c:cat>
          <c:val>
            <c:numRef>
              <c:f>Sheet1!$C$2:$C$11</c:f>
              <c:numCache>
                <c:formatCode>General</c:formatCode>
                <c:ptCount val="10"/>
                <c:pt idx="0">
                  <c:v>58</c:v>
                </c:pt>
                <c:pt idx="1">
                  <c:v>60</c:v>
                </c:pt>
                <c:pt idx="2">
                  <c:v>59</c:v>
                </c:pt>
                <c:pt idx="3">
                  <c:v>59</c:v>
                </c:pt>
                <c:pt idx="4">
                  <c:v>63</c:v>
                </c:pt>
                <c:pt idx="5">
                  <c:v>58</c:v>
                </c:pt>
                <c:pt idx="6">
                  <c:v>60</c:v>
                </c:pt>
                <c:pt idx="7">
                  <c:v>63</c:v>
                </c:pt>
                <c:pt idx="8">
                  <c:v>61</c:v>
                </c:pt>
                <c:pt idx="9">
                  <c:v>49</c:v>
                </c:pt>
              </c:numCache>
            </c:numRef>
          </c:val>
          <c:extLst>
            <c:ext xmlns:c16="http://schemas.microsoft.com/office/drawing/2014/chart" uri="{C3380CC4-5D6E-409C-BE32-E72D297353CC}">
              <c16:uniqueId val="{00000001-35B2-472D-9313-4909C06FF49E}"/>
            </c:ext>
          </c:extLst>
        </c:ser>
        <c:dLbls>
          <c:showLegendKey val="0"/>
          <c:showVal val="0"/>
          <c:showCatName val="0"/>
          <c:showSerName val="0"/>
          <c:showPercent val="0"/>
          <c:showBubbleSize val="0"/>
        </c:dLbls>
        <c:gapWidth val="120"/>
        <c:overlap val="100"/>
        <c:axId val="984035600"/>
        <c:axId val="984029368"/>
      </c:barChart>
      <c:catAx>
        <c:axId val="984035600"/>
        <c:scaling>
          <c:orientation val="maxMin"/>
        </c:scaling>
        <c:delete val="1"/>
        <c:axPos val="l"/>
        <c:numFmt formatCode="General" sourceLinked="1"/>
        <c:majorTickMark val="none"/>
        <c:minorTickMark val="none"/>
        <c:tickLblPos val="nextTo"/>
        <c:crossAx val="984029368"/>
        <c:crosses val="autoZero"/>
        <c:auto val="1"/>
        <c:lblAlgn val="ctr"/>
        <c:lblOffset val="100"/>
        <c:noMultiLvlLbl val="0"/>
      </c:catAx>
      <c:valAx>
        <c:axId val="984029368"/>
        <c:scaling>
          <c:orientation val="minMax"/>
          <c:max val="100"/>
          <c:min val="0"/>
        </c:scaling>
        <c:delete val="1"/>
        <c:axPos val="t"/>
        <c:numFmt formatCode="General" sourceLinked="1"/>
        <c:majorTickMark val="out"/>
        <c:minorTickMark val="none"/>
        <c:tickLblPos val="nextTo"/>
        <c:crossAx val="98403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7681214416289283E-2"/>
          <c:w val="0.91883220635793084"/>
          <c:h val="0.93910132828416359"/>
        </c:manualLayout>
      </c:layout>
      <c:barChart>
        <c:barDir val="bar"/>
        <c:grouping val="clustered"/>
        <c:varyColors val="0"/>
        <c:ser>
          <c:idx val="0"/>
          <c:order val="0"/>
          <c:tx>
            <c:strRef>
              <c:f>Sheet1!$B$1</c:f>
              <c:strCache>
                <c:ptCount val="1"/>
                <c:pt idx="0">
                  <c:v>Series 1</c:v>
                </c:pt>
              </c:strCache>
            </c:strRef>
          </c:tx>
          <c:spPr>
            <a:solidFill>
              <a:srgbClr val="CE0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It improves my perception of Dah Sing Bank’s overall image</c:v>
                </c:pt>
                <c:pt idx="1">
                  <c:v>It increases my understanding of Dah Sing Bank’s digital capabilities</c:v>
                </c:pt>
                <c:pt idx="2">
                  <c:v>It gives Dah Sing Bank a modern and progressive image</c:v>
                </c:pt>
                <c:pt idx="3">
                  <c:v>Dah Sing Bank understands customer needs</c:v>
                </c:pt>
                <c:pt idx="4">
                  <c:v>DSB provides comprehensive range of digital banking services</c:v>
                </c:pt>
                <c:pt idx="5">
                  <c:v>DSB’s digital banking services are relevant to my needs</c:v>
                </c:pt>
                <c:pt idx="6">
                  <c:v>Dah Sing Bank’s digital banking services are easy to use</c:v>
                </c:pt>
                <c:pt idx="7">
                  <c:v>The ad is memorable and positive</c:v>
                </c:pt>
                <c:pt idx="8">
                  <c:v>It increases my interest to use Dah Sing Bank’s digital banking services</c:v>
                </c:pt>
                <c:pt idx="9">
                  <c:v>I will consider to tell  my friends about DSB’s digital banking services</c:v>
                </c:pt>
              </c:strCache>
            </c:strRef>
          </c:cat>
          <c:val>
            <c:numRef>
              <c:f>Sheet1!$B$2:$B$11</c:f>
              <c:numCache>
                <c:formatCode>General</c:formatCode>
                <c:ptCount val="10"/>
                <c:pt idx="0">
                  <c:v>93</c:v>
                </c:pt>
                <c:pt idx="1">
                  <c:v>92</c:v>
                </c:pt>
                <c:pt idx="2">
                  <c:v>93</c:v>
                </c:pt>
                <c:pt idx="3">
                  <c:v>95</c:v>
                </c:pt>
                <c:pt idx="4">
                  <c:v>91</c:v>
                </c:pt>
                <c:pt idx="5">
                  <c:v>93</c:v>
                </c:pt>
                <c:pt idx="6">
                  <c:v>91</c:v>
                </c:pt>
                <c:pt idx="7">
                  <c:v>93</c:v>
                </c:pt>
                <c:pt idx="8">
                  <c:v>91</c:v>
                </c:pt>
                <c:pt idx="9">
                  <c:v>91</c:v>
                </c:pt>
              </c:numCache>
            </c:numRef>
          </c:val>
          <c:extLst>
            <c:ext xmlns:c16="http://schemas.microsoft.com/office/drawing/2014/chart" uri="{C3380CC4-5D6E-409C-BE32-E72D297353CC}">
              <c16:uniqueId val="{00000000-B52A-4C01-BF89-078C8187987B}"/>
            </c:ext>
          </c:extLst>
        </c:ser>
        <c:ser>
          <c:idx val="1"/>
          <c:order val="1"/>
          <c:tx>
            <c:strRef>
              <c:f>Sheet1!$C$1</c:f>
              <c:strCache>
                <c:ptCount val="1"/>
                <c:pt idx="0">
                  <c:v>Series 2</c:v>
                </c:pt>
              </c:strCache>
            </c:strRef>
          </c:tx>
          <c:spPr>
            <a:solidFill>
              <a:srgbClr val="FFFFFF">
                <a:alpha val="69804"/>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CC66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It improves my perception of Dah Sing Bank’s overall image</c:v>
                </c:pt>
                <c:pt idx="1">
                  <c:v>It increases my understanding of Dah Sing Bank’s digital capabilities</c:v>
                </c:pt>
                <c:pt idx="2">
                  <c:v>It gives Dah Sing Bank a modern and progressive image</c:v>
                </c:pt>
                <c:pt idx="3">
                  <c:v>Dah Sing Bank understands customer needs</c:v>
                </c:pt>
                <c:pt idx="4">
                  <c:v>DSB provides comprehensive range of digital banking services</c:v>
                </c:pt>
                <c:pt idx="5">
                  <c:v>DSB’s digital banking services are relevant to my needs</c:v>
                </c:pt>
                <c:pt idx="6">
                  <c:v>Dah Sing Bank’s digital banking services are easy to use</c:v>
                </c:pt>
                <c:pt idx="7">
                  <c:v>The ad is memorable and positive</c:v>
                </c:pt>
                <c:pt idx="8">
                  <c:v>It increases my interest to use Dah Sing Bank’s digital banking services</c:v>
                </c:pt>
                <c:pt idx="9">
                  <c:v>I will consider to tell  my friends about DSB’s digital banking services</c:v>
                </c:pt>
              </c:strCache>
            </c:strRef>
          </c:cat>
          <c:val>
            <c:numRef>
              <c:f>Sheet1!$C$2:$C$11</c:f>
              <c:numCache>
                <c:formatCode>General</c:formatCode>
                <c:ptCount val="10"/>
                <c:pt idx="0">
                  <c:v>47</c:v>
                </c:pt>
                <c:pt idx="1">
                  <c:v>49</c:v>
                </c:pt>
                <c:pt idx="2">
                  <c:v>46</c:v>
                </c:pt>
                <c:pt idx="3">
                  <c:v>45</c:v>
                </c:pt>
                <c:pt idx="4">
                  <c:v>43</c:v>
                </c:pt>
                <c:pt idx="5">
                  <c:v>42</c:v>
                </c:pt>
                <c:pt idx="6">
                  <c:v>47</c:v>
                </c:pt>
                <c:pt idx="7">
                  <c:v>46</c:v>
                </c:pt>
                <c:pt idx="8">
                  <c:v>46</c:v>
                </c:pt>
                <c:pt idx="9">
                  <c:v>44</c:v>
                </c:pt>
              </c:numCache>
            </c:numRef>
          </c:val>
          <c:extLst>
            <c:ext xmlns:c16="http://schemas.microsoft.com/office/drawing/2014/chart" uri="{C3380CC4-5D6E-409C-BE32-E72D297353CC}">
              <c16:uniqueId val="{00000001-B52A-4C01-BF89-078C8187987B}"/>
            </c:ext>
          </c:extLst>
        </c:ser>
        <c:dLbls>
          <c:showLegendKey val="0"/>
          <c:showVal val="0"/>
          <c:showCatName val="0"/>
          <c:showSerName val="0"/>
          <c:showPercent val="0"/>
          <c:showBubbleSize val="0"/>
        </c:dLbls>
        <c:gapWidth val="120"/>
        <c:overlap val="100"/>
        <c:axId val="984035600"/>
        <c:axId val="984029368"/>
      </c:barChart>
      <c:catAx>
        <c:axId val="984035600"/>
        <c:scaling>
          <c:orientation val="maxMin"/>
        </c:scaling>
        <c:delete val="1"/>
        <c:axPos val="l"/>
        <c:numFmt formatCode="General" sourceLinked="1"/>
        <c:majorTickMark val="none"/>
        <c:minorTickMark val="none"/>
        <c:tickLblPos val="nextTo"/>
        <c:crossAx val="984029368"/>
        <c:crosses val="autoZero"/>
        <c:auto val="1"/>
        <c:lblAlgn val="ctr"/>
        <c:lblOffset val="100"/>
        <c:noMultiLvlLbl val="0"/>
      </c:catAx>
      <c:valAx>
        <c:axId val="984029368"/>
        <c:scaling>
          <c:orientation val="minMax"/>
          <c:max val="100"/>
          <c:min val="0"/>
        </c:scaling>
        <c:delete val="1"/>
        <c:axPos val="t"/>
        <c:numFmt formatCode="General" sourceLinked="1"/>
        <c:majorTickMark val="out"/>
        <c:minorTickMark val="none"/>
        <c:tickLblPos val="nextTo"/>
        <c:crossAx val="98403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5"/>
          <c:dPt>
            <c:idx val="0"/>
            <c:bubble3D val="0"/>
            <c:explosion val="1"/>
            <c:spPr>
              <a:solidFill>
                <a:srgbClr val="CE0058"/>
              </a:solidFill>
              <a:ln w="19050">
                <a:solidFill>
                  <a:schemeClr val="lt1"/>
                </a:solidFill>
              </a:ln>
              <a:effectLst/>
            </c:spPr>
            <c:extLst>
              <c:ext xmlns:c16="http://schemas.microsoft.com/office/drawing/2014/chart" uri="{C3380CC4-5D6E-409C-BE32-E72D297353CC}">
                <c16:uniqueId val="{00000001-02D8-4C71-9FFD-A80876AD32B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02D8-4C71-9FFD-A80876AD32B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D8-4C71-9FFD-A80876AD32B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Recognition</c:v>
                </c:pt>
                <c:pt idx="1">
                  <c:v>Non-Recognition</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02D8-4C71-9FFD-A80876AD32B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345104309620463E-3"/>
          <c:y val="3.2408817098882312E-2"/>
          <c:w val="0.83546744156980368"/>
          <c:h val="0.93518236580223535"/>
        </c:manualLayout>
      </c:layout>
      <c:barChart>
        <c:barDir val="bar"/>
        <c:grouping val="clustered"/>
        <c:varyColors val="0"/>
        <c:ser>
          <c:idx val="0"/>
          <c:order val="0"/>
          <c:tx>
            <c:strRef>
              <c:f>Sheet1!$B$1</c:f>
              <c:strCache>
                <c:ptCount val="1"/>
                <c:pt idx="0">
                  <c:v>Series 1</c:v>
                </c:pt>
              </c:strCache>
            </c:strRef>
          </c:tx>
          <c:spPr>
            <a:solidFill>
              <a:srgbClr val="77C5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It improves my perception of Dah Sing Bank’s overall image</c:v>
                </c:pt>
                <c:pt idx="1">
                  <c:v>It increases my understanding of Dah Sing Bank’s digital capabilities</c:v>
                </c:pt>
                <c:pt idx="2">
                  <c:v>It gives Dah Sing Bank a modern and progressive image</c:v>
                </c:pt>
                <c:pt idx="3">
                  <c:v>Dah Sing Bank understands customer needs</c:v>
                </c:pt>
                <c:pt idx="4">
                  <c:v>DSB provides comprehensive range of digital banking services</c:v>
                </c:pt>
                <c:pt idx="5">
                  <c:v>DSB’s digital banking services are relevant to my needs</c:v>
                </c:pt>
                <c:pt idx="6">
                  <c:v>Dah Sing Bank’s digital banking services are easy to use</c:v>
                </c:pt>
                <c:pt idx="7">
                  <c:v>The ad is memorable and positive</c:v>
                </c:pt>
                <c:pt idx="8">
                  <c:v>It increases my interest to use Dah Sing Bank’s digital banking services</c:v>
                </c:pt>
                <c:pt idx="9">
                  <c:v>I will consider to tell  my friends about DSB’s digital banking services</c:v>
                </c:pt>
              </c:strCache>
            </c:strRef>
          </c:cat>
          <c:val>
            <c:numRef>
              <c:f>Sheet1!$B$2:$B$11</c:f>
              <c:numCache>
                <c:formatCode>General</c:formatCode>
                <c:ptCount val="10"/>
                <c:pt idx="0">
                  <c:v>99</c:v>
                </c:pt>
                <c:pt idx="1">
                  <c:v>100</c:v>
                </c:pt>
                <c:pt idx="2">
                  <c:v>100</c:v>
                </c:pt>
                <c:pt idx="3">
                  <c:v>100</c:v>
                </c:pt>
                <c:pt idx="4">
                  <c:v>99</c:v>
                </c:pt>
                <c:pt idx="5">
                  <c:v>100</c:v>
                </c:pt>
                <c:pt idx="6">
                  <c:v>100</c:v>
                </c:pt>
                <c:pt idx="7">
                  <c:v>99</c:v>
                </c:pt>
                <c:pt idx="8">
                  <c:v>100</c:v>
                </c:pt>
                <c:pt idx="9">
                  <c:v>100</c:v>
                </c:pt>
              </c:numCache>
            </c:numRef>
          </c:val>
          <c:extLst>
            <c:ext xmlns:c16="http://schemas.microsoft.com/office/drawing/2014/chart" uri="{C3380CC4-5D6E-409C-BE32-E72D297353CC}">
              <c16:uniqueId val="{00000000-F2FD-44E9-844C-A0D78D0D3C37}"/>
            </c:ext>
          </c:extLst>
        </c:ser>
        <c:ser>
          <c:idx val="1"/>
          <c:order val="1"/>
          <c:tx>
            <c:strRef>
              <c:f>Sheet1!$C$1</c:f>
              <c:strCache>
                <c:ptCount val="1"/>
                <c:pt idx="0">
                  <c:v>Series 2</c:v>
                </c:pt>
              </c:strCache>
            </c:strRef>
          </c:tx>
          <c:spPr>
            <a:solidFill>
              <a:srgbClr val="FFFFFF">
                <a:alpha val="69804"/>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It improves my perception of Dah Sing Bank’s overall image</c:v>
                </c:pt>
                <c:pt idx="1">
                  <c:v>It increases my understanding of Dah Sing Bank’s digital capabilities</c:v>
                </c:pt>
                <c:pt idx="2">
                  <c:v>It gives Dah Sing Bank a modern and progressive image</c:v>
                </c:pt>
                <c:pt idx="3">
                  <c:v>Dah Sing Bank understands customer needs</c:v>
                </c:pt>
                <c:pt idx="4">
                  <c:v>DSB provides comprehensive range of digital banking services</c:v>
                </c:pt>
                <c:pt idx="5">
                  <c:v>DSB’s digital banking services are relevant to my needs</c:v>
                </c:pt>
                <c:pt idx="6">
                  <c:v>Dah Sing Bank’s digital banking services are easy to use</c:v>
                </c:pt>
                <c:pt idx="7">
                  <c:v>The ad is memorable and positive</c:v>
                </c:pt>
                <c:pt idx="8">
                  <c:v>It increases my interest to use Dah Sing Bank’s digital banking services</c:v>
                </c:pt>
                <c:pt idx="9">
                  <c:v>I will consider to tell  my friends about DSB’s digital banking services</c:v>
                </c:pt>
              </c:strCache>
            </c:strRef>
          </c:cat>
          <c:val>
            <c:numRef>
              <c:f>Sheet1!$C$2:$C$11</c:f>
              <c:numCache>
                <c:formatCode>General</c:formatCode>
                <c:ptCount val="10"/>
                <c:pt idx="0">
                  <c:v>87</c:v>
                </c:pt>
                <c:pt idx="1">
                  <c:v>91</c:v>
                </c:pt>
                <c:pt idx="2">
                  <c:v>87</c:v>
                </c:pt>
                <c:pt idx="3">
                  <c:v>86</c:v>
                </c:pt>
                <c:pt idx="4">
                  <c:v>86</c:v>
                </c:pt>
                <c:pt idx="5">
                  <c:v>86</c:v>
                </c:pt>
                <c:pt idx="6">
                  <c:v>86</c:v>
                </c:pt>
                <c:pt idx="7">
                  <c:v>87</c:v>
                </c:pt>
                <c:pt idx="8">
                  <c:v>87</c:v>
                </c:pt>
                <c:pt idx="9">
                  <c:v>90</c:v>
                </c:pt>
              </c:numCache>
            </c:numRef>
          </c:val>
          <c:extLst>
            <c:ext xmlns:c16="http://schemas.microsoft.com/office/drawing/2014/chart" uri="{C3380CC4-5D6E-409C-BE32-E72D297353CC}">
              <c16:uniqueId val="{00000002-F2FD-44E9-844C-A0D78D0D3C37}"/>
            </c:ext>
          </c:extLst>
        </c:ser>
        <c:dLbls>
          <c:showLegendKey val="0"/>
          <c:showVal val="0"/>
          <c:showCatName val="0"/>
          <c:showSerName val="0"/>
          <c:showPercent val="0"/>
          <c:showBubbleSize val="0"/>
        </c:dLbls>
        <c:gapWidth val="120"/>
        <c:overlap val="100"/>
        <c:axId val="984035600"/>
        <c:axId val="984029368"/>
      </c:barChart>
      <c:catAx>
        <c:axId val="984035600"/>
        <c:scaling>
          <c:orientation val="maxMin"/>
        </c:scaling>
        <c:delete val="1"/>
        <c:axPos val="l"/>
        <c:numFmt formatCode="General" sourceLinked="1"/>
        <c:majorTickMark val="none"/>
        <c:minorTickMark val="none"/>
        <c:tickLblPos val="nextTo"/>
        <c:crossAx val="984029368"/>
        <c:crosses val="autoZero"/>
        <c:auto val="1"/>
        <c:lblAlgn val="ctr"/>
        <c:lblOffset val="100"/>
        <c:noMultiLvlLbl val="0"/>
      </c:catAx>
      <c:valAx>
        <c:axId val="984029368"/>
        <c:scaling>
          <c:orientation val="minMax"/>
          <c:max val="100"/>
          <c:min val="0"/>
        </c:scaling>
        <c:delete val="1"/>
        <c:axPos val="t"/>
        <c:numFmt formatCode="General" sourceLinked="1"/>
        <c:majorTickMark val="out"/>
        <c:minorTickMark val="none"/>
        <c:tickLblPos val="nextTo"/>
        <c:crossAx val="98403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1212440010832E-3"/>
          <c:y val="3.044933585791821E-2"/>
          <c:w val="0.85477332631976166"/>
          <c:h val="0.93910132828416359"/>
        </c:manualLayout>
      </c:layout>
      <c:barChart>
        <c:barDir val="bar"/>
        <c:grouping val="clustered"/>
        <c:varyColors val="0"/>
        <c:ser>
          <c:idx val="0"/>
          <c:order val="0"/>
          <c:tx>
            <c:strRef>
              <c:f>Sheet1!$B$1</c:f>
              <c:strCache>
                <c:ptCount val="1"/>
                <c:pt idx="0">
                  <c:v>Series 1</c:v>
                </c:pt>
              </c:strCache>
            </c:strRef>
          </c:tx>
          <c:spPr>
            <a:solidFill>
              <a:srgbClr val="758C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It improves my perception of Dah Sing Bank’s overall image</c:v>
                </c:pt>
                <c:pt idx="1">
                  <c:v>It increases my understanding of Dah Sing Bank’s digital capabilities</c:v>
                </c:pt>
                <c:pt idx="2">
                  <c:v>It gives Dah Sing Bank a modern and progressive image</c:v>
                </c:pt>
                <c:pt idx="3">
                  <c:v>Dah Sing Bank understands customer needs</c:v>
                </c:pt>
                <c:pt idx="4">
                  <c:v>DSB provides comprehensive range of digital banking services</c:v>
                </c:pt>
                <c:pt idx="5">
                  <c:v>DSB’s digital banking services are relevant to my needs</c:v>
                </c:pt>
                <c:pt idx="6">
                  <c:v>Dah Sing Bank’s digital banking services are easy to use</c:v>
                </c:pt>
                <c:pt idx="7">
                  <c:v>The ad is memorable and positive</c:v>
                </c:pt>
                <c:pt idx="8">
                  <c:v>It increases my interest to use Dah Sing Bank’s digital banking services</c:v>
                </c:pt>
                <c:pt idx="9">
                  <c:v>I will consider to tell  my friends about DSB’s digital banking services</c:v>
                </c:pt>
              </c:strCache>
            </c:strRef>
          </c:cat>
          <c:val>
            <c:numRef>
              <c:f>Sheet1!$B$2:$B$11</c:f>
              <c:numCache>
                <c:formatCode>0</c:formatCode>
                <c:ptCount val="10"/>
                <c:pt idx="0">
                  <c:v>93.5</c:v>
                </c:pt>
                <c:pt idx="1">
                  <c:v>93.5</c:v>
                </c:pt>
                <c:pt idx="2">
                  <c:v>94</c:v>
                </c:pt>
                <c:pt idx="3">
                  <c:v>94.5</c:v>
                </c:pt>
                <c:pt idx="4">
                  <c:v>94</c:v>
                </c:pt>
                <c:pt idx="5">
                  <c:v>93.5</c:v>
                </c:pt>
                <c:pt idx="6">
                  <c:v>92</c:v>
                </c:pt>
                <c:pt idx="7">
                  <c:v>93.5</c:v>
                </c:pt>
                <c:pt idx="8">
                  <c:v>91</c:v>
                </c:pt>
                <c:pt idx="9">
                  <c:v>89</c:v>
                </c:pt>
              </c:numCache>
            </c:numRef>
          </c:val>
          <c:extLst>
            <c:ext xmlns:c16="http://schemas.microsoft.com/office/drawing/2014/chart" uri="{C3380CC4-5D6E-409C-BE32-E72D297353CC}">
              <c16:uniqueId val="{00000000-35B2-472D-9313-4909C06FF49E}"/>
            </c:ext>
          </c:extLst>
        </c:ser>
        <c:ser>
          <c:idx val="1"/>
          <c:order val="1"/>
          <c:tx>
            <c:strRef>
              <c:f>Sheet1!$C$1</c:f>
              <c:strCache>
                <c:ptCount val="1"/>
                <c:pt idx="0">
                  <c:v>Series 2</c:v>
                </c:pt>
              </c:strCache>
            </c:strRef>
          </c:tx>
          <c:spPr>
            <a:solidFill>
              <a:srgbClr val="FFFFFF">
                <a:alpha val="69804"/>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60000"/>
                        <a:lumOff val="4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It improves my perception of Dah Sing Bank’s overall image</c:v>
                </c:pt>
                <c:pt idx="1">
                  <c:v>It increases my understanding of Dah Sing Bank’s digital capabilities</c:v>
                </c:pt>
                <c:pt idx="2">
                  <c:v>It gives Dah Sing Bank a modern and progressive image</c:v>
                </c:pt>
                <c:pt idx="3">
                  <c:v>Dah Sing Bank understands customer needs</c:v>
                </c:pt>
                <c:pt idx="4">
                  <c:v>DSB provides comprehensive range of digital banking services</c:v>
                </c:pt>
                <c:pt idx="5">
                  <c:v>DSB’s digital banking services are relevant to my needs</c:v>
                </c:pt>
                <c:pt idx="6">
                  <c:v>Dah Sing Bank’s digital banking services are easy to use</c:v>
                </c:pt>
                <c:pt idx="7">
                  <c:v>The ad is memorable and positive</c:v>
                </c:pt>
                <c:pt idx="8">
                  <c:v>It increases my interest to use Dah Sing Bank’s digital banking services</c:v>
                </c:pt>
                <c:pt idx="9">
                  <c:v>I will consider to tell  my friends about DSB’s digital banking services</c:v>
                </c:pt>
              </c:strCache>
            </c:strRef>
          </c:cat>
          <c:val>
            <c:numRef>
              <c:f>Sheet1!$C$2:$C$11</c:f>
              <c:numCache>
                <c:formatCode>0</c:formatCode>
                <c:ptCount val="10"/>
                <c:pt idx="0">
                  <c:v>52.5</c:v>
                </c:pt>
                <c:pt idx="1">
                  <c:v>54.5</c:v>
                </c:pt>
                <c:pt idx="2">
                  <c:v>52.5</c:v>
                </c:pt>
                <c:pt idx="3">
                  <c:v>52</c:v>
                </c:pt>
                <c:pt idx="4">
                  <c:v>53</c:v>
                </c:pt>
                <c:pt idx="5">
                  <c:v>50</c:v>
                </c:pt>
                <c:pt idx="6">
                  <c:v>53.5</c:v>
                </c:pt>
                <c:pt idx="7">
                  <c:v>54.5</c:v>
                </c:pt>
                <c:pt idx="8">
                  <c:v>53.5</c:v>
                </c:pt>
                <c:pt idx="9">
                  <c:v>46.5</c:v>
                </c:pt>
              </c:numCache>
            </c:numRef>
          </c:val>
          <c:extLst>
            <c:ext xmlns:c16="http://schemas.microsoft.com/office/drawing/2014/chart" uri="{C3380CC4-5D6E-409C-BE32-E72D297353CC}">
              <c16:uniqueId val="{00000001-35B2-472D-9313-4909C06FF49E}"/>
            </c:ext>
          </c:extLst>
        </c:ser>
        <c:dLbls>
          <c:showLegendKey val="0"/>
          <c:showVal val="0"/>
          <c:showCatName val="0"/>
          <c:showSerName val="0"/>
          <c:showPercent val="0"/>
          <c:showBubbleSize val="0"/>
        </c:dLbls>
        <c:gapWidth val="120"/>
        <c:overlap val="100"/>
        <c:axId val="984035600"/>
        <c:axId val="984029368"/>
      </c:barChart>
      <c:catAx>
        <c:axId val="984035600"/>
        <c:scaling>
          <c:orientation val="maxMin"/>
        </c:scaling>
        <c:delete val="1"/>
        <c:axPos val="l"/>
        <c:numFmt formatCode="General" sourceLinked="1"/>
        <c:majorTickMark val="none"/>
        <c:minorTickMark val="none"/>
        <c:tickLblPos val="nextTo"/>
        <c:crossAx val="984029368"/>
        <c:crosses val="autoZero"/>
        <c:auto val="1"/>
        <c:lblAlgn val="ctr"/>
        <c:lblOffset val="100"/>
        <c:noMultiLvlLbl val="0"/>
      </c:catAx>
      <c:valAx>
        <c:axId val="984029368"/>
        <c:scaling>
          <c:orientation val="minMax"/>
          <c:max val="100"/>
          <c:min val="0"/>
        </c:scaling>
        <c:delete val="1"/>
        <c:axPos val="t"/>
        <c:numFmt formatCode="0" sourceLinked="1"/>
        <c:majorTickMark val="out"/>
        <c:minorTickMark val="none"/>
        <c:tickLblPos val="nextTo"/>
        <c:crossAx val="98403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345104309620463E-3"/>
          <c:y val="3.2408817098882312E-2"/>
          <c:w val="0.83546744156980368"/>
          <c:h val="0.93518236580223535"/>
        </c:manualLayout>
      </c:layout>
      <c:barChart>
        <c:barDir val="bar"/>
        <c:grouping val="clustered"/>
        <c:varyColors val="0"/>
        <c:ser>
          <c:idx val="0"/>
          <c:order val="0"/>
          <c:tx>
            <c:strRef>
              <c:f>Sheet1!$B$1</c:f>
              <c:strCache>
                <c:ptCount val="1"/>
                <c:pt idx="0">
                  <c:v>Series 1</c:v>
                </c:pt>
              </c:strCache>
            </c:strRef>
          </c:tx>
          <c:spPr>
            <a:solidFill>
              <a:srgbClr val="77C5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3"/>
                <c:pt idx="0">
                  <c:v>It improves my perception of Dah Sing Bank’s overall image</c:v>
                </c:pt>
                <c:pt idx="1">
                  <c:v>It increases my interest to use Dah Sing Bank’s digital banking services</c:v>
                </c:pt>
                <c:pt idx="2">
                  <c:v>I will consider to tell  my friends about DSB’s digital banking services</c:v>
                </c:pt>
              </c:strCache>
            </c:strRef>
          </c:cat>
          <c:val>
            <c:numRef>
              <c:f>Sheet1!$B$2:$B$11</c:f>
              <c:numCache>
                <c:formatCode>General</c:formatCode>
                <c:ptCount val="3"/>
                <c:pt idx="0">
                  <c:v>99</c:v>
                </c:pt>
                <c:pt idx="1">
                  <c:v>100</c:v>
                </c:pt>
                <c:pt idx="2">
                  <c:v>100</c:v>
                </c:pt>
              </c:numCache>
            </c:numRef>
          </c:val>
          <c:extLst>
            <c:ext xmlns:c16="http://schemas.microsoft.com/office/drawing/2014/chart" uri="{C3380CC4-5D6E-409C-BE32-E72D297353CC}">
              <c16:uniqueId val="{00000000-F2FD-44E9-844C-A0D78D0D3C37}"/>
            </c:ext>
          </c:extLst>
        </c:ser>
        <c:ser>
          <c:idx val="1"/>
          <c:order val="1"/>
          <c:tx>
            <c:strRef>
              <c:f>Sheet1!$C$1</c:f>
              <c:strCache>
                <c:ptCount val="1"/>
                <c:pt idx="0">
                  <c:v>Series 2</c:v>
                </c:pt>
              </c:strCache>
            </c:strRef>
          </c:tx>
          <c:spPr>
            <a:solidFill>
              <a:srgbClr val="FFFFFF">
                <a:alpha val="69804"/>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3"/>
                <c:pt idx="0">
                  <c:v>It improves my perception of Dah Sing Bank’s overall image</c:v>
                </c:pt>
                <c:pt idx="1">
                  <c:v>It increases my interest to use Dah Sing Bank’s digital banking services</c:v>
                </c:pt>
                <c:pt idx="2">
                  <c:v>I will consider to tell  my friends about DSB’s digital banking services</c:v>
                </c:pt>
              </c:strCache>
            </c:strRef>
          </c:cat>
          <c:val>
            <c:numRef>
              <c:f>Sheet1!$C$2:$C$11</c:f>
              <c:numCache>
                <c:formatCode>General</c:formatCode>
                <c:ptCount val="3"/>
                <c:pt idx="0">
                  <c:v>87</c:v>
                </c:pt>
                <c:pt idx="1">
                  <c:v>87</c:v>
                </c:pt>
                <c:pt idx="2">
                  <c:v>90</c:v>
                </c:pt>
              </c:numCache>
            </c:numRef>
          </c:val>
          <c:extLst>
            <c:ext xmlns:c16="http://schemas.microsoft.com/office/drawing/2014/chart" uri="{C3380CC4-5D6E-409C-BE32-E72D297353CC}">
              <c16:uniqueId val="{00000002-F2FD-44E9-844C-A0D78D0D3C37}"/>
            </c:ext>
          </c:extLst>
        </c:ser>
        <c:dLbls>
          <c:showLegendKey val="0"/>
          <c:showVal val="0"/>
          <c:showCatName val="0"/>
          <c:showSerName val="0"/>
          <c:showPercent val="0"/>
          <c:showBubbleSize val="0"/>
        </c:dLbls>
        <c:gapWidth val="120"/>
        <c:overlap val="100"/>
        <c:axId val="984035600"/>
        <c:axId val="984029368"/>
      </c:barChart>
      <c:catAx>
        <c:axId val="984035600"/>
        <c:scaling>
          <c:orientation val="maxMin"/>
        </c:scaling>
        <c:delete val="1"/>
        <c:axPos val="l"/>
        <c:numFmt formatCode="General" sourceLinked="1"/>
        <c:majorTickMark val="none"/>
        <c:minorTickMark val="none"/>
        <c:tickLblPos val="nextTo"/>
        <c:crossAx val="984029368"/>
        <c:crosses val="autoZero"/>
        <c:auto val="1"/>
        <c:lblAlgn val="ctr"/>
        <c:lblOffset val="100"/>
        <c:noMultiLvlLbl val="0"/>
      </c:catAx>
      <c:valAx>
        <c:axId val="984029368"/>
        <c:scaling>
          <c:orientation val="minMax"/>
          <c:max val="100"/>
          <c:min val="0"/>
        </c:scaling>
        <c:delete val="1"/>
        <c:axPos val="t"/>
        <c:numFmt formatCode="General" sourceLinked="1"/>
        <c:majorTickMark val="out"/>
        <c:minorTickMark val="none"/>
        <c:tickLblPos val="nextTo"/>
        <c:crossAx val="98403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1212440010832E-3"/>
          <c:y val="3.044933585791821E-2"/>
          <c:w val="0.85477332631976166"/>
          <c:h val="0.93910132828416359"/>
        </c:manualLayout>
      </c:layout>
      <c:barChart>
        <c:barDir val="bar"/>
        <c:grouping val="clustered"/>
        <c:varyColors val="0"/>
        <c:ser>
          <c:idx val="0"/>
          <c:order val="0"/>
          <c:tx>
            <c:strRef>
              <c:f>Sheet1!$B$1</c:f>
              <c:strCache>
                <c:ptCount val="1"/>
                <c:pt idx="0">
                  <c:v>Series 1</c:v>
                </c:pt>
              </c:strCache>
            </c:strRef>
          </c:tx>
          <c:spPr>
            <a:solidFill>
              <a:srgbClr val="758C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3"/>
                <c:pt idx="0">
                  <c:v>It improves my perception of Dah Sing Bank’s overall image</c:v>
                </c:pt>
                <c:pt idx="1">
                  <c:v>It increases my interest to use Dah Sing Bank’s digital banking services</c:v>
                </c:pt>
                <c:pt idx="2">
                  <c:v>I will consider to tell  my friends about DSB’s digital banking services</c:v>
                </c:pt>
              </c:strCache>
            </c:strRef>
          </c:cat>
          <c:val>
            <c:numRef>
              <c:f>Sheet1!$B$2:$B$11</c:f>
              <c:numCache>
                <c:formatCode>0</c:formatCode>
                <c:ptCount val="3"/>
                <c:pt idx="0">
                  <c:v>93.5</c:v>
                </c:pt>
                <c:pt idx="1">
                  <c:v>91</c:v>
                </c:pt>
                <c:pt idx="2">
                  <c:v>89</c:v>
                </c:pt>
              </c:numCache>
            </c:numRef>
          </c:val>
          <c:extLst>
            <c:ext xmlns:c16="http://schemas.microsoft.com/office/drawing/2014/chart" uri="{C3380CC4-5D6E-409C-BE32-E72D297353CC}">
              <c16:uniqueId val="{00000000-35B2-472D-9313-4909C06FF49E}"/>
            </c:ext>
          </c:extLst>
        </c:ser>
        <c:ser>
          <c:idx val="1"/>
          <c:order val="1"/>
          <c:tx>
            <c:strRef>
              <c:f>Sheet1!$C$1</c:f>
              <c:strCache>
                <c:ptCount val="1"/>
                <c:pt idx="0">
                  <c:v>Series 2</c:v>
                </c:pt>
              </c:strCache>
            </c:strRef>
          </c:tx>
          <c:spPr>
            <a:solidFill>
              <a:srgbClr val="FFFFFF">
                <a:alpha val="69804"/>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60000"/>
                        <a:lumOff val="4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3"/>
                <c:pt idx="0">
                  <c:v>It improves my perception of Dah Sing Bank’s overall image</c:v>
                </c:pt>
                <c:pt idx="1">
                  <c:v>It increases my interest to use Dah Sing Bank’s digital banking services</c:v>
                </c:pt>
                <c:pt idx="2">
                  <c:v>I will consider to tell  my friends about DSB’s digital banking services</c:v>
                </c:pt>
              </c:strCache>
            </c:strRef>
          </c:cat>
          <c:val>
            <c:numRef>
              <c:f>Sheet1!$C$2:$C$11</c:f>
              <c:numCache>
                <c:formatCode>0</c:formatCode>
                <c:ptCount val="3"/>
                <c:pt idx="0">
                  <c:v>52.5</c:v>
                </c:pt>
                <c:pt idx="1">
                  <c:v>53.5</c:v>
                </c:pt>
                <c:pt idx="2">
                  <c:v>46.5</c:v>
                </c:pt>
              </c:numCache>
            </c:numRef>
          </c:val>
          <c:extLst>
            <c:ext xmlns:c16="http://schemas.microsoft.com/office/drawing/2014/chart" uri="{C3380CC4-5D6E-409C-BE32-E72D297353CC}">
              <c16:uniqueId val="{00000001-35B2-472D-9313-4909C06FF49E}"/>
            </c:ext>
          </c:extLst>
        </c:ser>
        <c:dLbls>
          <c:showLegendKey val="0"/>
          <c:showVal val="0"/>
          <c:showCatName val="0"/>
          <c:showSerName val="0"/>
          <c:showPercent val="0"/>
          <c:showBubbleSize val="0"/>
        </c:dLbls>
        <c:gapWidth val="120"/>
        <c:overlap val="100"/>
        <c:axId val="984035600"/>
        <c:axId val="984029368"/>
      </c:barChart>
      <c:catAx>
        <c:axId val="984035600"/>
        <c:scaling>
          <c:orientation val="maxMin"/>
        </c:scaling>
        <c:delete val="1"/>
        <c:axPos val="l"/>
        <c:numFmt formatCode="General" sourceLinked="1"/>
        <c:majorTickMark val="none"/>
        <c:minorTickMark val="none"/>
        <c:tickLblPos val="nextTo"/>
        <c:crossAx val="984029368"/>
        <c:crosses val="autoZero"/>
        <c:auto val="1"/>
        <c:lblAlgn val="ctr"/>
        <c:lblOffset val="100"/>
        <c:noMultiLvlLbl val="0"/>
      </c:catAx>
      <c:valAx>
        <c:axId val="984029368"/>
        <c:scaling>
          <c:orientation val="minMax"/>
          <c:max val="100"/>
          <c:min val="0"/>
        </c:scaling>
        <c:delete val="1"/>
        <c:axPos val="t"/>
        <c:numFmt formatCode="0" sourceLinked="1"/>
        <c:majorTickMark val="out"/>
        <c:minorTickMark val="none"/>
        <c:tickLblPos val="nextTo"/>
        <c:crossAx val="98403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5"/>
          <c:dPt>
            <c:idx val="0"/>
            <c:bubble3D val="0"/>
            <c:explosion val="1"/>
            <c:spPr>
              <a:solidFill>
                <a:srgbClr val="77C5D5"/>
              </a:solidFill>
              <a:ln w="19050">
                <a:solidFill>
                  <a:schemeClr val="lt1"/>
                </a:solidFill>
              </a:ln>
              <a:effectLst/>
            </c:spPr>
            <c:extLst>
              <c:ext xmlns:c16="http://schemas.microsoft.com/office/drawing/2014/chart" uri="{C3380CC4-5D6E-409C-BE32-E72D297353CC}">
                <c16:uniqueId val="{00000001-A2AD-412A-858B-DC7687F514E7}"/>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A2AD-412A-858B-DC7687F514E7}"/>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AD-412A-858B-DC7687F514E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Recognition</c:v>
                </c:pt>
                <c:pt idx="1">
                  <c:v>Non-Recognition</c:v>
                </c:pt>
              </c:strCache>
            </c:strRef>
          </c:cat>
          <c:val>
            <c:numRef>
              <c:f>Sheet1!$B$2:$B$3</c:f>
              <c:numCache>
                <c:formatCode>General</c:formatCode>
                <c:ptCount val="2"/>
                <c:pt idx="0">
                  <c:v>57</c:v>
                </c:pt>
                <c:pt idx="1">
                  <c:v>43</c:v>
                </c:pt>
              </c:numCache>
            </c:numRef>
          </c:val>
          <c:extLst>
            <c:ext xmlns:c16="http://schemas.microsoft.com/office/drawing/2014/chart" uri="{C3380CC4-5D6E-409C-BE32-E72D297353CC}">
              <c16:uniqueId val="{00000004-A2AD-412A-858B-DC7687F514E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r>
              <a:rPr lang="en-US" sz="1400" u="sng" dirty="0"/>
              <a:t>Aided Brand Recall</a:t>
            </a:r>
          </a:p>
        </c:rich>
      </c:tx>
      <c:overlay val="0"/>
      <c:spPr>
        <a:noFill/>
        <a:ln>
          <a:noFill/>
        </a:ln>
        <a:effectLst/>
      </c:spPr>
      <c:txPr>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Brand Recall</c:v>
                </c:pt>
              </c:strCache>
            </c:strRef>
          </c:tx>
          <c:spPr>
            <a:solidFill>
              <a:srgbClr val="758C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Dah Sing Bank</c:v>
                </c:pt>
                <c:pt idx="1">
                  <c:v>HSBC</c:v>
                </c:pt>
                <c:pt idx="2">
                  <c:v>Bank of China (HK)</c:v>
                </c:pt>
                <c:pt idx="3">
                  <c:v>Bank of East Asia</c:v>
                </c:pt>
                <c:pt idx="4">
                  <c:v>DBS</c:v>
                </c:pt>
                <c:pt idx="5">
                  <c:v>Hang Seng Bank</c:v>
                </c:pt>
                <c:pt idx="6">
                  <c:v>Standard Chartered Bank</c:v>
                </c:pt>
              </c:strCache>
            </c:strRef>
          </c:cat>
          <c:val>
            <c:numRef>
              <c:f>Sheet1!$B$2:$B$8</c:f>
              <c:numCache>
                <c:formatCode>General</c:formatCode>
                <c:ptCount val="7"/>
                <c:pt idx="0">
                  <c:v>44</c:v>
                </c:pt>
                <c:pt idx="1">
                  <c:v>12</c:v>
                </c:pt>
                <c:pt idx="2">
                  <c:v>10</c:v>
                </c:pt>
                <c:pt idx="3">
                  <c:v>5</c:v>
                </c:pt>
                <c:pt idx="4">
                  <c:v>5</c:v>
                </c:pt>
                <c:pt idx="5">
                  <c:v>5</c:v>
                </c:pt>
                <c:pt idx="6">
                  <c:v>5</c:v>
                </c:pt>
              </c:numCache>
            </c:numRef>
          </c:val>
          <c:extLst>
            <c:ext xmlns:c16="http://schemas.microsoft.com/office/drawing/2014/chart" uri="{C3380CC4-5D6E-409C-BE32-E72D297353CC}">
              <c16:uniqueId val="{00000000-98CC-4682-B4DC-2761A0011023}"/>
            </c:ext>
          </c:extLst>
        </c:ser>
        <c:dLbls>
          <c:showLegendKey val="0"/>
          <c:showVal val="0"/>
          <c:showCatName val="0"/>
          <c:showSerName val="0"/>
          <c:showPercent val="0"/>
          <c:showBubbleSize val="0"/>
        </c:dLbls>
        <c:gapWidth val="70"/>
        <c:axId val="556016800"/>
        <c:axId val="556019424"/>
      </c:barChart>
      <c:catAx>
        <c:axId val="556016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6019424"/>
        <c:crosses val="autoZero"/>
        <c:auto val="1"/>
        <c:lblAlgn val="ctr"/>
        <c:lblOffset val="100"/>
        <c:noMultiLvlLbl val="0"/>
      </c:catAx>
      <c:valAx>
        <c:axId val="556019424"/>
        <c:scaling>
          <c:orientation val="minMax"/>
        </c:scaling>
        <c:delete val="1"/>
        <c:axPos val="t"/>
        <c:numFmt formatCode="General" sourceLinked="1"/>
        <c:majorTickMark val="none"/>
        <c:minorTickMark val="none"/>
        <c:tickLblPos val="nextTo"/>
        <c:crossAx val="556016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r>
              <a:rPr lang="en-US" dirty="0"/>
              <a:t>Aided Brand Recall</a:t>
            </a:r>
          </a:p>
        </c:rich>
      </c:tx>
      <c:overlay val="0"/>
      <c:spPr>
        <a:noFill/>
        <a:ln>
          <a:noFill/>
        </a:ln>
        <a:effectLst/>
      </c:spPr>
      <c:txPr>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Brand Recall</c:v>
                </c:pt>
              </c:strCache>
            </c:strRef>
          </c:tx>
          <c:spPr>
            <a:solidFill>
              <a:srgbClr val="CE00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Dah Sing Bank</c:v>
                </c:pt>
                <c:pt idx="1">
                  <c:v>DBS</c:v>
                </c:pt>
                <c:pt idx="2">
                  <c:v>HSBC</c:v>
                </c:pt>
                <c:pt idx="3">
                  <c:v>Hang Seng Bank</c:v>
                </c:pt>
                <c:pt idx="4">
                  <c:v>Standard Chartered Bank</c:v>
                </c:pt>
                <c:pt idx="5">
                  <c:v>Bank of East Asia</c:v>
                </c:pt>
                <c:pt idx="6">
                  <c:v>Bank of China (HK)</c:v>
                </c:pt>
              </c:strCache>
            </c:strRef>
          </c:cat>
          <c:val>
            <c:numRef>
              <c:f>Sheet1!$B$2:$B$8</c:f>
              <c:numCache>
                <c:formatCode>General</c:formatCode>
                <c:ptCount val="7"/>
                <c:pt idx="0">
                  <c:v>78</c:v>
                </c:pt>
                <c:pt idx="1">
                  <c:v>5</c:v>
                </c:pt>
                <c:pt idx="2">
                  <c:v>4</c:v>
                </c:pt>
                <c:pt idx="3">
                  <c:v>3</c:v>
                </c:pt>
                <c:pt idx="4">
                  <c:v>2</c:v>
                </c:pt>
                <c:pt idx="5">
                  <c:v>2</c:v>
                </c:pt>
                <c:pt idx="6">
                  <c:v>1</c:v>
                </c:pt>
              </c:numCache>
            </c:numRef>
          </c:val>
          <c:extLst>
            <c:ext xmlns:c16="http://schemas.microsoft.com/office/drawing/2014/chart" uri="{C3380CC4-5D6E-409C-BE32-E72D297353CC}">
              <c16:uniqueId val="{00000000-5617-430D-8EF3-E91D9A12D57A}"/>
            </c:ext>
          </c:extLst>
        </c:ser>
        <c:dLbls>
          <c:showLegendKey val="0"/>
          <c:showVal val="0"/>
          <c:showCatName val="0"/>
          <c:showSerName val="0"/>
          <c:showPercent val="0"/>
          <c:showBubbleSize val="0"/>
        </c:dLbls>
        <c:gapWidth val="70"/>
        <c:axId val="556016800"/>
        <c:axId val="556019424"/>
      </c:barChart>
      <c:catAx>
        <c:axId val="556016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6019424"/>
        <c:crosses val="autoZero"/>
        <c:auto val="1"/>
        <c:lblAlgn val="ctr"/>
        <c:lblOffset val="100"/>
        <c:noMultiLvlLbl val="0"/>
      </c:catAx>
      <c:valAx>
        <c:axId val="556019424"/>
        <c:scaling>
          <c:orientation val="minMax"/>
        </c:scaling>
        <c:delete val="1"/>
        <c:axPos val="t"/>
        <c:numFmt formatCode="General" sourceLinked="1"/>
        <c:majorTickMark val="none"/>
        <c:minorTickMark val="none"/>
        <c:tickLblPos val="nextTo"/>
        <c:crossAx val="556016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r>
              <a:rPr lang="en-US" dirty="0"/>
              <a:t>Aided</a:t>
            </a:r>
            <a:r>
              <a:rPr lang="en-US" baseline="0" dirty="0"/>
              <a:t> </a:t>
            </a:r>
            <a:r>
              <a:rPr lang="en-US" dirty="0"/>
              <a:t>Brand Recall</a:t>
            </a:r>
          </a:p>
        </c:rich>
      </c:tx>
      <c:overlay val="0"/>
      <c:spPr>
        <a:noFill/>
        <a:ln>
          <a:noFill/>
        </a:ln>
        <a:effectLst/>
      </c:spPr>
      <c:txPr>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3580885420014875"/>
          <c:y val="0.16405764907031919"/>
          <c:w val="0.51199952328911724"/>
          <c:h val="0.76655240872471198"/>
        </c:manualLayout>
      </c:layout>
      <c:barChart>
        <c:barDir val="bar"/>
        <c:grouping val="clustered"/>
        <c:varyColors val="0"/>
        <c:ser>
          <c:idx val="0"/>
          <c:order val="0"/>
          <c:tx>
            <c:strRef>
              <c:f>Sheet1!$B$1</c:f>
              <c:strCache>
                <c:ptCount val="1"/>
                <c:pt idx="0">
                  <c:v>Brand Recall</c:v>
                </c:pt>
              </c:strCache>
            </c:strRef>
          </c:tx>
          <c:spPr>
            <a:solidFill>
              <a:srgbClr val="77C5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Dah Sing Bank </c:v>
                </c:pt>
                <c:pt idx="1">
                  <c:v>HSBC</c:v>
                </c:pt>
                <c:pt idx="2">
                  <c:v>DBS</c:v>
                </c:pt>
                <c:pt idx="3">
                  <c:v>Citibank</c:v>
                </c:pt>
                <c:pt idx="4">
                  <c:v>Bank of China (HK)</c:v>
                </c:pt>
                <c:pt idx="5">
                  <c:v>CITIC Bank International</c:v>
                </c:pt>
                <c:pt idx="6">
                  <c:v>Hang Seng Bank</c:v>
                </c:pt>
              </c:strCache>
            </c:strRef>
          </c:cat>
          <c:val>
            <c:numRef>
              <c:f>Sheet1!$B$2:$B$8</c:f>
              <c:numCache>
                <c:formatCode>General</c:formatCode>
                <c:ptCount val="7"/>
                <c:pt idx="0">
                  <c:v>72</c:v>
                </c:pt>
                <c:pt idx="1">
                  <c:v>6</c:v>
                </c:pt>
                <c:pt idx="2">
                  <c:v>5</c:v>
                </c:pt>
                <c:pt idx="3">
                  <c:v>5</c:v>
                </c:pt>
                <c:pt idx="4">
                  <c:v>5</c:v>
                </c:pt>
                <c:pt idx="5">
                  <c:v>3</c:v>
                </c:pt>
                <c:pt idx="6">
                  <c:v>2</c:v>
                </c:pt>
              </c:numCache>
            </c:numRef>
          </c:val>
          <c:extLst>
            <c:ext xmlns:c16="http://schemas.microsoft.com/office/drawing/2014/chart" uri="{C3380CC4-5D6E-409C-BE32-E72D297353CC}">
              <c16:uniqueId val="{00000000-D920-4A60-9937-A015B8CECB66}"/>
            </c:ext>
          </c:extLst>
        </c:ser>
        <c:dLbls>
          <c:showLegendKey val="0"/>
          <c:showVal val="0"/>
          <c:showCatName val="0"/>
          <c:showSerName val="0"/>
          <c:showPercent val="0"/>
          <c:showBubbleSize val="0"/>
        </c:dLbls>
        <c:gapWidth val="70"/>
        <c:axId val="556016800"/>
        <c:axId val="556019424"/>
      </c:barChart>
      <c:catAx>
        <c:axId val="556016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6019424"/>
        <c:crosses val="autoZero"/>
        <c:auto val="1"/>
        <c:lblAlgn val="ctr"/>
        <c:lblOffset val="100"/>
        <c:noMultiLvlLbl val="0"/>
      </c:catAx>
      <c:valAx>
        <c:axId val="556019424"/>
        <c:scaling>
          <c:orientation val="minMax"/>
        </c:scaling>
        <c:delete val="1"/>
        <c:axPos val="t"/>
        <c:numFmt formatCode="General" sourceLinked="1"/>
        <c:majorTickMark val="none"/>
        <c:minorTickMark val="none"/>
        <c:tickLblPos val="nextTo"/>
        <c:crossAx val="556016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5"/>
          <c:dPt>
            <c:idx val="0"/>
            <c:bubble3D val="0"/>
            <c:explosion val="1"/>
            <c:spPr>
              <a:solidFill>
                <a:srgbClr val="758CC0"/>
              </a:solidFill>
              <a:ln w="19050">
                <a:solidFill>
                  <a:schemeClr val="lt1"/>
                </a:solidFill>
              </a:ln>
              <a:effectLst/>
            </c:spPr>
            <c:extLst>
              <c:ext xmlns:c16="http://schemas.microsoft.com/office/drawing/2014/chart" uri="{C3380CC4-5D6E-409C-BE32-E72D297353CC}">
                <c16:uniqueId val="{00000001-15E7-4F3C-84C8-BA202763018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2-15E7-4F3C-84C8-BA202763018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E7-4F3C-84C8-BA202763018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Recognition</c:v>
                </c:pt>
                <c:pt idx="1">
                  <c:v>Non-Recognition</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0-15E7-4F3C-84C8-BA202763018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r>
              <a:rPr lang="en-US" sz="1400" u="sng" dirty="0"/>
              <a:t>Aided Brand Recall</a:t>
            </a:r>
          </a:p>
        </c:rich>
      </c:tx>
      <c:overlay val="0"/>
      <c:spPr>
        <a:noFill/>
        <a:ln>
          <a:noFill/>
        </a:ln>
        <a:effectLst/>
      </c:spPr>
      <c:txPr>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Brand Recall</c:v>
                </c:pt>
              </c:strCache>
            </c:strRef>
          </c:tx>
          <c:spPr>
            <a:solidFill>
              <a:srgbClr val="758C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Dah Sing Bank</c:v>
                </c:pt>
                <c:pt idx="1">
                  <c:v>HSBC</c:v>
                </c:pt>
                <c:pt idx="2">
                  <c:v>Bank of China (HK)</c:v>
                </c:pt>
                <c:pt idx="3">
                  <c:v>Bank of East Asia</c:v>
                </c:pt>
                <c:pt idx="4">
                  <c:v>DBS</c:v>
                </c:pt>
                <c:pt idx="5">
                  <c:v>Hang Seng Bank</c:v>
                </c:pt>
                <c:pt idx="6">
                  <c:v>Standard Chartered Bank</c:v>
                </c:pt>
              </c:strCache>
            </c:strRef>
          </c:cat>
          <c:val>
            <c:numRef>
              <c:f>Sheet1!$B$2:$B$8</c:f>
              <c:numCache>
                <c:formatCode>General</c:formatCode>
                <c:ptCount val="7"/>
                <c:pt idx="0">
                  <c:v>44</c:v>
                </c:pt>
                <c:pt idx="1">
                  <c:v>12</c:v>
                </c:pt>
                <c:pt idx="2">
                  <c:v>10</c:v>
                </c:pt>
                <c:pt idx="3">
                  <c:v>5</c:v>
                </c:pt>
                <c:pt idx="4">
                  <c:v>5</c:v>
                </c:pt>
                <c:pt idx="5">
                  <c:v>5</c:v>
                </c:pt>
                <c:pt idx="6">
                  <c:v>5</c:v>
                </c:pt>
              </c:numCache>
            </c:numRef>
          </c:val>
          <c:extLst>
            <c:ext xmlns:c16="http://schemas.microsoft.com/office/drawing/2014/chart" uri="{C3380CC4-5D6E-409C-BE32-E72D297353CC}">
              <c16:uniqueId val="{00000000-98CC-4682-B4DC-2761A0011023}"/>
            </c:ext>
          </c:extLst>
        </c:ser>
        <c:dLbls>
          <c:showLegendKey val="0"/>
          <c:showVal val="0"/>
          <c:showCatName val="0"/>
          <c:showSerName val="0"/>
          <c:showPercent val="0"/>
          <c:showBubbleSize val="0"/>
        </c:dLbls>
        <c:gapWidth val="70"/>
        <c:axId val="556016800"/>
        <c:axId val="556019424"/>
      </c:barChart>
      <c:catAx>
        <c:axId val="556016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6019424"/>
        <c:crosses val="autoZero"/>
        <c:auto val="1"/>
        <c:lblAlgn val="ctr"/>
        <c:lblOffset val="100"/>
        <c:noMultiLvlLbl val="0"/>
      </c:catAx>
      <c:valAx>
        <c:axId val="556019424"/>
        <c:scaling>
          <c:orientation val="minMax"/>
        </c:scaling>
        <c:delete val="1"/>
        <c:axPos val="t"/>
        <c:numFmt formatCode="General" sourceLinked="1"/>
        <c:majorTickMark val="none"/>
        <c:minorTickMark val="none"/>
        <c:tickLblPos val="nextTo"/>
        <c:crossAx val="556016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5"/>
          <c:dPt>
            <c:idx val="0"/>
            <c:bubble3D val="0"/>
            <c:explosion val="1"/>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1-D0B1-4ECB-B1E9-3BF3097A7A1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D0B1-4ECB-B1E9-3BF3097A7A1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B1-4ECB-B1E9-3BF3097A7A1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Recognition</c:v>
                </c:pt>
                <c:pt idx="1">
                  <c:v>Non-Recognition</c:v>
                </c:pt>
              </c:strCache>
            </c:strRef>
          </c:cat>
          <c:val>
            <c:numRef>
              <c:f>Sheet1!$B$2:$B$3</c:f>
              <c:numCache>
                <c:formatCode>General</c:formatCode>
                <c:ptCount val="2"/>
                <c:pt idx="0">
                  <c:v>48</c:v>
                </c:pt>
                <c:pt idx="1">
                  <c:v>52</c:v>
                </c:pt>
              </c:numCache>
            </c:numRef>
          </c:val>
          <c:extLst>
            <c:ext xmlns:c16="http://schemas.microsoft.com/office/drawing/2014/chart" uri="{C3380CC4-5D6E-409C-BE32-E72D297353CC}">
              <c16:uniqueId val="{00000004-D0B1-4ECB-B1E9-3BF3097A7A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1926008" y="9428584"/>
            <a:ext cx="2945659" cy="498055"/>
          </a:xfrm>
          <a:prstGeom prst="rect">
            <a:avLst/>
          </a:prstGeom>
        </p:spPr>
        <p:txBody>
          <a:bodyPr vert="horz" lIns="91440" tIns="45720" rIns="91440" bIns="45720" rtlCol="0" anchor="b"/>
          <a:lstStyle>
            <a:lvl1pPr algn="r">
              <a:defRPr sz="1200"/>
            </a:lvl1pPr>
          </a:lstStyle>
          <a:p>
            <a:pPr algn="ctr"/>
            <a:fld id="{4AFB3F6D-27DE-421A-80DD-C4F1B28388AB}" type="slidenum">
              <a:rPr lang="en-GB" smtClean="0"/>
              <a:pPr algn="ctr"/>
              <a:t>‹#›</a:t>
            </a:fld>
            <a:endParaRPr lang="en-GB"/>
          </a:p>
        </p:txBody>
      </p:sp>
      <p:pic>
        <p:nvPicPr>
          <p:cNvPr id="6" name="Graphique 5">
            <a:extLst>
              <a:ext uri="{FF2B5EF4-FFF2-40B4-BE49-F238E27FC236}">
                <a16:creationId xmlns:a16="http://schemas.microsoft.com/office/drawing/2014/main" id="{D0451719-3070-4E08-B8C6-FC356491DB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4428" y="241065"/>
            <a:ext cx="708820" cy="7001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u numéro de diapositive 6"/>
          <p:cNvSpPr>
            <a:spLocks noGrp="1"/>
          </p:cNvSpPr>
          <p:nvPr>
            <p:ph type="sldNum" sz="quarter" idx="5"/>
          </p:nvPr>
        </p:nvSpPr>
        <p:spPr>
          <a:xfrm>
            <a:off x="1926008" y="9428584"/>
            <a:ext cx="2945659" cy="498055"/>
          </a:xfrm>
          <a:prstGeom prst="rect">
            <a:avLst/>
          </a:prstGeom>
        </p:spPr>
        <p:txBody>
          <a:bodyPr vert="horz" lIns="91440" tIns="45720" rIns="91440" bIns="45720" rtlCol="0" anchor="b"/>
          <a:lstStyle>
            <a:lvl1pPr algn="ctr">
              <a:defRPr sz="1200"/>
            </a:lvl1pPr>
          </a:lstStyle>
          <a:p>
            <a:fld id="{3B8578AD-0529-46A5-84EB-6338160D5A7D}" type="slidenum">
              <a:rPr lang="en-GB" smtClean="0"/>
              <a:pPr/>
              <a:t>‹#›</a:t>
            </a:fld>
            <a:endParaRPr lang="en-GB"/>
          </a:p>
        </p:txBody>
      </p:sp>
      <p:pic>
        <p:nvPicPr>
          <p:cNvPr id="8" name="Graphique 7">
            <a:extLst>
              <a:ext uri="{FF2B5EF4-FFF2-40B4-BE49-F238E27FC236}">
                <a16:creationId xmlns:a16="http://schemas.microsoft.com/office/drawing/2014/main" id="{6C287C20-68EB-44AA-A066-A744AB8D45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4428" y="241065"/>
            <a:ext cx="708820" cy="7001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branded recall among DSB and SMEs customers (recall + correctly associate with DSB)</a:t>
            </a:r>
          </a:p>
          <a:p>
            <a:r>
              <a:rPr lang="en-GB" dirty="0"/>
              <a:t>TV and Online seems to be the most effective channels</a:t>
            </a:r>
          </a:p>
          <a:p>
            <a:r>
              <a:rPr lang="en-GB" dirty="0"/>
              <a:t>MTR works for retail customers (general and DSB customers) while it’s fewer reach to SME customers</a:t>
            </a:r>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790492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branded recall among DSB and SMEs customers (recall + correctly associate with DSB)</a:t>
            </a:r>
          </a:p>
          <a:p>
            <a:r>
              <a:rPr lang="en-GB" dirty="0"/>
              <a:t>TV and Online seems to be the most effective channels</a:t>
            </a:r>
          </a:p>
          <a:p>
            <a:r>
              <a:rPr lang="en-GB" dirty="0"/>
              <a:t>MTR works for retail customers (general and DSB customers) while it’s fewer reach to SME customers</a:t>
            </a:r>
          </a:p>
        </p:txBody>
      </p:sp>
      <p:sp>
        <p:nvSpPr>
          <p:cNvPr id="4" name="Slide Number Placeholder 3"/>
          <p:cNvSpPr>
            <a:spLocks noGrp="1"/>
          </p:cNvSpPr>
          <p:nvPr>
            <p:ph type="sldNum" sz="quarter" idx="5"/>
          </p:nvPr>
        </p:nvSpPr>
        <p:spPr/>
        <p:txBody>
          <a:bodyPr/>
          <a:lstStyle/>
          <a:p>
            <a:fld id="{3B8578AD-0529-46A5-84EB-6338160D5A7D}" type="slidenum">
              <a:rPr lang="en-GB" smtClean="0"/>
              <a:pPr/>
              <a:t>3</a:t>
            </a:fld>
            <a:endParaRPr lang="en-GB"/>
          </a:p>
        </p:txBody>
      </p:sp>
    </p:spTree>
    <p:extLst>
      <p:ext uri="{BB962C8B-B14F-4D97-AF65-F5344CB8AC3E}">
        <p14:creationId xmlns:p14="http://schemas.microsoft.com/office/powerpoint/2010/main" val="1512578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SME customers has overall higher engagement with the campaign</a:t>
            </a:r>
          </a:p>
          <a:p>
            <a:r>
              <a:rPr lang="en-GB" dirty="0"/>
              <a:t>Fewer excitement towards existing DSB customers</a:t>
            </a:r>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1327170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very positive, relatively…</a:t>
            </a:r>
          </a:p>
          <a:p>
            <a:r>
              <a:rPr lang="en-GB" dirty="0"/>
              <a:t>To general customers, it is impactful to leverage overall brand perception (modern and progressive, digital </a:t>
            </a:r>
            <a:r>
              <a:rPr lang="en-GB" dirty="0" err="1"/>
              <a:t>campaibilities</a:t>
            </a:r>
            <a:r>
              <a:rPr lang="en-GB" dirty="0"/>
              <a:t> etc)</a:t>
            </a:r>
          </a:p>
          <a:p>
            <a:r>
              <a:rPr lang="en-GB" dirty="0"/>
              <a:t>To DSB customers, apart from overall brand perception, it also engage on “understands their needs”</a:t>
            </a:r>
          </a:p>
          <a:p>
            <a:r>
              <a:rPr lang="en-GB" dirty="0"/>
              <a:t>To SME customers, overall very positive with most of them feel the DSB offers are relevant to their needs</a:t>
            </a:r>
          </a:p>
        </p:txBody>
      </p:sp>
      <p:sp>
        <p:nvSpPr>
          <p:cNvPr id="4" name="Slide Number Placeholder 3"/>
          <p:cNvSpPr>
            <a:spLocks noGrp="1"/>
          </p:cNvSpPr>
          <p:nvPr>
            <p:ph type="sldNum" sz="quarter" idx="5"/>
          </p:nvPr>
        </p:nvSpPr>
        <p:spPr/>
        <p:txBody>
          <a:bodyPr/>
          <a:lstStyle/>
          <a:p>
            <a:fld id="{3B8578AD-0529-46A5-84EB-6338160D5A7D}" type="slidenum">
              <a:rPr lang="en-GB" smtClean="0"/>
              <a:pPr/>
              <a:t>5</a:t>
            </a:fld>
            <a:endParaRPr lang="en-GB"/>
          </a:p>
        </p:txBody>
      </p:sp>
    </p:spTree>
    <p:extLst>
      <p:ext uri="{BB962C8B-B14F-4D97-AF65-F5344CB8AC3E}">
        <p14:creationId xmlns:p14="http://schemas.microsoft.com/office/powerpoint/2010/main" val="150436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very positive, relatively…</a:t>
            </a:r>
          </a:p>
          <a:p>
            <a:r>
              <a:rPr lang="en-GB" dirty="0"/>
              <a:t>To general customers, it is impactful to leverage overall brand perception (modern and progressive, digital </a:t>
            </a:r>
            <a:r>
              <a:rPr lang="en-GB" dirty="0" err="1"/>
              <a:t>campaibilities</a:t>
            </a:r>
            <a:r>
              <a:rPr lang="en-GB" dirty="0"/>
              <a:t> etc)</a:t>
            </a:r>
          </a:p>
          <a:p>
            <a:r>
              <a:rPr lang="en-GB" dirty="0"/>
              <a:t>To DSB customers, apart from overall brand perception, it also engage on “understands their needs”</a:t>
            </a:r>
          </a:p>
          <a:p>
            <a:r>
              <a:rPr lang="en-GB" dirty="0"/>
              <a:t>To SME customers, overall very positive with most of them feel the DSB offers are relevant to their needs</a:t>
            </a:r>
          </a:p>
        </p:txBody>
      </p:sp>
      <p:sp>
        <p:nvSpPr>
          <p:cNvPr id="4" name="Slide Number Placeholder 3"/>
          <p:cNvSpPr>
            <a:spLocks noGrp="1"/>
          </p:cNvSpPr>
          <p:nvPr>
            <p:ph type="sldNum" sz="quarter" idx="5"/>
          </p:nvPr>
        </p:nvSpPr>
        <p:spPr/>
        <p:txBody>
          <a:bodyPr/>
          <a:lstStyle/>
          <a:p>
            <a:fld id="{3B8578AD-0529-46A5-84EB-6338160D5A7D}" type="slidenum">
              <a:rPr lang="en-GB" smtClean="0"/>
              <a:pPr/>
              <a:t>6</a:t>
            </a:fld>
            <a:endParaRPr lang="en-GB"/>
          </a:p>
        </p:txBody>
      </p:sp>
    </p:spTree>
    <p:extLst>
      <p:ext uri="{BB962C8B-B14F-4D97-AF65-F5344CB8AC3E}">
        <p14:creationId xmlns:p14="http://schemas.microsoft.com/office/powerpoint/2010/main" val="2256104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very positive, relatively…</a:t>
            </a:r>
          </a:p>
          <a:p>
            <a:r>
              <a:rPr lang="en-GB" dirty="0"/>
              <a:t>To general customers, it is impactful to leverage overall brand perception (modern and progressive, digital </a:t>
            </a:r>
            <a:r>
              <a:rPr lang="en-GB" dirty="0" err="1"/>
              <a:t>campaibilities</a:t>
            </a:r>
            <a:r>
              <a:rPr lang="en-GB" dirty="0"/>
              <a:t> etc)</a:t>
            </a:r>
          </a:p>
          <a:p>
            <a:r>
              <a:rPr lang="en-GB" dirty="0"/>
              <a:t>To DSB customers, apart from overall brand perception, it also engage on “understands their needs”</a:t>
            </a:r>
          </a:p>
          <a:p>
            <a:r>
              <a:rPr lang="en-GB" dirty="0"/>
              <a:t>To SME customers, overall very positive with most of them feel the DSB offers are relevant to their needs</a:t>
            </a:r>
          </a:p>
        </p:txBody>
      </p:sp>
      <p:sp>
        <p:nvSpPr>
          <p:cNvPr id="4" name="Slide Number Placeholder 3"/>
          <p:cNvSpPr>
            <a:spLocks noGrp="1"/>
          </p:cNvSpPr>
          <p:nvPr>
            <p:ph type="sldNum" sz="quarter" idx="5"/>
          </p:nvPr>
        </p:nvSpPr>
        <p:spPr/>
        <p:txBody>
          <a:bodyPr/>
          <a:lstStyle/>
          <a:p>
            <a:fld id="{3B8578AD-0529-46A5-84EB-6338160D5A7D}" type="slidenum">
              <a:rPr lang="en-GB" smtClean="0"/>
              <a:pPr/>
              <a:t>7</a:t>
            </a:fld>
            <a:endParaRPr lang="en-GB"/>
          </a:p>
        </p:txBody>
      </p:sp>
    </p:spTree>
    <p:extLst>
      <p:ext uri="{BB962C8B-B14F-4D97-AF65-F5344CB8AC3E}">
        <p14:creationId xmlns:p14="http://schemas.microsoft.com/office/powerpoint/2010/main" val="5583023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2.png"/><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2.png"/><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3.emf"/><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3.emf"/><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3.emf"/><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3.emf"/><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2.png"/><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2.xml"/><Relationship Id="rId7" Type="http://schemas.openxmlformats.org/officeDocument/2006/relationships/image" Target="../media/image9.emf"/><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4.xml"/><Relationship Id="rId7" Type="http://schemas.openxmlformats.org/officeDocument/2006/relationships/image" Target="../media/image9.emf"/><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6.xml"/><Relationship Id="rId7" Type="http://schemas.openxmlformats.org/officeDocument/2006/relationships/image" Target="../media/image9.emf"/><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8.xml"/><Relationship Id="rId7" Type="http://schemas.openxmlformats.org/officeDocument/2006/relationships/image" Target="../media/image9.emf"/><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0.xml"/><Relationship Id="rId7" Type="http://schemas.openxmlformats.org/officeDocument/2006/relationships/image" Target="../media/image9.emf"/><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9.emf"/><Relationship Id="rId2" Type="http://schemas.openxmlformats.org/officeDocument/2006/relationships/tags" Target="../tags/tag51.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9.emf"/><Relationship Id="rId2" Type="http://schemas.openxmlformats.org/officeDocument/2006/relationships/tags" Target="../tags/tag53.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2.png"/><Relationship Id="rId2" Type="http://schemas.openxmlformats.org/officeDocument/2006/relationships/tags" Target="../tags/tag55.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8.xml"/><Relationship Id="rId7" Type="http://schemas.openxmlformats.org/officeDocument/2006/relationships/image" Target="../media/image1.emf"/><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oleObject" Target="../embeddings/oleObject3.bin"/><Relationship Id="rId5" Type="http://schemas.openxmlformats.org/officeDocument/2006/relationships/image" Target="../media/image10.emf"/><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5.jp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0.xml"/><Relationship Id="rId7" Type="http://schemas.openxmlformats.org/officeDocument/2006/relationships/image" Target="../media/image10.emf"/><Relationship Id="rId2" Type="http://schemas.openxmlformats.org/officeDocument/2006/relationships/tags" Target="../tags/tag59.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2.xml"/><Relationship Id="rId7" Type="http://schemas.openxmlformats.org/officeDocument/2006/relationships/image" Target="../media/image10.emf"/><Relationship Id="rId2" Type="http://schemas.openxmlformats.org/officeDocument/2006/relationships/tags" Target="../tags/tag61.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4.xml"/><Relationship Id="rId7" Type="http://schemas.openxmlformats.org/officeDocument/2006/relationships/image" Target="../media/image10.emf"/><Relationship Id="rId2" Type="http://schemas.openxmlformats.org/officeDocument/2006/relationships/tags" Target="../tags/tag63.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6.xml"/><Relationship Id="rId7" Type="http://schemas.openxmlformats.org/officeDocument/2006/relationships/image" Target="../media/image10.emf"/><Relationship Id="rId2" Type="http://schemas.openxmlformats.org/officeDocument/2006/relationships/tags" Target="../tags/tag65.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68.xml"/><Relationship Id="rId7" Type="http://schemas.openxmlformats.org/officeDocument/2006/relationships/image" Target="../media/image9.emf"/><Relationship Id="rId2" Type="http://schemas.openxmlformats.org/officeDocument/2006/relationships/tags" Target="../tags/tag67.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0.emf"/><Relationship Id="rId2" Type="http://schemas.openxmlformats.org/officeDocument/2006/relationships/tags" Target="../tags/tag69.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2.png"/><Relationship Id="rId2" Type="http://schemas.openxmlformats.org/officeDocument/2006/relationships/tags" Target="../tags/tag71.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74.xml"/><Relationship Id="rId7" Type="http://schemas.openxmlformats.org/officeDocument/2006/relationships/image" Target="../media/image2.png"/><Relationship Id="rId2" Type="http://schemas.openxmlformats.org/officeDocument/2006/relationships/tags" Target="../tags/tag73.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6.xml"/><Relationship Id="rId7" Type="http://schemas.openxmlformats.org/officeDocument/2006/relationships/image" Target="../media/image10.emf"/><Relationship Id="rId2" Type="http://schemas.openxmlformats.org/officeDocument/2006/relationships/tags" Target="../tags/tag75.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8.xml"/><Relationship Id="rId7" Type="http://schemas.openxmlformats.org/officeDocument/2006/relationships/image" Target="../media/image10.emf"/><Relationship Id="rId2" Type="http://schemas.openxmlformats.org/officeDocument/2006/relationships/tags" Target="../tags/tag77.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0.xml"/><Relationship Id="rId7" Type="http://schemas.openxmlformats.org/officeDocument/2006/relationships/image" Target="../media/image10.emf"/><Relationship Id="rId2" Type="http://schemas.openxmlformats.org/officeDocument/2006/relationships/tags" Target="../tags/tag79.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2.xml"/><Relationship Id="rId7" Type="http://schemas.openxmlformats.org/officeDocument/2006/relationships/image" Target="../media/image10.emf"/><Relationship Id="rId2" Type="http://schemas.openxmlformats.org/officeDocument/2006/relationships/tags" Target="../tags/tag81.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0.emf"/><Relationship Id="rId2" Type="http://schemas.openxmlformats.org/officeDocument/2006/relationships/tags" Target="../tags/tag83.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10.emf"/><Relationship Id="rId2" Type="http://schemas.openxmlformats.org/officeDocument/2006/relationships/tags" Target="../tags/tag85.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2.png"/><Relationship Id="rId2" Type="http://schemas.openxmlformats.org/officeDocument/2006/relationships/tags" Target="../tags/tag87.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90.xml"/><Relationship Id="rId7" Type="http://schemas.openxmlformats.org/officeDocument/2006/relationships/image" Target="../media/image2.png"/><Relationship Id="rId2" Type="http://schemas.openxmlformats.org/officeDocument/2006/relationships/tags" Target="../tags/tag89.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2.xml"/><Relationship Id="rId7" Type="http://schemas.openxmlformats.org/officeDocument/2006/relationships/image" Target="../media/image10.emf"/><Relationship Id="rId2" Type="http://schemas.openxmlformats.org/officeDocument/2006/relationships/tags" Target="../tags/tag91.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4.xml"/><Relationship Id="rId7" Type="http://schemas.openxmlformats.org/officeDocument/2006/relationships/image" Target="../media/image10.emf"/><Relationship Id="rId2" Type="http://schemas.openxmlformats.org/officeDocument/2006/relationships/tags" Target="../tags/tag93.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6.xml"/><Relationship Id="rId7" Type="http://schemas.openxmlformats.org/officeDocument/2006/relationships/image" Target="../media/image10.emf"/><Relationship Id="rId2" Type="http://schemas.openxmlformats.org/officeDocument/2006/relationships/tags" Target="../tags/tag95.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8.xml"/><Relationship Id="rId7" Type="http://schemas.openxmlformats.org/officeDocument/2006/relationships/image" Target="../media/image10.emf"/><Relationship Id="rId2" Type="http://schemas.openxmlformats.org/officeDocument/2006/relationships/tags" Target="../tags/tag97.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10.emf"/><Relationship Id="rId2" Type="http://schemas.openxmlformats.org/officeDocument/2006/relationships/tags" Target="../tags/tag99.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0.emf"/><Relationship Id="rId2" Type="http://schemas.openxmlformats.org/officeDocument/2006/relationships/tags" Target="../tags/tag101.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06.xml"/><Relationship Id="rId7" Type="http://schemas.openxmlformats.org/officeDocument/2006/relationships/image" Target="../media/image11.emf"/><Relationship Id="rId2" Type="http://schemas.openxmlformats.org/officeDocument/2006/relationships/tags" Target="../tags/tag105.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10.bin"/><Relationship Id="rId10" Type="http://schemas.openxmlformats.org/officeDocument/2006/relationships/image" Target="../media/image13.emf"/><Relationship Id="rId4" Type="http://schemas.openxmlformats.org/officeDocument/2006/relationships/slideMaster" Target="../slideMasters/slideMaster1.xml"/><Relationship Id="rId9" Type="http://schemas.openxmlformats.org/officeDocument/2006/relationships/image" Target="../media/image12.emf"/></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08.xml"/><Relationship Id="rId7" Type="http://schemas.openxmlformats.org/officeDocument/2006/relationships/image" Target="../media/image11.emf"/><Relationship Id="rId2" Type="http://schemas.openxmlformats.org/officeDocument/2006/relationships/tags" Target="../tags/tag107.xml"/><Relationship Id="rId1" Type="http://schemas.openxmlformats.org/officeDocument/2006/relationships/vmlDrawing" Target="../drawings/vmlDrawing54.vml"/><Relationship Id="rId6" Type="http://schemas.openxmlformats.org/officeDocument/2006/relationships/image" Target="../media/image1.emf"/><Relationship Id="rId11" Type="http://schemas.openxmlformats.org/officeDocument/2006/relationships/image" Target="../media/image14.emf"/><Relationship Id="rId5" Type="http://schemas.openxmlformats.org/officeDocument/2006/relationships/oleObject" Target="../embeddings/oleObject10.bin"/><Relationship Id="rId10" Type="http://schemas.openxmlformats.org/officeDocument/2006/relationships/image" Target="../media/image12.emf"/><Relationship Id="rId4" Type="http://schemas.openxmlformats.org/officeDocument/2006/relationships/slideMaster" Target="../slideMasters/slideMaster1.xml"/><Relationship Id="rId9" Type="http://schemas.openxmlformats.org/officeDocument/2006/relationships/image" Target="../media/image13.emf"/></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0.xml"/><Relationship Id="rId7" Type="http://schemas.openxmlformats.org/officeDocument/2006/relationships/image" Target="../media/image11.emf"/><Relationship Id="rId2" Type="http://schemas.openxmlformats.org/officeDocument/2006/relationships/tags" Target="../tags/tag109.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10.bin"/><Relationship Id="rId10" Type="http://schemas.openxmlformats.org/officeDocument/2006/relationships/image" Target="../media/image13.emf"/><Relationship Id="rId4" Type="http://schemas.openxmlformats.org/officeDocument/2006/relationships/slideMaster" Target="../slideMasters/slideMaster1.xml"/><Relationship Id="rId9" Type="http://schemas.openxmlformats.org/officeDocument/2006/relationships/image" Target="../media/image12.emf"/></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2.xml"/><Relationship Id="rId7" Type="http://schemas.openxmlformats.org/officeDocument/2006/relationships/image" Target="../media/image11.emf"/><Relationship Id="rId2" Type="http://schemas.openxmlformats.org/officeDocument/2006/relationships/tags" Target="../tags/tag111.xml"/><Relationship Id="rId1" Type="http://schemas.openxmlformats.org/officeDocument/2006/relationships/vmlDrawing" Target="../drawings/vmlDrawing56.vml"/><Relationship Id="rId6" Type="http://schemas.openxmlformats.org/officeDocument/2006/relationships/image" Target="../media/image1.emf"/><Relationship Id="rId11" Type="http://schemas.openxmlformats.org/officeDocument/2006/relationships/image" Target="../media/image13.emf"/><Relationship Id="rId5" Type="http://schemas.openxmlformats.org/officeDocument/2006/relationships/oleObject" Target="../embeddings/oleObject10.bin"/><Relationship Id="rId10" Type="http://schemas.openxmlformats.org/officeDocument/2006/relationships/image" Target="../media/image14.emf"/><Relationship Id="rId4" Type="http://schemas.openxmlformats.org/officeDocument/2006/relationships/slideMaster" Target="../slideMasters/slideMaster1.xml"/><Relationship Id="rId9" Type="http://schemas.openxmlformats.org/officeDocument/2006/relationships/image" Target="../media/image12.emf"/></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4.xml"/><Relationship Id="rId7" Type="http://schemas.openxmlformats.org/officeDocument/2006/relationships/image" Target="../media/image11.emf"/><Relationship Id="rId2" Type="http://schemas.openxmlformats.org/officeDocument/2006/relationships/tags" Target="../tags/tag113.xml"/><Relationship Id="rId1" Type="http://schemas.openxmlformats.org/officeDocument/2006/relationships/vmlDrawing" Target="../drawings/vmlDrawing57.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 Id="rId9" Type="http://schemas.openxmlformats.org/officeDocument/2006/relationships/image" Target="../media/image12.emf"/></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6.xml"/><Relationship Id="rId7" Type="http://schemas.openxmlformats.org/officeDocument/2006/relationships/image" Target="../media/image11.emf"/><Relationship Id="rId2" Type="http://schemas.openxmlformats.org/officeDocument/2006/relationships/tags" Target="../tags/tag115.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10.bin"/><Relationship Id="rId10" Type="http://schemas.openxmlformats.org/officeDocument/2006/relationships/image" Target="../media/image14.emf"/><Relationship Id="rId4" Type="http://schemas.openxmlformats.org/officeDocument/2006/relationships/slideMaster" Target="../slideMasters/slideMaster1.xml"/><Relationship Id="rId9" Type="http://schemas.openxmlformats.org/officeDocument/2006/relationships/image" Target="../media/image12.emf"/></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8.xml"/><Relationship Id="rId7" Type="http://schemas.openxmlformats.org/officeDocument/2006/relationships/image" Target="../media/image11.emf"/><Relationship Id="rId2" Type="http://schemas.openxmlformats.org/officeDocument/2006/relationships/tags" Target="../tags/tag117.xml"/><Relationship Id="rId1" Type="http://schemas.openxmlformats.org/officeDocument/2006/relationships/vmlDrawing" Target="../drawings/vmlDrawing59.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 Id="rId9" Type="http://schemas.openxmlformats.org/officeDocument/2006/relationships/image" Target="../media/image12.emf"/></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6.png"/><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0.xml"/><Relationship Id="rId7" Type="http://schemas.openxmlformats.org/officeDocument/2006/relationships/image" Target="../media/image11.emf"/><Relationship Id="rId2" Type="http://schemas.openxmlformats.org/officeDocument/2006/relationships/tags" Target="../tags/tag119.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10.bin"/><Relationship Id="rId10" Type="http://schemas.openxmlformats.org/officeDocument/2006/relationships/image" Target="../media/image14.emf"/><Relationship Id="rId4" Type="http://schemas.openxmlformats.org/officeDocument/2006/relationships/slideMaster" Target="../slideMasters/slideMaster1.xml"/><Relationship Id="rId9" Type="http://schemas.openxmlformats.org/officeDocument/2006/relationships/image" Target="../media/image12.emf"/></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2.xml"/><Relationship Id="rId7" Type="http://schemas.openxmlformats.org/officeDocument/2006/relationships/image" Target="../media/image11.emf"/><Relationship Id="rId2" Type="http://schemas.openxmlformats.org/officeDocument/2006/relationships/tags" Target="../tags/tag121.xml"/><Relationship Id="rId1" Type="http://schemas.openxmlformats.org/officeDocument/2006/relationships/vmlDrawing" Target="../drawings/vmlDrawing61.vml"/><Relationship Id="rId6" Type="http://schemas.openxmlformats.org/officeDocument/2006/relationships/image" Target="../media/image1.emf"/><Relationship Id="rId5" Type="http://schemas.openxmlformats.org/officeDocument/2006/relationships/oleObject" Target="../embeddings/oleObject10.bin"/><Relationship Id="rId10" Type="http://schemas.openxmlformats.org/officeDocument/2006/relationships/image" Target="../media/image13.emf"/><Relationship Id="rId4" Type="http://schemas.openxmlformats.org/officeDocument/2006/relationships/slideMaster" Target="../slideMasters/slideMaster1.xml"/><Relationship Id="rId9" Type="http://schemas.openxmlformats.org/officeDocument/2006/relationships/image" Target="../media/image12.emf"/></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4.xml"/><Relationship Id="rId7" Type="http://schemas.openxmlformats.org/officeDocument/2006/relationships/image" Target="../media/image11.emf"/><Relationship Id="rId2" Type="http://schemas.openxmlformats.org/officeDocument/2006/relationships/tags" Target="../tags/tag123.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10.bin"/><Relationship Id="rId10" Type="http://schemas.openxmlformats.org/officeDocument/2006/relationships/image" Target="../media/image13.emf"/><Relationship Id="rId4" Type="http://schemas.openxmlformats.org/officeDocument/2006/relationships/slideMaster" Target="../slideMasters/slideMaster1.xml"/><Relationship Id="rId9" Type="http://schemas.openxmlformats.org/officeDocument/2006/relationships/image" Target="../media/image14.emf"/></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6.xml"/><Relationship Id="rId7" Type="http://schemas.openxmlformats.org/officeDocument/2006/relationships/image" Target="../media/image11.emf"/><Relationship Id="rId2" Type="http://schemas.openxmlformats.org/officeDocument/2006/relationships/tags" Target="../tags/tag125.xml"/><Relationship Id="rId1" Type="http://schemas.openxmlformats.org/officeDocument/2006/relationships/vmlDrawing" Target="../drawings/vmlDrawing63.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 Id="rId9" Type="http://schemas.openxmlformats.org/officeDocument/2006/relationships/image" Target="../media/image12.emf"/></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8.xml"/><Relationship Id="rId7" Type="http://schemas.openxmlformats.org/officeDocument/2006/relationships/image" Target="../media/image11.emf"/><Relationship Id="rId2" Type="http://schemas.openxmlformats.org/officeDocument/2006/relationships/tags" Target="../tags/tag127.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 Id="rId9" Type="http://schemas.openxmlformats.org/officeDocument/2006/relationships/image" Target="../media/image14.emf"/></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vmlDrawing" Target="../drawings/vmlDrawing66.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vmlDrawing" Target="../drawings/vmlDrawing67.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tags" Target="../tags/tag136.xml"/><Relationship Id="rId7" Type="http://schemas.openxmlformats.org/officeDocument/2006/relationships/image" Target="../media/image15.png"/><Relationship Id="rId2" Type="http://schemas.openxmlformats.org/officeDocument/2006/relationships/tags" Target="../tags/tag135.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image" Target="../media/image1.emf"/><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7.jpg"/><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tags" Target="../tags/tag140.xml"/><Relationship Id="rId7" Type="http://schemas.openxmlformats.org/officeDocument/2006/relationships/image" Target="../media/image15.png"/><Relationship Id="rId2" Type="http://schemas.openxmlformats.org/officeDocument/2006/relationships/tags" Target="../tags/tag139.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tags" Target="../tags/tag142.xml"/><Relationship Id="rId7" Type="http://schemas.openxmlformats.org/officeDocument/2006/relationships/image" Target="../media/image15.png"/><Relationship Id="rId2" Type="http://schemas.openxmlformats.org/officeDocument/2006/relationships/tags" Target="../tags/tag141.xml"/><Relationship Id="rId1" Type="http://schemas.openxmlformats.org/officeDocument/2006/relationships/vmlDrawing" Target="../drawings/vmlDrawing7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43.xml"/><Relationship Id="rId1" Type="http://schemas.openxmlformats.org/officeDocument/2006/relationships/vmlDrawing" Target="../drawings/vmlDrawing72.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44.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1.xml"/><Relationship Id="rId7" Type="http://schemas.microsoft.com/office/2007/relationships/hdphoto" Target="../media/hdphoto1.wdp"/><Relationship Id="rId2" Type="http://schemas.openxmlformats.org/officeDocument/2006/relationships/tags" Target="../tags/tag145.xml"/><Relationship Id="rId1" Type="http://schemas.openxmlformats.org/officeDocument/2006/relationships/vmlDrawing" Target="../drawings/vmlDrawing74.v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12.bin"/><Relationship Id="rId9"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extLst>
              <p:ext uri="{D42A27DB-BD31-4B8C-83A1-F6EECF244321}">
                <p14:modId xmlns:p14="http://schemas.microsoft.com/office/powerpoint/2010/main" val="3788789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924" name="Diapositive think-cell" r:id="rId5" imgW="532" imgH="530" progId="TCLayout.ActiveDocument.1">
                  <p:embed/>
                </p:oleObj>
              </mc:Choice>
              <mc:Fallback>
                <p:oleObj name="Diapositive think-cell" r:id="rId5" imgW="532" imgH="53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THE PRESENTATION</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pic>
        <p:nvPicPr>
          <p:cNvPr id="33" name="Image 32" descr="Une image contenant objet&#10;&#10;Description générée automatiquement">
            <a:extLst>
              <a:ext uri="{FF2B5EF4-FFF2-40B4-BE49-F238E27FC236}">
                <a16:creationId xmlns:a16="http://schemas.microsoft.com/office/drawing/2014/main" id="{EDBF095C-490F-455B-8877-BE70651A9100}"/>
              </a:ext>
            </a:extLst>
          </p:cNvPr>
          <p:cNvPicPr>
            <a:picLocks noChangeAspect="1"/>
          </p:cNvPicPr>
          <p:nvPr userDrawn="1"/>
        </p:nvPicPr>
        <p:blipFill rotWithShape="1">
          <a:blip r:embed="rId7">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29 May, 2021</a:t>
            </a:fld>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a:prstGeom prst="rect">
            <a:avLst/>
          </a:prstGeo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Graphique 12">
            <a:extLst>
              <a:ext uri="{FF2B5EF4-FFF2-40B4-BE49-F238E27FC236}">
                <a16:creationId xmlns:a16="http://schemas.microsoft.com/office/drawing/2014/main" id="{EDC392AE-DD2C-4A4A-B7EE-4301D02F1617}"/>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22590B82-793B-46ED-8C13-DFD24AADC3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69501016"/>
      </p:ext>
    </p:extLst>
  </p:cSld>
  <p:clrMapOvr>
    <a:masterClrMapping/>
  </p:clrMapOvr>
  <p:extLst>
    <p:ext uri="{DCECCB84-F9BA-43D5-87BE-67443E8EF086}">
      <p15:sldGuideLst xmlns:p15="http://schemas.microsoft.com/office/powerpoint/2012/main">
        <p15:guide id="1" orient="horz" pos="329" userDrawn="1">
          <p15:clr>
            <a:srgbClr val="F26B43"/>
          </p15:clr>
        </p15:guide>
        <p15:guide id="2" orient="horz" pos="1886" userDrawn="1">
          <p15:clr>
            <a:srgbClr val="F26B43"/>
          </p15:clr>
        </p15:guide>
        <p15:guide id="4" orient="horz" pos="3317" userDrawn="1">
          <p15:clr>
            <a:srgbClr val="F26B43"/>
          </p15:clr>
        </p15:guide>
        <p15:guide id="5" orient="horz" pos="3917" userDrawn="1">
          <p15:clr>
            <a:srgbClr val="F26B43"/>
          </p15:clr>
        </p15:guide>
        <p15:guide id="6" pos="288" userDrawn="1">
          <p15:clr>
            <a:srgbClr val="F26B43"/>
          </p15:clr>
        </p15:guide>
        <p15:guide id="7" pos="357"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extLst>
              <p:ext uri="{D42A27DB-BD31-4B8C-83A1-F6EECF244321}">
                <p14:modId xmlns:p14="http://schemas.microsoft.com/office/powerpoint/2010/main" val="2599284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698"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44FFDEA7-E33B-4F69-A94F-C24D4C06C36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55EF3A58-D397-4CE4-A40D-2D27231A07F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a16="http://schemas.microsoft.com/office/drawing/2014/main" id="{87E7F813-4752-4D6D-9FC9-975E797C55B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E81ECE1A-DB67-4F86-BCE5-A86D8283DC2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6704182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extLst>
              <p:ext uri="{D42A27DB-BD31-4B8C-83A1-F6EECF244321}">
                <p14:modId xmlns:p14="http://schemas.microsoft.com/office/powerpoint/2010/main" val="3809805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606"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D3C70FEB-0084-4E37-8AC4-3A50B2EA056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a16="http://schemas.microsoft.com/office/drawing/2014/main" id="{F59241AE-0D4A-4924-9503-149B6B5F125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6A89F2A7-85CF-443A-9A03-D2C9856F3D0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8658653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extLst>
              <p:ext uri="{D42A27DB-BD31-4B8C-83A1-F6EECF244321}">
                <p14:modId xmlns:p14="http://schemas.microsoft.com/office/powerpoint/2010/main" val="2242481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630"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0" name="Graphique 8">
            <a:extLst>
              <a:ext uri="{FF2B5EF4-FFF2-40B4-BE49-F238E27FC236}">
                <a16:creationId xmlns:a16="http://schemas.microsoft.com/office/drawing/2014/main" id="{45E8C3F4-2490-401C-BFA7-37816AAE0F9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D1EEABA1-A797-42A3-88FC-A0BE2A9BB982}"/>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a16="http://schemas.microsoft.com/office/drawing/2014/main" id="{8E0CC66F-2823-4F24-845C-C4CBB5EDF45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C0ED4626-A3F3-4EB6-B615-E33DF81FC2E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391599018"/>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extLst>
              <p:ext uri="{D42A27DB-BD31-4B8C-83A1-F6EECF244321}">
                <p14:modId xmlns:p14="http://schemas.microsoft.com/office/powerpoint/2010/main" val="562769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65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1" name="Graphique 8">
            <a:extLst>
              <a:ext uri="{FF2B5EF4-FFF2-40B4-BE49-F238E27FC236}">
                <a16:creationId xmlns:a16="http://schemas.microsoft.com/office/drawing/2014/main" id="{18AF53AA-F64F-40A2-BA18-E39CF0E6D61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2" name="Espace réservé du numéro de diapositive 2">
            <a:extLst>
              <a:ext uri="{FF2B5EF4-FFF2-40B4-BE49-F238E27FC236}">
                <a16:creationId xmlns:a16="http://schemas.microsoft.com/office/drawing/2014/main" id="{99124B2E-7D5F-43EA-BA8E-51CF5BE916BE}"/>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F420F713-7CBA-4B47-8081-8B5D8C3FEF7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15CED403-6235-4519-AC36-931AED17B46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4906365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E0F3E5E8-952B-4834-9B88-873140980343}"/>
              </a:ext>
            </a:extLst>
          </p:cNvPr>
          <p:cNvSpPr>
            <a:spLocks noGrp="1"/>
          </p:cNvSpPr>
          <p:nvPr>
            <p:ph type="body" sz="quarter" idx="16"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en-GB" dirty="0"/>
              <a:t>Subtitle of the slide</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666661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42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a:t>
            </a:fld>
            <a:r>
              <a:rPr lang="en-GB"/>
              <a:t> ‒ </a:t>
            </a:r>
            <a:endParaRPr lang="en-GB" dirty="0"/>
          </a:p>
        </p:txBody>
      </p:sp>
      <p:sp>
        <p:nvSpPr>
          <p:cNvPr id="7" name="Titre 6">
            <a:extLst>
              <a:ext uri="{FF2B5EF4-FFF2-40B4-BE49-F238E27FC236}">
                <a16:creationId xmlns:a16="http://schemas.microsoft.com/office/drawing/2014/main" id="{A8E7ED9E-A328-4987-9140-8AE92695412D}"/>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F50CF662-962A-4D81-AF40-CA76C70585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0954864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with divider">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4048492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133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a:t>
            </a:fld>
            <a:r>
              <a:rPr lang="en-GB"/>
              <a:t> ‒ </a:t>
            </a:r>
            <a:endParaRPr lang="en-GB" dirty="0"/>
          </a:p>
        </p:txBody>
      </p:sp>
      <p:sp>
        <p:nvSpPr>
          <p:cNvPr id="7" name="Titre 6">
            <a:extLst>
              <a:ext uri="{FF2B5EF4-FFF2-40B4-BE49-F238E27FC236}">
                <a16:creationId xmlns:a16="http://schemas.microsoft.com/office/drawing/2014/main" id="{A8E7ED9E-A328-4987-9140-8AE92695412D}"/>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2" name="Straight Connector 35">
            <a:extLst>
              <a:ext uri="{FF2B5EF4-FFF2-40B4-BE49-F238E27FC236}">
                <a16:creationId xmlns:a16="http://schemas.microsoft.com/office/drawing/2014/main" id="{C67592C2-0DB8-4942-A571-6655A988B75E}"/>
              </a:ext>
            </a:extLst>
          </p:cNvPr>
          <p:cNvCxnSpPr>
            <a:cxnSpLocks/>
          </p:cNvCxnSpPr>
          <p:nvPr userDrawn="1"/>
        </p:nvCxnSpPr>
        <p:spPr>
          <a:xfrm flipV="1">
            <a:off x="609593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Cadre 13">
            <a:extLst>
              <a:ext uri="{FF2B5EF4-FFF2-40B4-BE49-F238E27FC236}">
                <a16:creationId xmlns:a16="http://schemas.microsoft.com/office/drawing/2014/main" id="{4D96FD51-B9F2-4FE7-B772-503E351E589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4C0DD1BE-AC17-4952-9446-02C5E9403249}"/>
              </a:ext>
            </a:extLst>
          </p:cNvPr>
          <p:cNvSpPr>
            <a:spLocks noGrp="1"/>
          </p:cNvSpPr>
          <p:nvPr>
            <p:ph type="body" sz="quarter" idx="16"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95933729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490776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45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US"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US"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US" dirty="0"/>
              <a:t>Click to change the text styles on the slide master</a:t>
            </a:r>
          </a:p>
          <a:p>
            <a:pPr lvl="1"/>
            <a:r>
              <a:rPr lang="en-GB" dirty="0"/>
              <a:t>Second level </a:t>
            </a:r>
          </a:p>
          <a:p>
            <a:pPr lvl="2"/>
            <a:r>
              <a:rPr lang="en-GB" dirty="0"/>
              <a:t>Third level</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Cadre 16">
            <a:extLst>
              <a:ext uri="{FF2B5EF4-FFF2-40B4-BE49-F238E27FC236}">
                <a16:creationId xmlns:a16="http://schemas.microsoft.com/office/drawing/2014/main" id="{05F617A1-E6DF-48EA-BCD2-4A8DD8E15AE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6996802E-D8E8-4CD9-9D0F-27D6D824F54B}"/>
              </a:ext>
            </a:extLst>
          </p:cNvPr>
          <p:cNvSpPr>
            <a:spLocks noGrp="1"/>
          </p:cNvSpPr>
          <p:nvPr>
            <p:ph type="body" sz="quarter" idx="19"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64395861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with divider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77064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236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418BE7AA-B05F-40FC-BE65-334D5A780A55}"/>
              </a:ext>
            </a:extLst>
          </p:cNvPr>
          <p:cNvCxnSpPr>
            <a:cxnSpLocks/>
          </p:cNvCxnSpPr>
          <p:nvPr userDrawn="1"/>
        </p:nvCxnSpPr>
        <p:spPr>
          <a:xfrm flipV="1">
            <a:off x="415884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8E28A143-6AE4-4026-8B3B-9C8721F9340E}"/>
              </a:ext>
            </a:extLst>
          </p:cNvPr>
          <p:cNvCxnSpPr>
            <a:cxnSpLocks/>
          </p:cNvCxnSpPr>
          <p:nvPr userDrawn="1"/>
        </p:nvCxnSpPr>
        <p:spPr>
          <a:xfrm flipV="1">
            <a:off x="80331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adre 16">
            <a:extLst>
              <a:ext uri="{FF2B5EF4-FFF2-40B4-BE49-F238E27FC236}">
                <a16:creationId xmlns:a16="http://schemas.microsoft.com/office/drawing/2014/main" id="{919C6419-FFDB-4B8E-901B-D29524A82EF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id="{6BB5132D-F6F6-4C86-AA5F-0E62EBCAC583}"/>
              </a:ext>
            </a:extLst>
          </p:cNvPr>
          <p:cNvSpPr>
            <a:spLocks noGrp="1"/>
          </p:cNvSpPr>
          <p:nvPr>
            <p:ph type="body" sz="quarter" idx="19"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3149550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639156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338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ontent Placeholder 2">
            <a:extLst>
              <a:ext uri="{FF2B5EF4-FFF2-40B4-BE49-F238E27FC236}">
                <a16:creationId xmlns:a16="http://schemas.microsoft.com/office/drawing/2014/main" id="{C3448DD5-93B4-4A86-B5D7-CD4057F61538}"/>
              </a:ext>
            </a:extLst>
          </p:cNvPr>
          <p:cNvSpPr>
            <a:spLocks noGrp="1"/>
          </p:cNvSpPr>
          <p:nvPr>
            <p:ph idx="1" hasCustomPrompt="1"/>
          </p:nvPr>
        </p:nvSpPr>
        <p:spPr>
          <a:xfrm>
            <a:off x="40478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3D580420-D108-4DFA-B447-3503E53C92F1}"/>
              </a:ext>
            </a:extLst>
          </p:cNvPr>
          <p:cNvSpPr>
            <a:spLocks noGrp="1"/>
          </p:cNvSpPr>
          <p:nvPr>
            <p:ph idx="15" hasCustomPrompt="1"/>
          </p:nvPr>
        </p:nvSpPr>
        <p:spPr>
          <a:xfrm>
            <a:off x="3309868"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8" name="Content Placeholder 2">
            <a:extLst>
              <a:ext uri="{FF2B5EF4-FFF2-40B4-BE49-F238E27FC236}">
                <a16:creationId xmlns:a16="http://schemas.microsoft.com/office/drawing/2014/main" id="{22215690-EA4B-4816-B47C-BFB80C4C015D}"/>
              </a:ext>
            </a:extLst>
          </p:cNvPr>
          <p:cNvSpPr>
            <a:spLocks noGrp="1"/>
          </p:cNvSpPr>
          <p:nvPr>
            <p:ph idx="16" hasCustomPrompt="1"/>
          </p:nvPr>
        </p:nvSpPr>
        <p:spPr>
          <a:xfrm>
            <a:off x="6214951"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9" name="Content Placeholder 2">
            <a:extLst>
              <a:ext uri="{FF2B5EF4-FFF2-40B4-BE49-F238E27FC236}">
                <a16:creationId xmlns:a16="http://schemas.microsoft.com/office/drawing/2014/main" id="{17D90A67-975F-482E-9AB6-7B0ED64C41FE}"/>
              </a:ext>
            </a:extLst>
          </p:cNvPr>
          <p:cNvSpPr>
            <a:spLocks noGrp="1"/>
          </p:cNvSpPr>
          <p:nvPr>
            <p:ph idx="19" hasCustomPrompt="1"/>
          </p:nvPr>
        </p:nvSpPr>
        <p:spPr>
          <a:xfrm>
            <a:off x="912003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adre 19">
            <a:extLst>
              <a:ext uri="{FF2B5EF4-FFF2-40B4-BE49-F238E27FC236}">
                <a16:creationId xmlns:a16="http://schemas.microsoft.com/office/drawing/2014/main" id="{886789B0-90FF-4F37-9433-42344C0A572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280BA077-27FC-41FB-9A93-6BD14A48D7F0}"/>
              </a:ext>
            </a:extLst>
          </p:cNvPr>
          <p:cNvSpPr>
            <a:spLocks noGrp="1"/>
          </p:cNvSpPr>
          <p:nvPr>
            <p:ph type="body" sz="quarter" idx="20"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99646241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lumns with divider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47908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441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3309868"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6214951"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id="{1D0309A2-2C77-4A6B-86B6-B5D04081C276}"/>
              </a:ext>
            </a:extLst>
          </p:cNvPr>
          <p:cNvSpPr>
            <a:spLocks noGrp="1"/>
          </p:cNvSpPr>
          <p:nvPr>
            <p:ph idx="19" hasCustomPrompt="1"/>
          </p:nvPr>
        </p:nvSpPr>
        <p:spPr>
          <a:xfrm>
            <a:off x="912003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3C50CCED-DF68-4D21-B175-373AD9E463D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9662D3B7-0344-4CA3-BB4D-B98E7E5ECEEA}"/>
              </a:ext>
            </a:extLst>
          </p:cNvPr>
          <p:cNvSpPr>
            <a:spLocks noGrp="1"/>
          </p:cNvSpPr>
          <p:nvPr>
            <p:ph type="body" sz="quarter" idx="20"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2520526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451036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7" name="Diapositive think-cell" r:id="rId5" imgW="532" imgH="530" progId="TCLayout.ActiveDocument.1">
                  <p:embed/>
                </p:oleObj>
              </mc:Choice>
              <mc:Fallback>
                <p:oleObj name="Diapositive think-cell" r:id="rId5" imgW="532" imgH="53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57678"/>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p:txBody>
          <a:bodyPr/>
          <a:lstStyle>
            <a:lvl1pPr>
              <a:defRPr/>
            </a:lvl1pPr>
          </a:lstStyle>
          <a:p>
            <a:r>
              <a:rPr lang="fr-FR" dirty="0"/>
              <a:t>TITLE OF THE SLIDE</a:t>
            </a:r>
          </a:p>
        </p:txBody>
      </p:sp>
      <p:sp>
        <p:nvSpPr>
          <p:cNvPr id="9" name="Cadre 8">
            <a:extLst>
              <a:ext uri="{FF2B5EF4-FFF2-40B4-BE49-F238E27FC236}">
                <a16:creationId xmlns:a16="http://schemas.microsoft.com/office/drawing/2014/main" id="{2F76EB0B-D792-435A-A672-36B46B20BA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93695246"/>
      </p:ext>
    </p:extLst>
  </p:cSld>
  <p:clrMapOvr>
    <a:masterClrMapping/>
  </p:clrMapOvr>
  <p:extLst>
    <p:ext uri="{DCECCB84-F9BA-43D5-87BE-67443E8EF086}">
      <p15:sldGuideLst xmlns:p15="http://schemas.microsoft.com/office/powerpoint/2012/main">
        <p15:guide id="1" pos="248" userDrawn="1">
          <p15:clr>
            <a:srgbClr val="F26B43"/>
          </p15:clr>
        </p15:guide>
        <p15:guide id="2" pos="7425" userDrawn="1">
          <p15:clr>
            <a:srgbClr val="F26B43"/>
          </p15:clr>
        </p15:guide>
        <p15:guide id="3" orient="horz" pos="232" userDrawn="1">
          <p15:clr>
            <a:srgbClr val="F26B43"/>
          </p15:clr>
        </p15:guide>
        <p15:guide id="5" orient="horz" pos="1136" userDrawn="1">
          <p15:clr>
            <a:srgbClr val="F26B43"/>
          </p15:clr>
        </p15:guide>
        <p15:guide id="6" orient="horz" pos="3584" userDrawn="1">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695396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73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0" name="Graphique 8">
            <a:extLst>
              <a:ext uri="{FF2B5EF4-FFF2-40B4-BE49-F238E27FC236}">
                <a16:creationId xmlns:a16="http://schemas.microsoft.com/office/drawing/2014/main" id="{03FBAD7D-854D-404C-B8B3-4E2C7D8E19D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2B038926-763C-48F5-9721-AE1BAF188A38}"/>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1B796240-8CD8-43A3-8D1A-C67B7CF9EE7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CE811145-30D4-4346-98CA-B97A784975AD}"/>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74613006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277492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71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8319506" cy="3868080"/>
          </a:xfrm>
          <a:prstGeom prst="rect">
            <a:avLst/>
          </a:prstGeom>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5266C08B-2F7E-4F8B-BF8E-E61C11C088E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CE0DAD37-9E91-4CB5-BBFB-D7D0AE680AD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7" name="Espace réservé du numéro de diapositive 2">
            <a:extLst>
              <a:ext uri="{FF2B5EF4-FFF2-40B4-BE49-F238E27FC236}">
                <a16:creationId xmlns:a16="http://schemas.microsoft.com/office/drawing/2014/main" id="{FF24FD81-7B55-4044-B852-C1B3DF92DCD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Espace réservé du pied de page 4">
            <a:extLst>
              <a:ext uri="{FF2B5EF4-FFF2-40B4-BE49-F238E27FC236}">
                <a16:creationId xmlns:a16="http://schemas.microsoft.com/office/drawing/2014/main" id="{B9B9ED51-C446-4AC1-B24E-06FFE95D92F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29E12D94-276B-4046-B3E1-AA0B7ECE75A3}"/>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CE3DF51A-74C3-4387-8AC2-7451AC9EA26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D139AACC-CA50-4151-87D7-5E65665D2864}"/>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686634683"/>
      </p:ext>
    </p:extLst>
  </p:cSld>
  <p:clrMapOvr>
    <a:masterClrMapping/>
  </p:clrMapOvr>
  <p:extLst>
    <p:ext uri="{DCECCB84-F9BA-43D5-87BE-67443E8EF086}">
      <p15:sldGuideLst xmlns:p15="http://schemas.microsoft.com/office/powerpoint/2012/main">
        <p15:guide id="1" pos="248">
          <p15:clr>
            <a:srgbClr val="F26B43"/>
          </p15:clr>
        </p15:guide>
        <p15:guide id="2" pos="7428" userDrawn="1">
          <p15:clr>
            <a:srgbClr val="F26B43"/>
          </p15:clr>
        </p15:guide>
        <p15:guide id="3" orient="horz" pos="232" userDrawn="1">
          <p15:clr>
            <a:srgbClr val="F26B43"/>
          </p15:clr>
        </p15:guide>
        <p15:guide id="5" orient="horz" pos="1136" userDrawn="1">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291682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52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A3C6331E-7AA2-48FC-848A-107CE4F05F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E4713064-6C17-45BD-90AB-6E9E0B88803A}"/>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45765526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with divider">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695260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3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1F374AA6-28F4-41FD-A410-764242D207E0}"/>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a16="http://schemas.microsoft.com/office/drawing/2014/main" id="{559CE3AF-CA30-4ED6-8552-329F4537E11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 Placeholder 5">
            <a:extLst>
              <a:ext uri="{FF2B5EF4-FFF2-40B4-BE49-F238E27FC236}">
                <a16:creationId xmlns:a16="http://schemas.microsoft.com/office/drawing/2014/main" id="{AD1B61BB-BDEF-4DAB-8CDD-EE8FE2A14DB6}"/>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82320248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615579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54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5CE47666-5F6C-4221-BE57-EDA03F18B7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D13D2839-C8C2-47A5-929D-74BCB3BF83A3}"/>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71123866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with dividers">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227425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45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38BA5899-CDBB-42D8-BFCD-64F5857EFC65}"/>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35">
            <a:extLst>
              <a:ext uri="{FF2B5EF4-FFF2-40B4-BE49-F238E27FC236}">
                <a16:creationId xmlns:a16="http://schemas.microsoft.com/office/drawing/2014/main" id="{0319CC48-B0CA-4682-86EB-D878921F8F3B}"/>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a16="http://schemas.microsoft.com/office/drawing/2014/main" id="{EB3C9E83-59DE-4031-99F8-8E589A475E7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id="{68207C00-928F-496F-B7C6-9171CBC214C4}"/>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74197529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lumns_Dark Blue Bg ">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042955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47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A3E362D2-078D-4128-B488-B68D1D62549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4" name="Cadre 23">
            <a:extLst>
              <a:ext uri="{FF2B5EF4-FFF2-40B4-BE49-F238E27FC236}">
                <a16:creationId xmlns:a16="http://schemas.microsoft.com/office/drawing/2014/main" id="{8099771D-F956-4DB9-B4F7-7E761C11A3B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 Placeholder 5">
            <a:extLst>
              <a:ext uri="{FF2B5EF4-FFF2-40B4-BE49-F238E27FC236}">
                <a16:creationId xmlns:a16="http://schemas.microsoft.com/office/drawing/2014/main" id="{581BF1F8-6CC9-494D-8602-9E9AB8CE19EC}"/>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94286131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s_Dark Blue Bg with dividers">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3250717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50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 </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5A248F93-3019-4CAF-B706-E2441D4F541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4" name="Cadre 23">
            <a:extLst>
              <a:ext uri="{FF2B5EF4-FFF2-40B4-BE49-F238E27FC236}">
                <a16:creationId xmlns:a16="http://schemas.microsoft.com/office/drawing/2014/main" id="{325EBEA5-1389-448B-8CAE-B7B85188084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 Placeholder 5">
            <a:extLst>
              <a:ext uri="{FF2B5EF4-FFF2-40B4-BE49-F238E27FC236}">
                <a16:creationId xmlns:a16="http://schemas.microsoft.com/office/drawing/2014/main" id="{588D9899-BB37-4FE9-A385-9495B967978B}"/>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86435110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620895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75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7D382778-4BBE-4E08-86E4-7B7315AC1A6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BA150D9F-19CF-41D5-863B-7F91F1AB7D3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31F9D6FB-8DB3-4379-851A-D7F19062A2E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ADCF342B-275C-4A27-A66D-2820075198A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D47377B4-5609-49EE-8F95-1C8A59DF904C}"/>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77A1E76D-CD0A-45A9-B7A0-29F80C33545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D8A5B67A-D907-474E-A084-15CB97FC3B9E}"/>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50767359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_Blue Bg">
    <p:bg>
      <p:bgPr>
        <a:solidFill>
          <a:schemeClr val="bg2"/>
        </a:solidFill>
        <a:effectLst/>
      </p:bgPr>
    </p:bg>
    <p:spTree>
      <p:nvGrpSpPr>
        <p:cNvPr id="1" name=""/>
        <p:cNvGrpSpPr/>
        <p:nvPr/>
      </p:nvGrpSpPr>
      <p:grpSpPr>
        <a:xfrm>
          <a:off x="0" y="0"/>
          <a:ext cx="0" cy="0"/>
          <a:chOff x="0" y="0"/>
          <a:chExt cx="0" cy="0"/>
        </a:xfrm>
      </p:grpSpPr>
      <p:sp>
        <p:nvSpPr>
          <p:cNvPr id="15" name="Espace réservé du contenu 2">
            <a:extLst>
              <a:ext uri="{FF2B5EF4-FFF2-40B4-BE49-F238E27FC236}">
                <a16:creationId xmlns:a16="http://schemas.microsoft.com/office/drawing/2014/main" id="{EA31DD0A-B87C-4F5D-B7AB-7E8A0082D2F9}"/>
              </a:ext>
            </a:extLst>
          </p:cNvPr>
          <p:cNvSpPr>
            <a:spLocks noGrp="1"/>
          </p:cNvSpPr>
          <p:nvPr>
            <p:ph idx="18" hasCustomPrompt="1"/>
          </p:nvPr>
        </p:nvSpPr>
        <p:spPr>
          <a:xfrm>
            <a:off x="404786" y="1808820"/>
            <a:ext cx="8319506" cy="3868080"/>
          </a:xfrm>
          <a:prstGeom prst="rect">
            <a:avLst/>
          </a:prstGeom>
        </p:spPr>
        <p:txBody>
          <a:bodyPr/>
          <a:lstStyle>
            <a:lvl1pPr>
              <a:defRPr>
                <a:solidFill>
                  <a:schemeClr val="bg1"/>
                </a:solidFill>
              </a:defRPr>
            </a:lvl1pPr>
            <a:lvl2pPr marL="447675" indent="-314325">
              <a:buFontTx/>
              <a:buBlip>
                <a:blip r:embed="rId5"/>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1</a:t>
            </a:r>
          </a:p>
          <a:p>
            <a:pPr lvl="2"/>
            <a:r>
              <a:rPr lang="en-GB" dirty="0"/>
              <a:t>Text level 2</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463794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805" name="Diapositive think-cell" r:id="rId6" imgW="532" imgH="530" progId="TCLayout.ActiveDocument.1">
                  <p:embed/>
                </p:oleObj>
              </mc:Choice>
              <mc:Fallback>
                <p:oleObj name="Diapositive think-cell" r:id="rId6"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3E2F2A02-19F4-4543-A149-7BA6112B4EB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3A83716A-3280-4F1F-A538-84B68BE706CD}"/>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EA13E63A-DB9A-4943-94F5-7D1662AF82E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AF25B436-5E52-4A56-8F65-3680B6E8DD4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121403F2-4414-4234-BC39-C68A3C040066}"/>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7C4457B5-A8C3-46A7-868D-52171EF747E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5">
            <a:extLst>
              <a:ext uri="{FF2B5EF4-FFF2-40B4-BE49-F238E27FC236}">
                <a16:creationId xmlns:a16="http://schemas.microsoft.com/office/drawing/2014/main" id="{94936C9F-D43C-4659-B9C5-2BCCD34522C8}"/>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47683236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extLst>
              <p:ext uri="{D42A27DB-BD31-4B8C-83A1-F6EECF244321}">
                <p14:modId xmlns:p14="http://schemas.microsoft.com/office/powerpoint/2010/main" val="3952047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972" name="Diapositive think-cell" r:id="rId6" imgW="532" imgH="530" progId="TCLayout.ActiveDocument.1">
                  <p:embed/>
                </p:oleObj>
              </mc:Choice>
              <mc:Fallback>
                <p:oleObj name="Diapositive think-cell" r:id="rId6" imgW="532" imgH="53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29 May, 2021</a:t>
            </a:fld>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THE CHAPTER</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a:prstGeom prst="rect">
            <a:avLst/>
          </a:prstGeo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Image 15" descr="Une image contenant objet&#10;&#10;Description générée automatiquement">
            <a:extLst>
              <a:ext uri="{FF2B5EF4-FFF2-40B4-BE49-F238E27FC236}">
                <a16:creationId xmlns:a16="http://schemas.microsoft.com/office/drawing/2014/main" id="{5919B4CD-5E7E-4686-8385-C8E06F74C4D8}"/>
              </a:ext>
            </a:extLst>
          </p:cNvPr>
          <p:cNvPicPr>
            <a:picLocks noChangeAspect="1"/>
          </p:cNvPicPr>
          <p:nvPr userDrawn="1"/>
        </p:nvPicPr>
        <p:blipFill rotWithShape="1">
          <a:blip r:embed="rId8">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14" name="Graphique 12">
            <a:extLst>
              <a:ext uri="{FF2B5EF4-FFF2-40B4-BE49-F238E27FC236}">
                <a16:creationId xmlns:a16="http://schemas.microsoft.com/office/drawing/2014/main" id="{33FF114A-8E2E-4078-8447-E6672F2878C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5" name="Cadre 14">
            <a:extLst>
              <a:ext uri="{FF2B5EF4-FFF2-40B4-BE49-F238E27FC236}">
                <a16:creationId xmlns:a16="http://schemas.microsoft.com/office/drawing/2014/main" id="{FBAD0157-C8A9-43A3-BB2C-AE46F0750E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745595763"/>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29" userDrawn="1">
          <p15:clr>
            <a:srgbClr val="F26B43"/>
          </p15:clr>
        </p15:guide>
        <p15:guide id="4" orient="horz" pos="1888" userDrawn="1">
          <p15:clr>
            <a:srgbClr val="F26B43"/>
          </p15:clr>
        </p15:guide>
        <p15:guide id="5" orient="horz" pos="3317" userDrawn="1">
          <p15:clr>
            <a:srgbClr val="F26B43"/>
          </p15:clr>
        </p15:guide>
        <p15:guide id="6" orient="horz" pos="3929" userDrawn="1">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574738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56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5ABA2AAA-2D64-4286-AA8D-E8C4B33EF19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6818929B-5A27-4738-A956-5210DE317E64}"/>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82664441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 columns_Blue Bg with divider">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52202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952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5E3D423D-34E1-4BDE-8374-98A2C452EFBE}"/>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a16="http://schemas.microsoft.com/office/drawing/2014/main" id="{A05C525A-2558-46E8-80B5-9413899901D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539E13C7-429D-4FD8-8D51-1CD98F074621}"/>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53164379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471171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59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2B4A1FD1-2F6F-4AF1-B710-F76E885B228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 Placeholder 5">
            <a:extLst>
              <a:ext uri="{FF2B5EF4-FFF2-40B4-BE49-F238E27FC236}">
                <a16:creationId xmlns:a16="http://schemas.microsoft.com/office/drawing/2014/main" id="{9F66FD42-E6CB-4E63-977B-EE506F961D3C}"/>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40794747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 columns_Blue Bg with dividers">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770908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055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6D1337EB-DEA5-4E68-BE59-E3A0603AE2DF}"/>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F9606CDD-74E8-4C9E-BCA3-937206DAC0A3}"/>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a16="http://schemas.microsoft.com/office/drawing/2014/main" id="{2D1E5417-BAA4-429E-95E5-698476B6619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5">
            <a:extLst>
              <a:ext uri="{FF2B5EF4-FFF2-40B4-BE49-F238E27FC236}">
                <a16:creationId xmlns:a16="http://schemas.microsoft.com/office/drawing/2014/main" id="{DED434F4-3F5A-4CC8-AF47-2D44BC94F886}"/>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64656460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columns_Blue Bg ">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417091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157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8"/>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8"/>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8"/>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8"/>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Cadre 17">
            <a:extLst>
              <a:ext uri="{FF2B5EF4-FFF2-40B4-BE49-F238E27FC236}">
                <a16:creationId xmlns:a16="http://schemas.microsoft.com/office/drawing/2014/main" id="{285449E9-76FD-41C4-AB0F-35C777B4B5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6959EC62-365E-4C00-96A9-63E12DBFEC2C}"/>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35828371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userDrawn="1">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lumns_Blue Bg with dividers">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714034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259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Text Placeholder 5">
            <a:extLst>
              <a:ext uri="{FF2B5EF4-FFF2-40B4-BE49-F238E27FC236}">
                <a16:creationId xmlns:a16="http://schemas.microsoft.com/office/drawing/2014/main" id="{BF5012EE-F70F-4DC9-B099-EE7C58FBE720}"/>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62181426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4021404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78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D89E5884-F1A8-4E0D-9234-BB2A7C6AA43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818C64AC-1412-4DDD-9F43-C2EF0519216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8" name="Espace réservé du numéro de diapositive 2">
            <a:extLst>
              <a:ext uri="{FF2B5EF4-FFF2-40B4-BE49-F238E27FC236}">
                <a16:creationId xmlns:a16="http://schemas.microsoft.com/office/drawing/2014/main" id="{83E3C24A-2205-49DD-8B09-37A94D1654F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9" name="Espace réservé du pied de page 4">
            <a:extLst>
              <a:ext uri="{FF2B5EF4-FFF2-40B4-BE49-F238E27FC236}">
                <a16:creationId xmlns:a16="http://schemas.microsoft.com/office/drawing/2014/main" id="{D391BA41-15A6-4B3E-AA8F-038F30517DC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43749402-7B23-4B7E-B9FD-7CAE1CA86FA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194712C5-0D63-4C06-B235-CC788C7E08B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B2E2F58F-0CC0-4B8A-9FDF-4861071FFF34}"/>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86245141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464905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73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2513B4C4-9B08-40EC-B04E-201CA7DE434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B6971712-3753-4718-88F2-399AFD21BA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3F3ECF30-253F-41F7-AE85-6ED0B962BF5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EBE9D903-93C1-4E77-A737-5DA411D2FA9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24E21DDE-C5A0-4A10-8DBA-9017D1642C9A}"/>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4E714486-5B7B-4F48-BEFC-281DDDE322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8BCED95E-D46F-45DA-A8CA-82C0D5EC5C71}"/>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8" name="Espace réservé du contenu 2">
            <a:extLst>
              <a:ext uri="{FF2B5EF4-FFF2-40B4-BE49-F238E27FC236}">
                <a16:creationId xmlns:a16="http://schemas.microsoft.com/office/drawing/2014/main" id="{23AE9234-7A03-47E3-B9FB-301147275941}"/>
              </a:ext>
            </a:extLst>
          </p:cNvPr>
          <p:cNvSpPr>
            <a:spLocks noGrp="1"/>
          </p:cNvSpPr>
          <p:nvPr>
            <p:ph idx="18" hasCustomPrompt="1"/>
          </p:nvPr>
        </p:nvSpPr>
        <p:spPr>
          <a:xfrm>
            <a:off x="404786" y="1808820"/>
            <a:ext cx="8319506" cy="3868080"/>
          </a:xfrm>
          <a:prstGeom prst="rect">
            <a:avLst/>
          </a:prstGeom>
        </p:spPr>
        <p:txBody>
          <a:bodyPr/>
          <a:lstStyle>
            <a:lvl1pPr>
              <a:defRPr>
                <a:solidFill>
                  <a:schemeClr val="bg1"/>
                </a:solidFill>
              </a:defRPr>
            </a:lvl1pPr>
            <a:lvl2pPr marL="447675" indent="-314325">
              <a:buFontTx/>
              <a:buBlip>
                <a:blip r:embed="rId8"/>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1357981734"/>
      </p:ext>
    </p:extLst>
  </p:cSld>
  <p:clrMapOvr>
    <a:masterClrMapping/>
  </p:clrMapOvr>
  <p:extLst>
    <p:ext uri="{DCECCB84-F9BA-43D5-87BE-67443E8EF086}">
      <p15:sldGuideLst xmlns:p15="http://schemas.microsoft.com/office/powerpoint/2012/main">
        <p15:guide id="1" pos="248">
          <p15:clr>
            <a:srgbClr val="F26B43"/>
          </p15:clr>
        </p15:guide>
        <p15:guide id="2" pos="7428" userDrawn="1">
          <p15:clr>
            <a:srgbClr val="F26B43"/>
          </p15:clr>
        </p15:guide>
        <p15:guide id="3" orient="horz" pos="232" userDrawn="1">
          <p15:clr>
            <a:srgbClr val="F26B43"/>
          </p15:clr>
        </p15:guide>
        <p15:guide id="5" orient="horz" pos="1135" userDrawn="1">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4119859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61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07C69250-80AB-4E19-908E-FE1A9C259EA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521F5727-3448-4D99-A3D4-D79C85230CBE}"/>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64843000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with divider">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880808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362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 </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CCC03A1B-8149-4249-BC87-D1342F48BC4A}"/>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AF8F0B5D-F839-44E6-BB0C-0E7ADA65D54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id="{9E667A18-410F-481D-B8EA-8C065FCA6C95}"/>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77724893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2"/>
            </p:custDataLst>
            <p:extLst>
              <p:ext uri="{D42A27DB-BD31-4B8C-83A1-F6EECF244321}">
                <p14:modId xmlns:p14="http://schemas.microsoft.com/office/powerpoint/2010/main" val="1232666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997" name="Diapositive think-cell" r:id="rId4" imgW="532" imgH="530" progId="TCLayout.ActiveDocument.1">
                  <p:embed/>
                </p:oleObj>
              </mc:Choice>
              <mc:Fallback>
                <p:oleObj name="Diapositive think-cell" r:id="rId4" imgW="532" imgH="53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defRPr>
            </a:lvl1pPr>
          </a:lstStyle>
          <a:p>
            <a:r>
              <a:rPr lang="en-GB" dirty="0"/>
              <a:t>SUMMARY</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64988" y="1649866"/>
            <a:ext cx="7546216" cy="661720"/>
          </a:xfrm>
          <a:prstGeom prst="rect">
            <a:avLst/>
          </a:prstGeom>
        </p:spPr>
        <p:txBody>
          <a:bodyPr wrap="square" lIns="108000" rIns="180000">
            <a:spAutoFit/>
          </a:bodyPr>
          <a:lstStyle>
            <a:lvl1pPr marL="450850" indent="-450850">
              <a:lnSpc>
                <a:spcPct val="100000"/>
              </a:lnSpc>
              <a:spcBef>
                <a:spcPts val="1800"/>
              </a:spcBef>
              <a:buSzPct val="100000"/>
              <a:buFont typeface="+mj-lt"/>
              <a:buAutoNum type="arabicPeriod"/>
              <a:defRPr sz="1600">
                <a:solidFill>
                  <a:schemeClr val="bg1"/>
                </a:solidFill>
                <a:latin typeface="+mn-lt"/>
              </a:defRPr>
            </a:lvl1pPr>
            <a:lvl2pPr marL="447675" indent="-314325">
              <a:lnSpc>
                <a:spcPct val="100000"/>
              </a:lnSpc>
              <a:buFont typeface="Arial" panose="020B0604020202020204" pitchFamily="34" charset="0"/>
              <a:buChar char=" "/>
              <a:defRPr sz="16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2</a:t>
            </a:r>
          </a:p>
        </p:txBody>
      </p:sp>
      <p:pic>
        <p:nvPicPr>
          <p:cNvPr id="10" name="Graphique 8">
            <a:extLst>
              <a:ext uri="{FF2B5EF4-FFF2-40B4-BE49-F238E27FC236}">
                <a16:creationId xmlns:a16="http://schemas.microsoft.com/office/drawing/2014/main" id="{9A9743B7-8D0B-4F4B-900B-FE6932488C3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Espace réservé du numéro de diapositive 2">
            <a:extLst>
              <a:ext uri="{FF2B5EF4-FFF2-40B4-BE49-F238E27FC236}">
                <a16:creationId xmlns:a16="http://schemas.microsoft.com/office/drawing/2014/main" id="{0DC99564-1E2A-412E-A628-7BCE8232D5E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2" name="Espace réservé du pied de page 4">
            <a:extLst>
              <a:ext uri="{FF2B5EF4-FFF2-40B4-BE49-F238E27FC236}">
                <a16:creationId xmlns:a16="http://schemas.microsoft.com/office/drawing/2014/main" id="{26F3B280-A751-4795-8CA3-6E2A172C029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Cadre 10">
            <a:extLst>
              <a:ext uri="{FF2B5EF4-FFF2-40B4-BE49-F238E27FC236}">
                <a16:creationId xmlns:a16="http://schemas.microsoft.com/office/drawing/2014/main" id="{6F646978-984E-4505-9B5C-9086DFEE20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66412616"/>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541841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63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AEAD5079-35F7-4EBC-8A2B-EF2178EF68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5">
            <a:extLst>
              <a:ext uri="{FF2B5EF4-FFF2-40B4-BE49-F238E27FC236}">
                <a16:creationId xmlns:a16="http://schemas.microsoft.com/office/drawing/2014/main" id="{622EFE7B-A7FA-48C9-BE52-BF05F7886DBD}"/>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57345049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with dividers">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589044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464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AF1B7B1-87E0-46A4-AA07-C1063E54C3AD}"/>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18811E3C-6550-477D-B750-990B471D9E0E}"/>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037D93BB-8CB2-444A-9066-CCC9764644F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7FD16900-C8E9-45BA-B9BE-43095C95AD15}"/>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44946032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lumns_Green Bg ">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422543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7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3" name="Text Placeholder 5">
            <a:extLst>
              <a:ext uri="{FF2B5EF4-FFF2-40B4-BE49-F238E27FC236}">
                <a16:creationId xmlns:a16="http://schemas.microsoft.com/office/drawing/2014/main" id="{793AA855-02DB-4B05-8E81-A158AE9F8E1F}"/>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65566436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columns_Green Bg with dividers">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3788088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69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Text Placeholder 5">
            <a:extLst>
              <a:ext uri="{FF2B5EF4-FFF2-40B4-BE49-F238E27FC236}">
                <a16:creationId xmlns:a16="http://schemas.microsoft.com/office/drawing/2014/main" id="{E1B1BC3B-7D47-4411-98E0-572B5105AF6C}"/>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42456981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3691271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80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437C81F6-288B-4CD6-8434-31E05629586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34B8D39-A21D-4C23-9BB3-0812B9F0884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F763B716-FDA1-4D3C-824D-1B00864184A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49679F60-0A60-49CD-A33B-A0143C31A6D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D1CD4711-4D41-4B4B-B260-0ED56BC2605B}"/>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1F69778B-1BE8-4B74-A9C2-53A5A24C5B1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A81E7374-DE66-4A4C-993E-9A02D2E28994}"/>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28725639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742869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75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668B2CFD-22F1-4431-AF94-F5F28A5873D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4160477B-743B-492A-BC15-89FE6D09C284}"/>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77A23A92-4733-4D64-9578-199845FA4004}"/>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2143B5D6-D335-415F-ABD0-9712884C01B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4DA76F43-5248-440F-A481-AE3424C906AE}"/>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1F5493F3-3396-494C-B7AA-936DEA3472C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F9A54449-0787-49BE-8221-6DC2BB765B5A}"/>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8" name="Espace réservé du contenu 2">
            <a:extLst>
              <a:ext uri="{FF2B5EF4-FFF2-40B4-BE49-F238E27FC236}">
                <a16:creationId xmlns:a16="http://schemas.microsoft.com/office/drawing/2014/main" id="{3BCC29E8-FA01-420B-86AB-93C9CF30F36D}"/>
              </a:ext>
            </a:extLst>
          </p:cNvPr>
          <p:cNvSpPr>
            <a:spLocks noGrp="1"/>
          </p:cNvSpPr>
          <p:nvPr>
            <p:ph idx="18" hasCustomPrompt="1"/>
          </p:nvPr>
        </p:nvSpPr>
        <p:spPr>
          <a:xfrm>
            <a:off x="404786" y="1808820"/>
            <a:ext cx="8319506" cy="3868080"/>
          </a:xfrm>
          <a:prstGeom prst="rect">
            <a:avLst/>
          </a:prstGeom>
        </p:spPr>
        <p:txBody>
          <a:bodyPr/>
          <a:lstStyle>
            <a:lvl1pPr>
              <a:defRPr>
                <a:solidFill>
                  <a:schemeClr val="bg1"/>
                </a:solidFill>
              </a:defRPr>
            </a:lvl1pPr>
            <a:lvl2pPr marL="447675" indent="-314325">
              <a:buFontTx/>
              <a:buBlip>
                <a:blip r:embed="rId8"/>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3387335603"/>
      </p:ext>
    </p:extLst>
  </p:cSld>
  <p:clrMapOvr>
    <a:masterClrMapping/>
  </p:clrMapOvr>
  <p:extLst>
    <p:ext uri="{DCECCB84-F9BA-43D5-87BE-67443E8EF086}">
      <p15:sldGuideLst xmlns:p15="http://schemas.microsoft.com/office/powerpoint/2012/main">
        <p15:guide id="1" pos="248">
          <p15:clr>
            <a:srgbClr val="F26B43"/>
          </p15:clr>
        </p15:guide>
        <p15:guide id="2" pos="7428" userDrawn="1">
          <p15:clr>
            <a:srgbClr val="F26B43"/>
          </p15:clr>
        </p15:guide>
        <p15:guide id="3" orient="horz" pos="232" userDrawn="1">
          <p15:clr>
            <a:srgbClr val="F26B43"/>
          </p15:clr>
        </p15:guide>
        <p15:guide id="5" orient="horz" pos="1135" userDrawn="1">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167944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66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BBDD52F3-BBB0-4B91-8EEB-208C077F83A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A5925EE1-CD2E-4A0E-9B4A-F4222DBCD6C2}"/>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18131459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with divider">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4073076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71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23DB9D5B-DC75-428B-A756-12D2B3B16114}"/>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A69985D8-FF27-401D-AE13-C8809DEE9C6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id="{1E443905-DD6D-4529-8F0A-C4C0DAAF9FF5}"/>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27922946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0820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68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Cadre 16">
            <a:extLst>
              <a:ext uri="{FF2B5EF4-FFF2-40B4-BE49-F238E27FC236}">
                <a16:creationId xmlns:a16="http://schemas.microsoft.com/office/drawing/2014/main" id="{752D4BAC-73DB-4CB5-B77A-A9F7350DB68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5">
            <a:extLst>
              <a:ext uri="{FF2B5EF4-FFF2-40B4-BE49-F238E27FC236}">
                <a16:creationId xmlns:a16="http://schemas.microsoft.com/office/drawing/2014/main" id="{426EDF6B-3086-43E5-A0E3-18E19E75AB9D}"/>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2676285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with dividers">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401950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874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7" name="Straight Connector 35">
            <a:extLst>
              <a:ext uri="{FF2B5EF4-FFF2-40B4-BE49-F238E27FC236}">
                <a16:creationId xmlns:a16="http://schemas.microsoft.com/office/drawing/2014/main" id="{983523C1-7153-4692-B90B-65F30FC43340}"/>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68E2FD7F-148A-4626-93A8-57B0F05B1379}"/>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B232E484-4563-4A71-9DDC-EE6C0E44DBE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F40076C0-E4EA-4B32-8A67-B88BF86ECC13}"/>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64236370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extLst>
              <p:ext uri="{D42A27DB-BD31-4B8C-83A1-F6EECF244321}">
                <p14:modId xmlns:p14="http://schemas.microsoft.com/office/powerpoint/2010/main" val="257532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19" name="Diapositive think-cell" r:id="rId5" imgW="532" imgH="530" progId="TCLayout.ActiveDocument.1">
                  <p:embed/>
                </p:oleObj>
              </mc:Choice>
              <mc:Fallback>
                <p:oleObj name="Diapositive think-cell" r:id="rId5" imgW="532" imgH="53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6" name="Graphique 8">
            <a:extLst>
              <a:ext uri="{FF2B5EF4-FFF2-40B4-BE49-F238E27FC236}">
                <a16:creationId xmlns:a16="http://schemas.microsoft.com/office/drawing/2014/main" id="{E4759D16-3C68-46E4-914B-85AEC88CBD3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a16="http://schemas.microsoft.com/office/drawing/2014/main" id="{3DEA2039-7C0C-4137-BC63-7489537E8A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Espace réservé du pied de page 4">
            <a:extLst>
              <a:ext uri="{FF2B5EF4-FFF2-40B4-BE49-F238E27FC236}">
                <a16:creationId xmlns:a16="http://schemas.microsoft.com/office/drawing/2014/main" id="{6F0D60AE-1577-4008-9F3D-2335AB963E1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0" name="Cadre 19">
            <a:extLst>
              <a:ext uri="{FF2B5EF4-FFF2-40B4-BE49-F238E27FC236}">
                <a16:creationId xmlns:a16="http://schemas.microsoft.com/office/drawing/2014/main" id="{907E0E55-DA25-4581-B98C-62CD55A16F5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974098006"/>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columns_Violet Bg ">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302335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976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3" name="Text Placeholder 5">
            <a:extLst>
              <a:ext uri="{FF2B5EF4-FFF2-40B4-BE49-F238E27FC236}">
                <a16:creationId xmlns:a16="http://schemas.microsoft.com/office/drawing/2014/main" id="{BC578CCC-EDB7-4322-A715-598B7CD25A6E}"/>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91469759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columns_Violet Bg with dividers">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889312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079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Text Placeholder 5">
            <a:extLst>
              <a:ext uri="{FF2B5EF4-FFF2-40B4-BE49-F238E27FC236}">
                <a16:creationId xmlns:a16="http://schemas.microsoft.com/office/drawing/2014/main" id="{F090C5BD-4BCD-4A76-B315-2E94DF279451}"/>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89261118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3847817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30" name="Diapositive think-cell" r:id="rId5" imgW="532" imgH="530" progId="TCLayout.ActiveDocument.1">
                  <p:embed/>
                </p:oleObj>
              </mc:Choice>
              <mc:Fallback>
                <p:oleObj name="Diapositive think-cell" r:id="rId5" imgW="532" imgH="53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8A63819D-3826-4C37-A6B2-F6BF2FA7C128}"/>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2E3BBFF9-605D-4045-AFCA-0630CAF62903}"/>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Cadre 9">
            <a:extLst>
              <a:ext uri="{FF2B5EF4-FFF2-40B4-BE49-F238E27FC236}">
                <a16:creationId xmlns:a16="http://schemas.microsoft.com/office/drawing/2014/main" id="{890877FE-2B52-4BAA-A5B3-3185907E441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AC3FB288-71BB-4BE4-BA5F-316EB2EBC053}"/>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871359840"/>
      </p:ext>
    </p:extLst>
  </p:cSld>
  <p:clrMapOvr>
    <a:masterClrMapping/>
  </p:clrMapOvr>
  <p:extLst>
    <p:ext uri="{DCECCB84-F9BA-43D5-87BE-67443E8EF086}">
      <p15:sldGuideLst xmlns:p15="http://schemas.microsoft.com/office/powerpoint/2012/main">
        <p15:guide id="1" pos="247" userDrawn="1">
          <p15:clr>
            <a:srgbClr val="F26B43"/>
          </p15:clr>
        </p15:guide>
        <p15:guide id="2" pos="7427" userDrawn="1">
          <p15:clr>
            <a:srgbClr val="F26B43"/>
          </p15:clr>
        </p15:guide>
        <p15:guide id="3" orient="horz" pos="232" userDrawn="1">
          <p15:clr>
            <a:srgbClr val="F26B43"/>
          </p15:clr>
        </p15:guide>
        <p15:guide id="4" orient="horz" pos="600" userDrawn="1">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2152698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88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10"/>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8" name="Cadre 27">
            <a:extLst>
              <a:ext uri="{FF2B5EF4-FFF2-40B4-BE49-F238E27FC236}">
                <a16:creationId xmlns:a16="http://schemas.microsoft.com/office/drawing/2014/main" id="{DEB3BC3E-E116-4E0A-97F3-66A29CB1DC5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58438A79-7265-451F-8F84-EB08D57EE577}"/>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17976475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4134648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01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5" name="Espace réservé du texte 4">
            <a:extLst>
              <a:ext uri="{FF2B5EF4-FFF2-40B4-BE49-F238E27FC236}">
                <a16:creationId xmlns:a16="http://schemas.microsoft.com/office/drawing/2014/main" id="{1A62086C-76E4-4718-9B87-7C2FB4830775}"/>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1F85B39E-ADE6-4814-B538-973092E927F1}"/>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8" name="Espace réservé du texte 4">
            <a:extLst>
              <a:ext uri="{FF2B5EF4-FFF2-40B4-BE49-F238E27FC236}">
                <a16:creationId xmlns:a16="http://schemas.microsoft.com/office/drawing/2014/main" id="{9CE6EC93-06F2-4F91-965C-189C479505A1}"/>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9" name="Espace réservé du texte 15">
            <a:extLst>
              <a:ext uri="{FF2B5EF4-FFF2-40B4-BE49-F238E27FC236}">
                <a16:creationId xmlns:a16="http://schemas.microsoft.com/office/drawing/2014/main" id="{F78CE628-C138-44AB-BF90-4CD6DCBF6C9B}"/>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0" name="Espace réservé du texte 15">
            <a:extLst>
              <a:ext uri="{FF2B5EF4-FFF2-40B4-BE49-F238E27FC236}">
                <a16:creationId xmlns:a16="http://schemas.microsoft.com/office/drawing/2014/main" id="{6683BE0B-F7A1-470B-9F10-E4277EE351EC}"/>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2" name="Espace réservé du texte 15">
            <a:extLst>
              <a:ext uri="{FF2B5EF4-FFF2-40B4-BE49-F238E27FC236}">
                <a16:creationId xmlns:a16="http://schemas.microsoft.com/office/drawing/2014/main" id="{4171E4E7-27E3-4CAE-8117-8B0985E3269E}"/>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3" name="Espace réservé du texte 4">
            <a:extLst>
              <a:ext uri="{FF2B5EF4-FFF2-40B4-BE49-F238E27FC236}">
                <a16:creationId xmlns:a16="http://schemas.microsoft.com/office/drawing/2014/main" id="{CF196C90-BFA5-4EB1-809E-257C96ED6B2B}"/>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34" name="Espace réservé du texte 15">
            <a:extLst>
              <a:ext uri="{FF2B5EF4-FFF2-40B4-BE49-F238E27FC236}">
                <a16:creationId xmlns:a16="http://schemas.microsoft.com/office/drawing/2014/main" id="{BA8D7796-2153-4B06-BE09-A751E28741D5}"/>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10"/>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11"/>
              </a:buBlip>
            </a:pPr>
            <a:r>
              <a:rPr lang="en-GB" dirty="0"/>
              <a:t>Second level</a:t>
            </a:r>
          </a:p>
          <a:p>
            <a:pPr lvl="2"/>
            <a:r>
              <a:rPr lang="en-GB" dirty="0"/>
              <a:t>Third level</a:t>
            </a:r>
          </a:p>
        </p:txBody>
      </p:sp>
      <p:sp>
        <p:nvSpPr>
          <p:cNvPr id="35" name="Cadre 34">
            <a:extLst>
              <a:ext uri="{FF2B5EF4-FFF2-40B4-BE49-F238E27FC236}">
                <a16:creationId xmlns:a16="http://schemas.microsoft.com/office/drawing/2014/main" id="{5950ADE3-A3C7-426D-AFD5-0939554DBFB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6C401719-DE65-4BED-82B6-EEC883CD2F53}"/>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7106178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2864258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181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96518655-1BBA-4FB9-A1A1-87676ECAF404}"/>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a16="http://schemas.microsoft.com/office/drawing/2014/main" id="{8634DFA4-CD88-4C57-A92C-47493D245D0F}"/>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25" name="Espace réservé du texte 4">
            <a:extLst>
              <a:ext uri="{FF2B5EF4-FFF2-40B4-BE49-F238E27FC236}">
                <a16:creationId xmlns:a16="http://schemas.microsoft.com/office/drawing/2014/main" id="{09285BF7-E824-44DC-8939-2EEDF8EAB5ED}"/>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1564D801-B0E6-43C3-8B94-0E89FD96100D}"/>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8" name="Espace réservé du texte 15">
            <a:extLst>
              <a:ext uri="{FF2B5EF4-FFF2-40B4-BE49-F238E27FC236}">
                <a16:creationId xmlns:a16="http://schemas.microsoft.com/office/drawing/2014/main" id="{461F3D26-7698-4382-817D-06AE9A8CDF0C}"/>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9" name="Espace réservé du texte 15">
            <a:extLst>
              <a:ext uri="{FF2B5EF4-FFF2-40B4-BE49-F238E27FC236}">
                <a16:creationId xmlns:a16="http://schemas.microsoft.com/office/drawing/2014/main" id="{B611E923-D3EE-49B7-A936-85891DEAA76C}"/>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10"/>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cxnSp>
        <p:nvCxnSpPr>
          <p:cNvPr id="30" name="Straight Connector 35">
            <a:extLst>
              <a:ext uri="{FF2B5EF4-FFF2-40B4-BE49-F238E27FC236}">
                <a16:creationId xmlns:a16="http://schemas.microsoft.com/office/drawing/2014/main" id="{F37A373E-B0C6-4A3A-88BD-3C093DFFB918}"/>
              </a:ext>
            </a:extLst>
          </p:cNvPr>
          <p:cNvCxnSpPr>
            <a:cxnSpLocks/>
          </p:cNvCxnSpPr>
          <p:nvPr userDrawn="1"/>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0BDAA492-5340-46F7-A09D-5F68BE925AB6}"/>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8EDA2254-B51E-42A4-9F98-3E60FD4D7E0B}"/>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a16="http://schemas.microsoft.com/office/drawing/2014/main" id="{A212F427-1752-4AF4-86EE-581E8AB69C8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B25DC3F6-601C-4FCA-83CC-29DB0FC6A8F0}"/>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68951969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1837317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284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Espace réservé du texte 4">
            <a:extLst>
              <a:ext uri="{FF2B5EF4-FFF2-40B4-BE49-F238E27FC236}">
                <a16:creationId xmlns:a16="http://schemas.microsoft.com/office/drawing/2014/main" id="{5FBBBE71-038F-47FD-AA2F-DDF7087FA884}"/>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019C832B-ADC5-4655-A9BB-B9E27C49AAA6}"/>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a16="http://schemas.microsoft.com/office/drawing/2014/main" id="{33B8FF24-5350-4358-8A61-01E632CBA034}"/>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5" name="Espace réservé du texte 4">
            <a:extLst>
              <a:ext uri="{FF2B5EF4-FFF2-40B4-BE49-F238E27FC236}">
                <a16:creationId xmlns:a16="http://schemas.microsoft.com/office/drawing/2014/main" id="{F6A611CF-4A0C-414F-97D1-05D2E00D9491}"/>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id="{14D079C5-56C5-4829-9279-B9D159053C09}"/>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A8B2B706-3906-4253-B6DB-A7C2AFD16B11}"/>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8" name="Espace réservé du texte 15">
            <a:extLst>
              <a:ext uri="{FF2B5EF4-FFF2-40B4-BE49-F238E27FC236}">
                <a16:creationId xmlns:a16="http://schemas.microsoft.com/office/drawing/2014/main" id="{829361D3-585B-4494-AC11-E01E8991D2BE}"/>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10"/>
              </a:buBlip>
            </a:pPr>
            <a:r>
              <a:rPr lang="en-GB" dirty="0"/>
              <a:t>Second level</a:t>
            </a:r>
          </a:p>
          <a:p>
            <a:pPr lvl="2"/>
            <a:r>
              <a:rPr lang="en-GB" dirty="0"/>
              <a:t>Third level</a:t>
            </a:r>
          </a:p>
        </p:txBody>
      </p:sp>
      <p:sp>
        <p:nvSpPr>
          <p:cNvPr id="29" name="Espace réservé du texte 15">
            <a:extLst>
              <a:ext uri="{FF2B5EF4-FFF2-40B4-BE49-F238E27FC236}">
                <a16:creationId xmlns:a16="http://schemas.microsoft.com/office/drawing/2014/main" id="{432D91E9-DE40-4B4D-9E1B-9DBA866F3398}"/>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11"/>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cxnSp>
        <p:nvCxnSpPr>
          <p:cNvPr id="30" name="Straight Connector 35">
            <a:extLst>
              <a:ext uri="{FF2B5EF4-FFF2-40B4-BE49-F238E27FC236}">
                <a16:creationId xmlns:a16="http://schemas.microsoft.com/office/drawing/2014/main" id="{4D161E9A-7872-4440-9E61-28B41BBA4C74}"/>
              </a:ext>
            </a:extLst>
          </p:cNvPr>
          <p:cNvCxnSpPr>
            <a:cxnSpLocks/>
          </p:cNvCxnSpPr>
          <p:nvPr userDrawn="1"/>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CBF43B31-2F37-4F9B-ABAB-B30C401656C8}"/>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29B91B6C-BAB5-4232-87EA-0EA2E4093CD3}"/>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a16="http://schemas.microsoft.com/office/drawing/2014/main" id="{CAFBA9EB-068D-4D30-BD0A-3F25A790893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11AF9E57-26F4-4C2A-A3E6-651DA79602F8}"/>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5046030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854446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090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3" name="Cadre 22">
            <a:extLst>
              <a:ext uri="{FF2B5EF4-FFF2-40B4-BE49-F238E27FC236}">
                <a16:creationId xmlns:a16="http://schemas.microsoft.com/office/drawing/2014/main" id="{A6E5563B-23BC-4408-B9D4-58AD99313E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96F6327A-7EEE-4DB7-82D1-8D63B948B301}"/>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23594791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840901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035"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515C157A-6F74-44A8-9785-4A8F9335C023}"/>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A3F60031-8B36-438E-A717-35784DD2D5A1}"/>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2942971D-C98D-4428-A689-9423825AAD87}"/>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10"/>
              </a:buBlip>
            </a:pPr>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A6334CC9-1D70-4436-83AA-B17CBD593119}"/>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20EA07A4-D40F-47BA-8114-083CB3AD118C}"/>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B648F2B2-21C5-4074-BA28-735D9BA02091}"/>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8" name="Cadre 27">
            <a:extLst>
              <a:ext uri="{FF2B5EF4-FFF2-40B4-BE49-F238E27FC236}">
                <a16:creationId xmlns:a16="http://schemas.microsoft.com/office/drawing/2014/main" id="{9BF4A03B-F37B-4965-80F6-0B709DC7EE3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 Placeholder 5">
            <a:extLst>
              <a:ext uri="{FF2B5EF4-FFF2-40B4-BE49-F238E27FC236}">
                <a16:creationId xmlns:a16="http://schemas.microsoft.com/office/drawing/2014/main" id="{D2CE9F02-BCD7-4B24-924F-B7B1C07B7140}"/>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84028294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2704707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488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8AD0E370-DCF9-49CD-9EA7-8B8AC362457E}"/>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CEAFF2D8-1A9C-44B0-9198-6142941FCDB5}"/>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E3D7F208-6D50-442A-A3BA-61611E5E8672}"/>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E8F2F6B4-2140-44C5-A120-32F8342665FE}"/>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1CF7206F-481C-4380-B8D3-416C8CFAAA34}"/>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A48E232D-A901-4275-8D27-BF6BBBAB33F1}"/>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cxnSp>
        <p:nvCxnSpPr>
          <p:cNvPr id="28" name="Straight Connector 35">
            <a:extLst>
              <a:ext uri="{FF2B5EF4-FFF2-40B4-BE49-F238E27FC236}">
                <a16:creationId xmlns:a16="http://schemas.microsoft.com/office/drawing/2014/main" id="{24D521F1-2193-411F-B113-AC0566A258B2}"/>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39E588EC-DE9F-4E69-916F-F600E764120E}"/>
              </a:ext>
            </a:extLst>
          </p:cNvPr>
          <p:cNvCxnSpPr>
            <a:cxnSpLocks/>
          </p:cNvCxnSpPr>
          <p:nvPr userDrawn="1"/>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a16="http://schemas.microsoft.com/office/drawing/2014/main" id="{17776A7A-21BE-4E7C-926D-B32D9BB305B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9F4F281A-BD74-4612-89BC-D9281EBD4F9F}"/>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72491587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userDrawn="1">
            <p:custDataLst>
              <p:tags r:id="rId2"/>
            </p:custDataLst>
            <p:extLst>
              <p:ext uri="{D42A27DB-BD31-4B8C-83A1-F6EECF244321}">
                <p14:modId xmlns:p14="http://schemas.microsoft.com/office/powerpoint/2010/main" val="3060752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38" name="Diapositive think-cell" r:id="rId5" imgW="532" imgH="530" progId="TCLayout.ActiveDocument.1">
                  <p:embed/>
                </p:oleObj>
              </mc:Choice>
              <mc:Fallback>
                <p:oleObj name="Diapositive think-cell" r:id="rId5" imgW="532" imgH="53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hasCustomPrompt="1"/>
          </p:nvPr>
        </p:nvSpPr>
        <p:spPr>
          <a:xfrm>
            <a:off x="459207" y="2816932"/>
            <a:ext cx="7551996" cy="461665"/>
          </a:xfrm>
          <a:prstGeom prst="rect">
            <a:avLst/>
          </a:prstGeom>
        </p:spPr>
        <p:txBody>
          <a:bodyPr lIns="108000" rIns="180000">
            <a:spAutoFit/>
          </a:bodyPr>
          <a:lstStyle>
            <a:lvl1pPr marL="0" indent="0">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12" name="Text Placeholder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blipFill>
                  <a:blip r:embed="rId7"/>
                  <a:stretch>
                    <a:fillRect/>
                  </a:stretch>
                </a:blipFill>
              </a:defRPr>
            </a:lvl1pPr>
          </a:lstStyle>
          <a:p>
            <a:pPr lvl="0"/>
            <a:r>
              <a:rPr lang="en-GB" dirty="0"/>
              <a:t>0</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2"/>
                </a:solidFill>
                <a:latin typeface="+mj-lt"/>
              </a:defRPr>
            </a:lvl1pPr>
          </a:lstStyle>
          <a:p>
            <a:r>
              <a:rPr lang="en-GB" dirty="0"/>
              <a:t>Title of the chapter</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8" name="Cadre 7">
            <a:extLst>
              <a:ext uri="{FF2B5EF4-FFF2-40B4-BE49-F238E27FC236}">
                <a16:creationId xmlns:a16="http://schemas.microsoft.com/office/drawing/2014/main" id="{A42C5E95-BCE9-407E-AE64-73EA646B2B4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986623524"/>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154980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3865"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B3E82CFB-97D6-45D7-BADA-9AB9D04832F0}"/>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BFDAFBE7-77A0-416D-9494-5416435885C0}"/>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44582077-3607-4624-94EF-42536719D7FF}"/>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10"/>
              </a:buBlip>
            </a:pPr>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D0D64E5F-2B42-446B-9608-5610CA2AC369}"/>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4FDFF29E-822C-437E-B6C9-C13E38631E2B}"/>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99E1DAEB-5F78-44FD-A2AD-EF997D472DA3}"/>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cxnSp>
        <p:nvCxnSpPr>
          <p:cNvPr id="28" name="Straight Connector 35">
            <a:extLst>
              <a:ext uri="{FF2B5EF4-FFF2-40B4-BE49-F238E27FC236}">
                <a16:creationId xmlns:a16="http://schemas.microsoft.com/office/drawing/2014/main" id="{2C504288-9A20-4118-B47D-A6EBD7BD1D88}"/>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EC5596AD-B23F-45D5-9FA4-416451B248FA}"/>
              </a:ext>
            </a:extLst>
          </p:cNvPr>
          <p:cNvCxnSpPr>
            <a:cxnSpLocks/>
          </p:cNvCxnSpPr>
          <p:nvPr userDrawn="1"/>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a16="http://schemas.microsoft.com/office/drawing/2014/main" id="{A6BA8172-CD31-447B-879F-F7CC9AAA882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E5B0CA00-40D4-4B05-A9FA-A23D2489FFC8}"/>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41622115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3244992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6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prstGeom prst="rect">
            <a:avLst/>
          </a:prstGeo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prstGeom prst="rect">
            <a:avLst/>
          </a:prstGeo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887" y="263411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0985" y="263411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6083" y="263411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231182" y="2634117"/>
            <a:ext cx="2378847" cy="1477328"/>
          </a:xfrm>
          <a:prstGeom prst="rect">
            <a:avLst/>
          </a:prstGeom>
        </p:spPr>
        <p:txBody>
          <a:bodyPr lIns="0" rIns="0">
            <a:spAutoFit/>
          </a:bodyPr>
          <a:lstStyle>
            <a:lvl1pPr>
              <a:defRPr sz="1600"/>
            </a:lvl1pPr>
            <a:lvl2pPr marL="447675" indent="-314325">
              <a:buFontTx/>
              <a:buBlip>
                <a:blip r:embed="rId10"/>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3340DE3B-4ADD-48BE-BCE6-7FE7A7786336}"/>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Cadre 21">
            <a:extLst>
              <a:ext uri="{FF2B5EF4-FFF2-40B4-BE49-F238E27FC236}">
                <a16:creationId xmlns:a16="http://schemas.microsoft.com/office/drawing/2014/main" id="{E91004BA-7343-436F-9F59-E70C2655FD1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F02206C2-89D7-4BB1-ACD3-6DD6F02F986E}"/>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08921302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1679787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05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prstGeom prst="rect">
            <a:avLst/>
          </a:prstGeo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prstGeom prst="rect">
            <a:avLst/>
          </a:prstGeo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887" y="263411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0985" y="263411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6083" y="263411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231182" y="2634117"/>
            <a:ext cx="2378847" cy="1477328"/>
          </a:xfrm>
          <a:prstGeom prst="rect">
            <a:avLst/>
          </a:prstGeom>
        </p:spPr>
        <p:txBody>
          <a:bodyPr lIns="0" rIns="0">
            <a:spAutoFit/>
          </a:bodyPr>
          <a:lstStyle>
            <a:lvl1pPr>
              <a:defRPr sz="1600"/>
            </a:lvl1pPr>
            <a:lvl2pPr marL="447675" indent="-314325">
              <a:buFontTx/>
              <a:buBlip>
                <a:blip r:embed="rId10"/>
              </a:buBlip>
              <a:defRPr sz="1600"/>
            </a:lvl2pPr>
            <a:lvl3pPr>
              <a:defRPr sz="1400"/>
            </a:lvl3pPr>
            <a:lvl4pPr marL="758825" indent="0">
              <a:buNone/>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ED3FC135-82C8-4A96-888D-AB8CE8961301}"/>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Cadre 21">
            <a:extLst>
              <a:ext uri="{FF2B5EF4-FFF2-40B4-BE49-F238E27FC236}">
                <a16:creationId xmlns:a16="http://schemas.microsoft.com/office/drawing/2014/main" id="{DCCEC75F-BBD9-499D-9268-3D89E7E6B8F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CA573106-FD8F-40EB-9CBA-13741FBF8C5D}"/>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16081712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3608516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98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775" y="263411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50146" y="263411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417062" y="2634117"/>
            <a:ext cx="3195010" cy="1231106"/>
          </a:xfrm>
          <a:prstGeom prst="rect">
            <a:avLst/>
          </a:prstGeom>
        </p:spPr>
        <p:txBody>
          <a:bodyPr wrap="square"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prstGeom prst="rect">
            <a:avLst/>
          </a:prstGeo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DF5ACA36-D848-4F29-92F9-47321029F315}"/>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CC159F0E-5DEA-49B1-9A35-F946E07E024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 Placeholder 5">
            <a:extLst>
              <a:ext uri="{FF2B5EF4-FFF2-40B4-BE49-F238E27FC236}">
                <a16:creationId xmlns:a16="http://schemas.microsoft.com/office/drawing/2014/main" id="{E489DA2F-37AC-44E4-9FC7-BB6534078476}"/>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20439101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4172591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08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775" y="263411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50146" y="263411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417062" y="2634117"/>
            <a:ext cx="3195010" cy="1231106"/>
          </a:xfrm>
          <a:prstGeom prst="rect">
            <a:avLst/>
          </a:prstGeom>
        </p:spPr>
        <p:txBody>
          <a:bodyPr wrap="square"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prstGeom prst="rect">
            <a:avLst/>
          </a:prstGeo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8E6DE7D-0FB2-4B25-A7F7-95C4D06B9322}"/>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17FC6A8B-1DAF-41A9-8654-1DA19B158FA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 Placeholder 5">
            <a:extLst>
              <a:ext uri="{FF2B5EF4-FFF2-40B4-BE49-F238E27FC236}">
                <a16:creationId xmlns:a16="http://schemas.microsoft.com/office/drawing/2014/main" id="{42C34B12-7FFB-4675-97AD-ADA54ECBE709}"/>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7307403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3906302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36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4" name="Titre 3">
            <a:extLst>
              <a:ext uri="{FF2B5EF4-FFF2-40B4-BE49-F238E27FC236}">
                <a16:creationId xmlns:a16="http://schemas.microsoft.com/office/drawing/2014/main" id="{20156DF7-56BC-40D5-8DA8-2F22C6D867BD}"/>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4" name="Espace réservé du numéro de diapositive 2">
            <a:extLst>
              <a:ext uri="{FF2B5EF4-FFF2-40B4-BE49-F238E27FC236}">
                <a16:creationId xmlns:a16="http://schemas.microsoft.com/office/drawing/2014/main" id="{050AD626-E7A4-427F-9A3F-B6A6BA21F6B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5" name="Espace réservé du pied de page 4">
            <a:extLst>
              <a:ext uri="{FF2B5EF4-FFF2-40B4-BE49-F238E27FC236}">
                <a16:creationId xmlns:a16="http://schemas.microsoft.com/office/drawing/2014/main" id="{A9AA2E6C-EBCE-4B97-AB00-23968A3265E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9" name="Text Placeholder 8">
            <a:extLst>
              <a:ext uri="{FF2B5EF4-FFF2-40B4-BE49-F238E27FC236}">
                <a16:creationId xmlns:a16="http://schemas.microsoft.com/office/drawing/2014/main" id="{317C93FA-7D2C-4658-80E0-B891EA08A0CE}"/>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Text Placeholder 5">
            <a:extLst>
              <a:ext uri="{FF2B5EF4-FFF2-40B4-BE49-F238E27FC236}">
                <a16:creationId xmlns:a16="http://schemas.microsoft.com/office/drawing/2014/main" id="{45D7D27C-78A9-42B0-BF87-F097DEF202C2}"/>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007529917"/>
      </p:ext>
    </p:extLst>
  </p:cSld>
  <p:clrMapOvr>
    <a:masterClrMapping/>
  </p:clrMapOvr>
  <p:extLst>
    <p:ext uri="{DCECCB84-F9BA-43D5-87BE-67443E8EF086}">
      <p15:sldGuideLst xmlns:p15="http://schemas.microsoft.com/office/powerpoint/2012/main">
        <p15:guide id="1" pos="247">
          <p15:clr>
            <a:srgbClr val="F26B43"/>
          </p15:clr>
        </p15:guide>
        <p15:guide id="2" pos="7423" userDrawn="1">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4212604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352"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701006" y="1494906"/>
            <a:ext cx="1299066" cy="1063368"/>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a:prstGeom prst="rect">
            <a:avLst/>
          </a:prstGeo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a:prstGeom prst="rect">
            <a:avLst/>
          </a:prstGeom>
        </p:spPr>
        <p:txBody>
          <a:bodyPr anchor="b">
            <a:spAutoFit/>
          </a:bodyPr>
          <a:lstStyle>
            <a:lvl1pPr marL="0" indent="0" algn="r">
              <a:buNone/>
              <a:defRPr sz="1600" b="1">
                <a:solidFill>
                  <a:schemeClr val="tx1"/>
                </a:solidFill>
              </a:defRPr>
            </a:lvl1pPr>
          </a:lstStyle>
          <a:p>
            <a:pPr lvl="0"/>
            <a:r>
              <a:rPr lang="en-GB" dirty="0"/>
              <a:t>Name, Position</a:t>
            </a:r>
          </a:p>
        </p:txBody>
      </p:sp>
      <p:sp>
        <p:nvSpPr>
          <p:cNvPr id="4" name="Titre 3">
            <a:extLst>
              <a:ext uri="{FF2B5EF4-FFF2-40B4-BE49-F238E27FC236}">
                <a16:creationId xmlns:a16="http://schemas.microsoft.com/office/drawing/2014/main" id="{D69A5C51-135A-4539-8A83-F2DE50C1572C}"/>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Cadre 10">
            <a:extLst>
              <a:ext uri="{FF2B5EF4-FFF2-40B4-BE49-F238E27FC236}">
                <a16:creationId xmlns:a16="http://schemas.microsoft.com/office/drawing/2014/main" id="{BF7A0D0E-8184-4BA8-BEDC-8D6B253B334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79193104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710946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615"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a:prstGeom prst="rect">
            <a:avLst/>
          </a:prstGeo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a:prstGeom prst="rect">
            <a:avLst/>
          </a:prstGeom>
        </p:spPr>
        <p:txBody>
          <a:bodyPr anchor="b">
            <a:spAutoFit/>
          </a:bodyPr>
          <a:lstStyle>
            <a:lvl1pPr marL="0" indent="0" algn="r">
              <a:buNone/>
              <a:defRPr sz="1600" b="1">
                <a:solidFill>
                  <a:schemeClr val="tx1"/>
                </a:solidFill>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userDrawn="1"/>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Cadre 10">
            <a:extLst>
              <a:ext uri="{FF2B5EF4-FFF2-40B4-BE49-F238E27FC236}">
                <a16:creationId xmlns:a16="http://schemas.microsoft.com/office/drawing/2014/main" id="{95FA30DA-C1C6-46AC-9495-9AC59758C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04644351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3940077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36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a:prstGeom prst="rect">
            <a:avLst/>
          </a:prstGeo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a:prstGeom prst="rect">
            <a:avLst/>
          </a:prstGeom>
        </p:spPr>
        <p:txBody>
          <a:bodyPr anchor="b">
            <a:spAutoFit/>
          </a:bodyPr>
          <a:lstStyle>
            <a:lvl1pPr marL="0" indent="0" algn="r">
              <a:buNone/>
              <a:defRPr sz="1600" b="1">
                <a:solidFill>
                  <a:schemeClr val="bg1"/>
                </a:solidFill>
              </a:defRPr>
            </a:lvl1pPr>
          </a:lstStyle>
          <a:p>
            <a:pPr lvl="0"/>
            <a:r>
              <a:rPr lang="en-GB" dirty="0"/>
              <a:t>Name, Position</a:t>
            </a: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grpSp>
        <p:nvGrpSpPr>
          <p:cNvPr id="16" name="Group 10">
            <a:extLst>
              <a:ext uri="{FF2B5EF4-FFF2-40B4-BE49-F238E27FC236}">
                <a16:creationId xmlns:a16="http://schemas.microsoft.com/office/drawing/2014/main" id="{B5EE29BA-2D73-4E72-A1CA-6B221F770E63}"/>
              </a:ext>
            </a:extLst>
          </p:cNvPr>
          <p:cNvGrpSpPr>
            <a:grpSpLocks/>
          </p:cNvGrpSpPr>
          <p:nvPr userDrawn="1"/>
        </p:nvGrpSpPr>
        <p:grpSpPr bwMode="auto">
          <a:xfrm rot="10800000" flipH="1">
            <a:off x="701006" y="1494906"/>
            <a:ext cx="1299066" cy="1063368"/>
            <a:chOff x="1033" y="1117"/>
            <a:chExt cx="1907" cy="1561"/>
          </a:xfrm>
          <a:solidFill>
            <a:schemeClr val="bg1"/>
          </a:solidFill>
        </p:grpSpPr>
        <p:sp>
          <p:nvSpPr>
            <p:cNvPr id="17" name="Freeform 11">
              <a:extLst>
                <a:ext uri="{FF2B5EF4-FFF2-40B4-BE49-F238E27FC236}">
                  <a16:creationId xmlns:a16="http://schemas.microsoft.com/office/drawing/2014/main" id="{07E82261-878F-41AC-82EB-D8EEDA8D4775}"/>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2">
              <a:extLst>
                <a:ext uri="{FF2B5EF4-FFF2-40B4-BE49-F238E27FC236}">
                  <a16:creationId xmlns:a16="http://schemas.microsoft.com/office/drawing/2014/main" id="{16276F45-0CAF-4CAB-9066-CAABA52E253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BCFA5C14-C9CA-4FFB-9083-AE890C41C0B0}"/>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D4126967-78A5-497D-A140-B29A3E7B98F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38B07116-5D1F-4AA7-9788-74A3139F7BB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Cadre 12">
            <a:extLst>
              <a:ext uri="{FF2B5EF4-FFF2-40B4-BE49-F238E27FC236}">
                <a16:creationId xmlns:a16="http://schemas.microsoft.com/office/drawing/2014/main" id="{CE5B38A0-F8CE-4105-8A52-31B103BD64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2981528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7" name="Espace réservé pour une image  16">
            <a:extLst>
              <a:ext uri="{FF2B5EF4-FFF2-40B4-BE49-F238E27FC236}">
                <a16:creationId xmlns:a16="http://schemas.microsoft.com/office/drawing/2014/main" id="{ACCC50F6-A13C-4A72-BF1F-65509E750763}"/>
              </a:ext>
            </a:extLst>
          </p:cNvPr>
          <p:cNvSpPr>
            <a:spLocks noGrp="1"/>
          </p:cNvSpPr>
          <p:nvPr>
            <p:ph type="pic" sz="quarter" idx="16"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3258902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9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404786" y="1808820"/>
            <a:ext cx="4431074" cy="3868080"/>
          </a:xfrm>
          <a:prstGeom prst="rect">
            <a:avLst/>
          </a:prstGeom>
        </p:spPr>
        <p:txBody>
          <a:bodyPr>
            <a:normAutofit/>
          </a:bodyPr>
          <a:lstStyle>
            <a:lvl1pPr>
              <a:spcBef>
                <a:spcPts val="1800"/>
              </a:spcBef>
              <a:defRPr sz="18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3" name="Titre 2">
            <a:extLst>
              <a:ext uri="{FF2B5EF4-FFF2-40B4-BE49-F238E27FC236}">
                <a16:creationId xmlns:a16="http://schemas.microsoft.com/office/drawing/2014/main" id="{8F43575F-7025-4100-95D8-AB5D8B996E18}"/>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2" name="Text Placeholder 8">
            <a:extLst>
              <a:ext uri="{FF2B5EF4-FFF2-40B4-BE49-F238E27FC236}">
                <a16:creationId xmlns:a16="http://schemas.microsoft.com/office/drawing/2014/main" id="{E1843EEE-85CE-4470-99A7-7C858A82380C}"/>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Text Placeholder 5">
            <a:extLst>
              <a:ext uri="{FF2B5EF4-FFF2-40B4-BE49-F238E27FC236}">
                <a16:creationId xmlns:a16="http://schemas.microsoft.com/office/drawing/2014/main" id="{3EAC0C95-AD9D-4FA2-B736-C3D930C8D9A6}"/>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93076481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2"/>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070" name="Diapositive think-cell" r:id="rId6" imgW="532" imgH="530" progId="TCLayout.ActiveDocument.1">
                  <p:embed/>
                </p:oleObj>
              </mc:Choice>
              <mc:Fallback>
                <p:oleObj name="Diapositive think-cell" r:id="rId6" imgW="532" imgH="53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0" name="Graphique 8">
            <a:extLst>
              <a:ext uri="{FF2B5EF4-FFF2-40B4-BE49-F238E27FC236}">
                <a16:creationId xmlns:a16="http://schemas.microsoft.com/office/drawing/2014/main" id="{12566D07-C10F-4149-9D24-43409582809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1" name="Espace réservé du numéro de diapositive 2">
            <a:extLst>
              <a:ext uri="{FF2B5EF4-FFF2-40B4-BE49-F238E27FC236}">
                <a16:creationId xmlns:a16="http://schemas.microsoft.com/office/drawing/2014/main" id="{DA7B4581-DBF3-4675-85A2-573E4F1A22C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4" name="Espace réservé du pied de page 4">
            <a:extLst>
              <a:ext uri="{FF2B5EF4-FFF2-40B4-BE49-F238E27FC236}">
                <a16:creationId xmlns:a16="http://schemas.microsoft.com/office/drawing/2014/main" id="{9E7FCC28-2779-438A-83C5-F5B120BFA1B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5" name="Cadre 14">
            <a:extLst>
              <a:ext uri="{FF2B5EF4-FFF2-40B4-BE49-F238E27FC236}">
                <a16:creationId xmlns:a16="http://schemas.microsoft.com/office/drawing/2014/main" id="{02F159B8-5F8C-452A-BB13-84E84CEAF42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89549019"/>
      </p:ext>
    </p:extLst>
  </p:cSld>
  <p:clrMapOvr>
    <a:masterClrMapping/>
  </p:clrMapOvr>
  <p:extLst>
    <p:ext uri="{DCECCB84-F9BA-43D5-87BE-67443E8EF086}">
      <p15:sldGuideLst xmlns:p15="http://schemas.microsoft.com/office/powerpoint/2012/main">
        <p15:guide id="1" orient="horz" pos="4156" userDrawn="1">
          <p15:clr>
            <a:srgbClr val="F26B43"/>
          </p15:clr>
        </p15:guide>
        <p15:guide id="2" orient="horz" pos="3906" userDrawn="1">
          <p15:clr>
            <a:srgbClr val="F26B43"/>
          </p15:clr>
        </p15:guide>
        <p15:guide id="3" pos="288" userDrawn="1">
          <p15:clr>
            <a:srgbClr val="F26B43"/>
          </p15:clr>
        </p15:guide>
        <p15:guide id="4" pos="360" userDrawn="1">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adre 15">
            <a:extLst>
              <a:ext uri="{FF2B5EF4-FFF2-40B4-BE49-F238E27FC236}">
                <a16:creationId xmlns:a16="http://schemas.microsoft.com/office/drawing/2014/main" id="{0B635F16-E6B6-4D10-887E-F31D8954A50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06445350"/>
      </p:ext>
    </p:extLst>
  </p:cSld>
  <p:clrMapOvr>
    <a:masterClrMapping/>
  </p:clrMapOvr>
  <p:extLst>
    <p:ext uri="{DCECCB84-F9BA-43D5-87BE-67443E8EF086}">
      <p15:sldGuideLst xmlns:p15="http://schemas.microsoft.com/office/powerpoint/2012/main">
        <p15:guide id="1" pos="247" userDrawn="1">
          <p15:clr>
            <a:srgbClr val="F26B43"/>
          </p15:clr>
        </p15:guide>
        <p15:guide id="2" pos="7427" userDrawn="1">
          <p15:clr>
            <a:srgbClr val="F26B43"/>
          </p15:clr>
        </p15:guide>
        <p15:guide id="3" orient="horz" pos="232" userDrawn="1">
          <p15:clr>
            <a:srgbClr val="F26B43"/>
          </p15:clr>
        </p15:guide>
        <p15:guide id="4" orient="horz" pos="600" userDrawn="1">
          <p15:clr>
            <a:srgbClr val="F26B43"/>
          </p15:clr>
        </p15:guide>
        <p15:guide id="5" pos="306"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Columns with title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adre 15">
            <a:extLst>
              <a:ext uri="{FF2B5EF4-FFF2-40B4-BE49-F238E27FC236}">
                <a16:creationId xmlns:a16="http://schemas.microsoft.com/office/drawing/2014/main" id="{A049C2FF-866E-4770-BF24-2A2A45738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2237145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Columns with titles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C8FF2AF-06A0-4B8B-9C11-55AAD938CF0A}"/>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2BA67531-D311-47B7-B960-48B899E690DC}"/>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9382E897-FE3C-46CE-9ACE-BEA0D33725B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00558913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Columns with title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2F8C33B5-002C-4EF1-B673-4461C926FCC8}"/>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A95AE8C0-70B8-4713-90A9-411938A16F46}"/>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CEA53D01-537F-435D-939E-B46D503CAC2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8123906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3" name="Titre 2">
            <a:extLst>
              <a:ext uri="{FF2B5EF4-FFF2-40B4-BE49-F238E27FC236}">
                <a16:creationId xmlns:a16="http://schemas.microsoft.com/office/drawing/2014/main" id="{FC2D6908-8D7A-4CE7-9DE7-6E0F205FACE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3" name="Espace réservé du numéro de diapositive 2">
            <a:extLst>
              <a:ext uri="{FF2B5EF4-FFF2-40B4-BE49-F238E27FC236}">
                <a16:creationId xmlns:a16="http://schemas.microsoft.com/office/drawing/2014/main" id="{24ADEA99-782B-4EA9-8B50-5C36455F7ED5}"/>
              </a:ext>
            </a:extLst>
          </p:cNvPr>
          <p:cNvSpPr>
            <a:spLocks noGrp="1"/>
          </p:cNvSpPr>
          <p:nvPr>
            <p:ph type="sldNum" sz="quarter" idx="20"/>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6" name="Espace réservé du pied de page 4">
            <a:extLst>
              <a:ext uri="{FF2B5EF4-FFF2-40B4-BE49-F238E27FC236}">
                <a16:creationId xmlns:a16="http://schemas.microsoft.com/office/drawing/2014/main" id="{1C65FA57-AC6F-4E7C-BFE5-E8B5F9BC459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5" name="Text Placeholder 8">
            <a:extLst>
              <a:ext uri="{FF2B5EF4-FFF2-40B4-BE49-F238E27FC236}">
                <a16:creationId xmlns:a16="http://schemas.microsoft.com/office/drawing/2014/main" id="{894C1CDE-19D4-4D84-B267-37EEF280E791}"/>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11690064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10" userDrawn="1">
          <p15:clr>
            <a:srgbClr val="F26B43"/>
          </p15:clr>
        </p15:guide>
        <p15:guide id="4" orient="horz" pos="600">
          <p15:clr>
            <a:srgbClr val="F26B43"/>
          </p15:clr>
        </p15:guide>
        <p15:guide id="5" pos="306"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1F327ED3-8F17-47CC-A13B-08AE8ED17B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557721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pos="7379"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EF680AAE-5E06-4510-A29A-EA1B5C3FC64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3528129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46EDFA8F-1089-4EDE-804F-C8EEA747D94B}"/>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E1FE6121-B033-48ED-8125-9D7B1EB9D180}"/>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AFA2E4AD-7204-43D7-8512-89DC1D3D221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8992395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07307D6C-CFED-478A-8521-38542B995C3C}"/>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38E10114-9C0F-4DDB-BF6F-27B6517277F2}"/>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7CB89C1B-B469-4BD0-A927-DBD9FD988B4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5859088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Visuals">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95300" y="2060848"/>
            <a:ext cx="3121480" cy="2736304"/>
          </a:xfrm>
          <a:prstGeom prst="rect">
            <a:avLst/>
          </a:prstGeom>
          <a:solidFill>
            <a:schemeClr val="bg1">
              <a:lumMod val="95000"/>
            </a:schemeClr>
          </a:solidFill>
        </p:spPr>
        <p:txBody>
          <a:bodyPr/>
          <a:lstStyle/>
          <a:p>
            <a:r>
              <a:rPr lang="en-GB" dirty="0"/>
              <a:t> </a:t>
            </a:r>
          </a:p>
        </p:txBody>
      </p:sp>
      <p:sp>
        <p:nvSpPr>
          <p:cNvPr id="28" name="Espace réservé pour une image  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4535260" y="2060848"/>
            <a:ext cx="3121480" cy="2736304"/>
          </a:xfrm>
          <a:prstGeom prst="rect">
            <a:avLst/>
          </a:prstGeom>
          <a:solidFill>
            <a:schemeClr val="bg1">
              <a:lumMod val="95000"/>
            </a:schemeClr>
          </a:solidFill>
        </p:spPr>
        <p:txBody>
          <a:bodyPr/>
          <a:lstStyle/>
          <a:p>
            <a:r>
              <a:rPr lang="en-GB" dirty="0"/>
              <a:t> </a:t>
            </a:r>
          </a:p>
        </p:txBody>
      </p:sp>
      <p:sp>
        <p:nvSpPr>
          <p:cNvPr id="29" name="Espace réservé pour une image  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8575220" y="2060848"/>
            <a:ext cx="3121480" cy="273630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1AD6EB8C-2615-4D88-8541-9EF352E77BE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a:t>
            </a:r>
            <a:r>
              <a:rPr lang="fr-FR" dirty="0" err="1"/>
              <a:t>slidE</a:t>
            </a:r>
            <a:endParaRPr lang="fr-FR" dirty="0"/>
          </a:p>
        </p:txBody>
      </p:sp>
      <p:sp>
        <p:nvSpPr>
          <p:cNvPr id="10" name="Espace réservé du numéro de diapositive 2">
            <a:extLst>
              <a:ext uri="{FF2B5EF4-FFF2-40B4-BE49-F238E27FC236}">
                <a16:creationId xmlns:a16="http://schemas.microsoft.com/office/drawing/2014/main" id="{D9D196F0-E493-49D2-9F1C-A192712DF1B1}"/>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1" name="Espace réservé du pied de page 4">
            <a:extLst>
              <a:ext uri="{FF2B5EF4-FFF2-40B4-BE49-F238E27FC236}">
                <a16:creationId xmlns:a16="http://schemas.microsoft.com/office/drawing/2014/main" id="{1DA3D5A4-C7A8-4D4E-87EB-5E1B7984273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9" name="Text Placeholder 8">
            <a:extLst>
              <a:ext uri="{FF2B5EF4-FFF2-40B4-BE49-F238E27FC236}">
                <a16:creationId xmlns:a16="http://schemas.microsoft.com/office/drawing/2014/main" id="{7C0063D2-D9CA-443F-8ADD-8084E6CAF018}"/>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87050918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pos="7379" userDrawn="1">
          <p15:clr>
            <a:srgbClr val="FBAE40"/>
          </p15:clr>
        </p15:guide>
        <p15:guide id="6" pos="30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09EBE8-0C7E-4ABF-B776-8E09915DB959}"/>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rme libre : forme 12">
            <a:extLst>
              <a:ext uri="{FF2B5EF4-FFF2-40B4-BE49-F238E27FC236}">
                <a16:creationId xmlns:a16="http://schemas.microsoft.com/office/drawing/2014/main" id="{63F05E0D-3D04-4017-9808-762862E50409}"/>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orme libre : forme 13">
            <a:extLst>
              <a:ext uri="{FF2B5EF4-FFF2-40B4-BE49-F238E27FC236}">
                <a16:creationId xmlns:a16="http://schemas.microsoft.com/office/drawing/2014/main" id="{FD65DF1D-0D1A-471B-8283-644A0E829D66}"/>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0" name="Graphique 8">
            <a:extLst>
              <a:ext uri="{FF2B5EF4-FFF2-40B4-BE49-F238E27FC236}">
                <a16:creationId xmlns:a16="http://schemas.microsoft.com/office/drawing/2014/main" id="{55CF31FB-0777-4002-8B91-D7D76860398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2" name="Espace réservé du numéro de diapositive 2">
            <a:extLst>
              <a:ext uri="{FF2B5EF4-FFF2-40B4-BE49-F238E27FC236}">
                <a16:creationId xmlns:a16="http://schemas.microsoft.com/office/drawing/2014/main" id="{5E6B0BDD-2859-4F0A-A7E1-A44BEFADC16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5" name="Espace réservé du pied de page 4">
            <a:extLst>
              <a:ext uri="{FF2B5EF4-FFF2-40B4-BE49-F238E27FC236}">
                <a16:creationId xmlns:a16="http://schemas.microsoft.com/office/drawing/2014/main" id="{F5A26E8D-D486-4A59-828C-BE9E51CDB5D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a:t>
            </a:r>
            <a:r>
              <a:rPr lang="fr-FR" dirty="0" err="1"/>
              <a:t>text</a:t>
            </a:r>
            <a:r>
              <a:rPr lang="fr-FR" dirty="0"/>
              <a:t> of the slide</a:t>
            </a:r>
          </a:p>
        </p:txBody>
      </p:sp>
      <p:sp>
        <p:nvSpPr>
          <p:cNvPr id="17" name="Cadre 16">
            <a:extLst>
              <a:ext uri="{FF2B5EF4-FFF2-40B4-BE49-F238E27FC236}">
                <a16:creationId xmlns:a16="http://schemas.microsoft.com/office/drawing/2014/main" id="{AA4E60BF-8266-4954-89D7-E523061AB5A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948627809"/>
      </p:ext>
    </p:extLst>
  </p:cSld>
  <p:clrMapOvr>
    <a:masterClrMapping/>
  </p:clrMapOvr>
  <p:extLst>
    <p:ext uri="{DCECCB84-F9BA-43D5-87BE-67443E8EF086}">
      <p15:sldGuideLst xmlns:p15="http://schemas.microsoft.com/office/powerpoint/2012/main">
        <p15:guide id="1" pos="248" userDrawn="1">
          <p15:clr>
            <a:srgbClr val="F26B43"/>
          </p15:clr>
        </p15:guide>
        <p15:guide id="2" pos="306" userDrawn="1">
          <p15:clr>
            <a:srgbClr val="A4A3A4"/>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extLst>
              <p:ext uri="{D42A27DB-BD31-4B8C-83A1-F6EECF244321}">
                <p14:modId xmlns:p14="http://schemas.microsoft.com/office/powerpoint/2010/main" val="2348797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718" name="Diapositive think-cell" r:id="rId5" imgW="532" imgH="530" progId="TCLayout.ActiveDocument.1">
                  <p:embed/>
                </p:oleObj>
              </mc:Choice>
              <mc:Fallback>
                <p:oleObj name="Diapositive think-cell" r:id="rId5" imgW="532" imgH="53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a:prstGeom prst="rect">
            <a:avLst/>
          </a:prstGeom>
        </p:spPr>
        <p:txBody>
          <a:bodyPr/>
          <a:lstStyle>
            <a:lvl1pPr>
              <a:defRPr>
                <a:solidFill>
                  <a:schemeClr val="bg1"/>
                </a:solidFill>
              </a:defRPr>
            </a:lvl1pPr>
          </a:lstStyle>
          <a:p>
            <a:r>
              <a:rPr lang="en-US"/>
              <a:t>Click icon to add picture</a:t>
            </a:r>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a:prstGeom prst="rect">
            <a:avLst/>
          </a:prstGeom>
        </p:spPr>
        <p:txBody>
          <a:bodyPr/>
          <a:lstStyle>
            <a:lvl1pPr>
              <a:defRPr>
                <a:solidFill>
                  <a:schemeClr val="bg1"/>
                </a:solidFill>
              </a:defRPr>
            </a:lvl1pPr>
          </a:lstStyle>
          <a:p>
            <a:r>
              <a:rPr lang="en-US"/>
              <a:t>Click icon to add picture</a:t>
            </a:r>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a:prstGeom prst="rect">
            <a:avLst/>
          </a:prstGeom>
        </p:spPr>
        <p:txBody>
          <a:bodyPr/>
          <a:lstStyle>
            <a:lvl1pPr>
              <a:defRPr>
                <a:solidFill>
                  <a:schemeClr val="bg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a:t>TITLE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9" name="Text Placeholder 8">
            <a:extLst>
              <a:ext uri="{FF2B5EF4-FFF2-40B4-BE49-F238E27FC236}">
                <a16:creationId xmlns:a16="http://schemas.microsoft.com/office/drawing/2014/main" id="{0FD6EC61-BEBC-4E54-BC44-9C1775E70656}"/>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68EED736-1703-4230-AAE3-5752B65C5AC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35766664"/>
      </p:ext>
    </p:extLst>
  </p:cSld>
  <p:clrMapOvr>
    <a:masterClrMapping/>
  </p:clrMapOvr>
  <p:extLst>
    <p:ext uri="{DCECCB84-F9BA-43D5-87BE-67443E8EF086}">
      <p15:sldGuideLst xmlns:p15="http://schemas.microsoft.com/office/powerpoint/2012/main">
        <p15:guide id="1" orient="horz" pos="232" userDrawn="1">
          <p15:clr>
            <a:srgbClr val="F26B43"/>
          </p15:clr>
        </p15:guide>
        <p15:guide id="2" orient="horz" pos="613" userDrawn="1">
          <p15:clr>
            <a:srgbClr val="F26B43"/>
          </p15:clr>
        </p15:guide>
        <p15:guide id="3" pos="247" userDrawn="1">
          <p15:clr>
            <a:srgbClr val="F26B43"/>
          </p15:clr>
        </p15:guide>
        <p15:guide id="4" pos="7424" userDrawn="1">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extLst>
              <p:ext uri="{D42A27DB-BD31-4B8C-83A1-F6EECF244321}">
                <p14:modId xmlns:p14="http://schemas.microsoft.com/office/powerpoint/2010/main" val="2809081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9190"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a:prstGeom prst="rect">
            <a:avLst/>
          </a:prstGeom>
        </p:spPr>
        <p:txBody>
          <a:bodyPr/>
          <a:lstStyle>
            <a:lvl1pPr>
              <a:defRPr>
                <a:solidFill>
                  <a:schemeClr val="bg1"/>
                </a:solidFill>
              </a:defRPr>
            </a:lvl1pPr>
          </a:lstStyle>
          <a:p>
            <a:r>
              <a:rPr lang="en-US"/>
              <a:t>Click icon to add picture</a:t>
            </a:r>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a:prstGeom prst="rect">
            <a:avLst/>
          </a:prstGeom>
        </p:spPr>
        <p:txBody>
          <a:bodyPr/>
          <a:lstStyle>
            <a:lvl1pPr>
              <a:defRPr>
                <a:solidFill>
                  <a:schemeClr val="bg1"/>
                </a:solidFill>
              </a:defRPr>
            </a:lvl1pPr>
          </a:lstStyle>
          <a:p>
            <a:r>
              <a:rPr lang="en-US"/>
              <a:t>Click icon to add picture</a:t>
            </a:r>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a:prstGeom prst="rect">
            <a:avLst/>
          </a:prstGeom>
        </p:spPr>
        <p:txBody>
          <a:bodyPr/>
          <a:lstStyle>
            <a:lvl1pPr>
              <a:defRPr>
                <a:solidFill>
                  <a:schemeClr val="bg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655BB120-DEC8-4862-A749-F95DCFBBD8A3}"/>
              </a:ext>
            </a:extLst>
          </p:cNvPr>
          <p:cNvSpPr>
            <a:spLocks noGrp="1"/>
          </p:cNvSpPr>
          <p:nvPr>
            <p:ph type="title" hasCustomPrompt="1"/>
          </p:nvPr>
        </p:nvSpPr>
        <p:spPr/>
        <p:txBody>
          <a:bodyPr/>
          <a:lstStyle>
            <a:lvl1pPr>
              <a:defRPr>
                <a:solidFill>
                  <a:schemeClr val="bg1"/>
                </a:solidFill>
              </a:defRPr>
            </a:lvl1pPr>
          </a:lstStyle>
          <a:p>
            <a:r>
              <a:rPr lang="fr-FR" dirty="0"/>
              <a:t>TITLE OF THE SLIDE</a:t>
            </a:r>
          </a:p>
        </p:txBody>
      </p:sp>
      <p:sp>
        <p:nvSpPr>
          <p:cNvPr id="21" name="Espace réservé du numéro de diapositive 2">
            <a:extLst>
              <a:ext uri="{FF2B5EF4-FFF2-40B4-BE49-F238E27FC236}">
                <a16:creationId xmlns:a16="http://schemas.microsoft.com/office/drawing/2014/main" id="{884DC4C2-9D2C-4842-A411-C03316909904}"/>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80203216-1526-40D8-82F2-453F753FA3DB}"/>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9" name="Text Placeholder 8">
            <a:extLst>
              <a:ext uri="{FF2B5EF4-FFF2-40B4-BE49-F238E27FC236}">
                <a16:creationId xmlns:a16="http://schemas.microsoft.com/office/drawing/2014/main" id="{2B73FA08-BEBA-4849-818A-CAA0CE59A661}"/>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FF22C7FD-AB94-474F-A263-6F71CCCBCD7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779313888"/>
      </p:ext>
    </p:extLst>
  </p:cSld>
  <p:clrMapOvr>
    <a:masterClrMapping/>
  </p:clrMapOvr>
  <p:extLst>
    <p:ext uri="{DCECCB84-F9BA-43D5-87BE-67443E8EF086}">
      <p15:sldGuideLst xmlns:p15="http://schemas.microsoft.com/office/powerpoint/2012/main">
        <p15:guide id="1" orient="horz" pos="232" userDrawn="1">
          <p15:clr>
            <a:srgbClr val="F26B43"/>
          </p15:clr>
        </p15:guide>
        <p15:guide id="2" orient="horz" pos="613">
          <p15:clr>
            <a:srgbClr val="F26B43"/>
          </p15:clr>
        </p15:guide>
        <p15:guide id="3" pos="247">
          <p15:clr>
            <a:srgbClr val="F26B43"/>
          </p15:clr>
        </p15:guide>
        <p15:guide id="4" pos="7424">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ext Placeholder 8">
            <a:extLst>
              <a:ext uri="{FF2B5EF4-FFF2-40B4-BE49-F238E27FC236}">
                <a16:creationId xmlns:a16="http://schemas.microsoft.com/office/drawing/2014/main" id="{A59EA477-4D96-4C94-A268-87C2D94F0851}"/>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5" name="Cadre 4">
            <a:extLst>
              <a:ext uri="{FF2B5EF4-FFF2-40B4-BE49-F238E27FC236}">
                <a16:creationId xmlns:a16="http://schemas.microsoft.com/office/drawing/2014/main" id="{3DF33BB3-DE83-4590-A4FA-9BC48FEB225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79198075"/>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7" name="Cadre 6">
            <a:extLst>
              <a:ext uri="{FF2B5EF4-FFF2-40B4-BE49-F238E27FC236}">
                <a16:creationId xmlns:a16="http://schemas.microsoft.com/office/drawing/2014/main" id="{DDD157D2-6F21-42E5-B4EA-1247BDAA62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53389461"/>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7B4C045D-983E-4F2B-8857-9216B119E081}"/>
              </a:ext>
            </a:extLst>
          </p:cNvPr>
          <p:cNvSpPr>
            <a:spLocks noGrp="1"/>
          </p:cNvSpPr>
          <p:nvPr>
            <p:ph type="pic" sz="quarter" idx="13"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5" name="Text Placeholder 8">
            <a:extLst>
              <a:ext uri="{FF2B5EF4-FFF2-40B4-BE49-F238E27FC236}">
                <a16:creationId xmlns:a16="http://schemas.microsoft.com/office/drawing/2014/main" id="{0FDE419E-CB0C-43DC-A5A5-526480C8B10D}"/>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83960967"/>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extLst>
              <p:ext uri="{D42A27DB-BD31-4B8C-83A1-F6EECF244321}">
                <p14:modId xmlns:p14="http://schemas.microsoft.com/office/powerpoint/2010/main" val="2121045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29" name="Diapositive think-cell" r:id="rId4" imgW="532" imgH="530" progId="TCLayout.ActiveDocument.1">
                  <p:embed/>
                </p:oleObj>
              </mc:Choice>
              <mc:Fallback>
                <p:oleObj name="Diapositive think-cell" r:id="rId4" imgW="532" imgH="53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userDrawn="1"/>
        </p:nvPicPr>
        <p:blipFill rotWithShape="1">
          <a:blip r:embed="rId6">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7" name="Graphique 12">
            <a:extLst>
              <a:ext uri="{FF2B5EF4-FFF2-40B4-BE49-F238E27FC236}">
                <a16:creationId xmlns:a16="http://schemas.microsoft.com/office/drawing/2014/main" id="{4A97E8AF-E7A3-48CB-93FA-FB7ABD189EE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8" name="Cadre 7">
            <a:extLst>
              <a:ext uri="{FF2B5EF4-FFF2-40B4-BE49-F238E27FC236}">
                <a16:creationId xmlns:a16="http://schemas.microsoft.com/office/drawing/2014/main" id="{2477EA9A-3073-4EA7-A4DD-B3342BEE6CC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892694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extLst>
              <p:ext uri="{D42A27DB-BD31-4B8C-83A1-F6EECF244321}">
                <p14:modId xmlns:p14="http://schemas.microsoft.com/office/powerpoint/2010/main" val="2677157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266"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ZoneTexte 9">
            <a:extLst>
              <a:ext uri="{FF2B5EF4-FFF2-40B4-BE49-F238E27FC236}">
                <a16:creationId xmlns:a16="http://schemas.microsoft.com/office/drawing/2014/main" id="{C539E3ED-BDF3-459B-ADDB-C44E9D3916BA}"/>
              </a:ext>
            </a:extLst>
          </p:cNvPr>
          <p:cNvSpPr txBox="1"/>
          <p:nvPr userDrawn="1"/>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userDrawn="1"/>
        </p:nvPicPr>
        <p:blipFill rotWithShape="1">
          <a:blip r:embed="rId6">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20" name="ZoneTexte 19">
            <a:extLst>
              <a:ext uri="{FF2B5EF4-FFF2-40B4-BE49-F238E27FC236}">
                <a16:creationId xmlns:a16="http://schemas.microsoft.com/office/drawing/2014/main" id="{6EB9C8AA-305A-4586-B066-7FD90B345C8E}"/>
              </a:ext>
            </a:extLst>
          </p:cNvPr>
          <p:cNvSpPr txBox="1"/>
          <p:nvPr userDrawn="1"/>
        </p:nvSpPr>
        <p:spPr>
          <a:xfrm>
            <a:off x="613347" y="2014987"/>
            <a:ext cx="2628292" cy="1116124"/>
          </a:xfrm>
          <a:prstGeom prst="rect">
            <a:avLst/>
          </a:prstGeom>
          <a:solidFill>
            <a:schemeClr val="tx2"/>
          </a:solidFill>
        </p:spPr>
        <p:txBody>
          <a:bodyPr wrap="square" lIns="180000" rIns="180000" rtlCol="0">
            <a:noAutofit/>
          </a:bodyPr>
          <a:lstStyle/>
          <a:p>
            <a:pPr algn="ctr"/>
            <a:r>
              <a:rPr lang="fr-FR" sz="7200" b="1" dirty="0">
                <a:solidFill>
                  <a:schemeClr val="bg1"/>
                </a:solidFill>
                <a:latin typeface="+mn-lt"/>
              </a:rPr>
              <a:t>YOU</a:t>
            </a:r>
          </a:p>
        </p:txBody>
      </p:sp>
      <p:pic>
        <p:nvPicPr>
          <p:cNvPr id="9" name="Graphique 12">
            <a:extLst>
              <a:ext uri="{FF2B5EF4-FFF2-40B4-BE49-F238E27FC236}">
                <a16:creationId xmlns:a16="http://schemas.microsoft.com/office/drawing/2014/main" id="{179AD86B-4CB0-4369-A2E2-E512D4A8BC3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1" name="Cadre 10">
            <a:extLst>
              <a:ext uri="{FF2B5EF4-FFF2-40B4-BE49-F238E27FC236}">
                <a16:creationId xmlns:a16="http://schemas.microsoft.com/office/drawing/2014/main" id="{F945265E-2B42-4452-B3C5-C3D6662D38A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662484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extLst>
              <p:ext uri="{D42A27DB-BD31-4B8C-83A1-F6EECF244321}">
                <p14:modId xmlns:p14="http://schemas.microsoft.com/office/powerpoint/2010/main" val="1192412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7145"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33" name="Rectangle 32">
            <a:extLst>
              <a:ext uri="{FF2B5EF4-FFF2-40B4-BE49-F238E27FC236}">
                <a16:creationId xmlns:a16="http://schemas.microsoft.com/office/drawing/2014/main" id="{F679F638-3664-4A3D-B3CC-1AE9AB09B32C}"/>
              </a:ext>
            </a:extLst>
          </p:cNvPr>
          <p:cNvSpPr/>
          <p:nvPr userDrawn="1"/>
        </p:nvSpPr>
        <p:spPr>
          <a:xfrm>
            <a:off x="613347" y="2022491"/>
            <a:ext cx="2628292"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e 33">
            <a:extLst>
              <a:ext uri="{FF2B5EF4-FFF2-40B4-BE49-F238E27FC236}">
                <a16:creationId xmlns:a16="http://schemas.microsoft.com/office/drawing/2014/main" id="{113FDBA7-5D27-421C-85B6-3FA82D4FF202}"/>
              </a:ext>
            </a:extLst>
          </p:cNvPr>
          <p:cNvGrpSpPr/>
          <p:nvPr userDrawn="1"/>
        </p:nvGrpSpPr>
        <p:grpSpPr>
          <a:xfrm>
            <a:off x="697167" y="1903445"/>
            <a:ext cx="2376783" cy="1354217"/>
            <a:chOff x="794460" y="1664804"/>
            <a:chExt cx="2376783" cy="1354217"/>
          </a:xfrm>
        </p:grpSpPr>
        <p:sp>
          <p:nvSpPr>
            <p:cNvPr id="36" name="TextBox 12">
              <a:extLst>
                <a:ext uri="{FF2B5EF4-FFF2-40B4-BE49-F238E27FC236}">
                  <a16:creationId xmlns:a16="http://schemas.microsoft.com/office/drawing/2014/main" id="{6DBE849B-11CF-4A64-8448-70B62EB6CF22}"/>
                </a:ext>
              </a:extLst>
            </p:cNvPr>
            <p:cNvSpPr txBox="1">
              <a:spLocks/>
            </p:cNvSpPr>
            <p:nvPr userDrawn="1"/>
          </p:nvSpPr>
          <p:spPr>
            <a:xfrm>
              <a:off x="794460"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Y</a:t>
              </a:r>
            </a:p>
          </p:txBody>
        </p:sp>
        <p:sp>
          <p:nvSpPr>
            <p:cNvPr id="37" name="TextBox 12">
              <a:extLst>
                <a:ext uri="{FF2B5EF4-FFF2-40B4-BE49-F238E27FC236}">
                  <a16:creationId xmlns:a16="http://schemas.microsoft.com/office/drawing/2014/main" id="{A243C84E-50CC-4C5F-B7D5-5A14645EA45A}"/>
                </a:ext>
              </a:extLst>
            </p:cNvPr>
            <p:cNvSpPr txBox="1">
              <a:spLocks/>
            </p:cNvSpPr>
            <p:nvPr userDrawn="1"/>
          </p:nvSpPr>
          <p:spPr>
            <a:xfrm>
              <a:off x="1550687"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O</a:t>
              </a:r>
            </a:p>
          </p:txBody>
        </p:sp>
        <p:sp>
          <p:nvSpPr>
            <p:cNvPr id="38" name="TextBox 12">
              <a:extLst>
                <a:ext uri="{FF2B5EF4-FFF2-40B4-BE49-F238E27FC236}">
                  <a16:creationId xmlns:a16="http://schemas.microsoft.com/office/drawing/2014/main" id="{4DE2360C-0138-43FB-88B6-A916D5FF6C06}"/>
                </a:ext>
              </a:extLst>
            </p:cNvPr>
            <p:cNvSpPr txBox="1">
              <a:spLocks/>
            </p:cNvSpPr>
            <p:nvPr userDrawn="1"/>
          </p:nvSpPr>
          <p:spPr>
            <a:xfrm>
              <a:off x="2356918"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U</a:t>
              </a:r>
            </a:p>
          </p:txBody>
        </p:sp>
      </p:grpSp>
      <p:sp>
        <p:nvSpPr>
          <p:cNvPr id="40" name="ZoneTexte 39">
            <a:extLst>
              <a:ext uri="{FF2B5EF4-FFF2-40B4-BE49-F238E27FC236}">
                <a16:creationId xmlns:a16="http://schemas.microsoft.com/office/drawing/2014/main" id="{63612154-01AA-4A44-9626-0CEFBE31DD80}"/>
              </a:ext>
            </a:extLst>
          </p:cNvPr>
          <p:cNvSpPr txBox="1"/>
          <p:nvPr userDrawn="1"/>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5" name="Graphique 12">
            <a:extLst>
              <a:ext uri="{FF2B5EF4-FFF2-40B4-BE49-F238E27FC236}">
                <a16:creationId xmlns:a16="http://schemas.microsoft.com/office/drawing/2014/main" id="{9A6E24CF-8D33-4CD9-8F42-13A4AED0D58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DD99AA5A-3B38-4496-8080-775E9B06BE0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2489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205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544392" y="463036"/>
            <a:ext cx="1755609" cy="1311128"/>
          </a:xfrm>
          <a:prstGeom prst="rect">
            <a:avLst/>
          </a:prstGeom>
        </p:spPr>
        <p:txBody>
          <a:bodyPr wrap="none">
            <a:spAutoFit/>
          </a:bodyPr>
          <a:lstStyle>
            <a:lvl1pPr marL="0" indent="0">
              <a:buNone/>
              <a:defRPr sz="8800" b="1">
                <a:solidFill>
                  <a:schemeClr val="bg1"/>
                </a:solidFill>
              </a:defRPr>
            </a:lvl1pPr>
          </a:lstStyle>
          <a:p>
            <a:pPr lvl="0"/>
            <a:r>
              <a:rPr lang="en-GB" dirty="0"/>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551384" y="1808820"/>
            <a:ext cx="7551996" cy="2123658"/>
          </a:xfrm>
        </p:spPr>
        <p:txBody>
          <a:bodyPr wrap="square" lIns="72000" anchor="t">
            <a:spAutoFit/>
          </a:bodyPr>
          <a:lstStyle>
            <a:lvl1pPr>
              <a:lnSpc>
                <a:spcPct val="100000"/>
              </a:lnSpc>
              <a:defRPr sz="6600" b="1">
                <a:solidFill>
                  <a:schemeClr val="tx2"/>
                </a:solidFill>
                <a:latin typeface="+mn-lt"/>
              </a:defRPr>
            </a:lvl1pPr>
          </a:lstStyle>
          <a:p>
            <a:r>
              <a:rPr lang="en-GB" dirty="0"/>
              <a:t>Title of the chapter</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546293" y="6031463"/>
            <a:ext cx="3425471" cy="338554"/>
          </a:xfrm>
          <a:prstGeom prst="rect">
            <a:avLst/>
          </a:prstGeom>
        </p:spPr>
        <p:txBody>
          <a:bodyPr wrap="square" lIns="108000" rIns="180000" anchor="b">
            <a:spAutoFit/>
          </a:bodyPr>
          <a:lstStyle>
            <a:lvl1pPr marL="0" indent="0">
              <a:buNone/>
              <a:defRPr sz="16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err="1"/>
              <a:t>Subtitle</a:t>
            </a:r>
            <a:r>
              <a:rPr lang="en-GB" dirty="0"/>
              <a:t> of the chapter</a:t>
            </a:r>
          </a:p>
        </p:txBody>
      </p:sp>
      <p:sp>
        <p:nvSpPr>
          <p:cNvPr id="8" name="Cadre 7">
            <a:extLst>
              <a:ext uri="{FF2B5EF4-FFF2-40B4-BE49-F238E27FC236}">
                <a16:creationId xmlns:a16="http://schemas.microsoft.com/office/drawing/2014/main" id="{6F61A443-F099-4BC1-8F91-A88E5CF66E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Espace réservé du numéro de diapositive 2">
            <a:extLst>
              <a:ext uri="{FF2B5EF4-FFF2-40B4-BE49-F238E27FC236}">
                <a16:creationId xmlns:a16="http://schemas.microsoft.com/office/drawing/2014/main" id="{92328F17-787E-4C24-8BE9-04E73E575C1A}"/>
              </a:ext>
            </a:extLst>
          </p:cNvPr>
          <p:cNvSpPr>
            <a:spLocks noGrp="1"/>
          </p:cNvSpPr>
          <p:nvPr>
            <p:ph type="sldNum" sz="quarter" idx="14"/>
          </p:nvPr>
        </p:nvSpPr>
        <p:spPr>
          <a:xfrm>
            <a:off x="213906" y="6875869"/>
            <a:ext cx="360037" cy="45720"/>
          </a:xfrm>
        </p:spPr>
        <p:txBody>
          <a:bodyPr/>
          <a:lstStyle>
            <a:lvl1pPr>
              <a:defRPr sz="100">
                <a:noFill/>
              </a:defRPr>
            </a:lvl1pPr>
          </a:lstStyle>
          <a:p>
            <a:fld id="{D61AABEC-672F-4B68-B914-690DA978312C}" type="slidenum">
              <a:rPr lang="en-GB" smtClean="0"/>
              <a:pPr/>
              <a:t>‹#›</a:t>
            </a:fld>
            <a:r>
              <a:rPr lang="en-GB"/>
              <a:t> ‒ </a:t>
            </a:r>
            <a:endParaRPr lang="en-GB" dirty="0"/>
          </a:p>
        </p:txBody>
      </p:sp>
    </p:spTree>
    <p:extLst>
      <p:ext uri="{BB962C8B-B14F-4D97-AF65-F5344CB8AC3E}">
        <p14:creationId xmlns:p14="http://schemas.microsoft.com/office/powerpoint/2010/main" val="2402468031"/>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vmlDrawing" Target="../drawings/vmlDrawing1.v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tags" Target="../tags/tag2.xml"/><Relationship Id="rId95" Type="http://schemas.openxmlformats.org/officeDocument/2006/relationships/image" Target="../media/image3.emf"/><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theme" Target="../theme/theme1.xml"/><Relationship Id="rId91"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90"/>
            </p:custDataLst>
            <p:extLst>
              <p:ext uri="{D42A27DB-BD31-4B8C-83A1-F6EECF244321}">
                <p14:modId xmlns:p14="http://schemas.microsoft.com/office/powerpoint/2010/main" val="3512338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00" name="Diapositive think-cell" r:id="rId92" imgW="532" imgH="530" progId="TCLayout.ActiveDocument.1">
                  <p:embed/>
                </p:oleObj>
              </mc:Choice>
              <mc:Fallback>
                <p:oleObj name="Diapositive think-cell" r:id="rId92" imgW="532" imgH="530" progId="TCLayout.ActiveDocument.1">
                  <p:embed/>
                  <p:pic>
                    <p:nvPicPr>
                      <p:cNvPr id="0" name=""/>
                      <p:cNvPicPr/>
                      <p:nvPr/>
                    </p:nvPicPr>
                    <p:blipFill>
                      <a:blip r:embed="rId9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91"/>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80131"/>
          </a:xfrm>
          <a:prstGeom prst="rect">
            <a:avLst/>
          </a:prstGeom>
        </p:spPr>
        <p:txBody>
          <a:bodyPr vert="horz" wrap="square" lIns="72000" tIns="45720" rIns="72000" bIns="45720" rtlCol="0" anchor="t">
            <a:spAutoFit/>
          </a:bodyPr>
          <a:lstStyle/>
          <a:p>
            <a:r>
              <a:rPr lang="en-GB" dirty="0"/>
              <a:t>TITLE OF THE SLIDE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8319506" cy="3868080"/>
          </a:xfrm>
          <a:prstGeom prst="rect">
            <a:avLst/>
          </a:prstGeom>
        </p:spPr>
        <p:txBody>
          <a:bodyPr vert="horz" lIns="0" tIns="45720" rIns="0" bIns="45720" rtlCol="0">
            <a:noAutofit/>
          </a:bodyPr>
          <a:lstStyle/>
          <a:p>
            <a:pPr lvl="0"/>
            <a:r>
              <a:rPr lang="en-GB" dirty="0"/>
              <a:t>Click to change the text styles on the slide master</a:t>
            </a:r>
          </a:p>
          <a:p>
            <a:pPr lvl="1"/>
            <a:r>
              <a:rPr lang="en-GB" dirty="0"/>
              <a:t>Text level 1</a:t>
            </a:r>
          </a:p>
          <a:p>
            <a:pPr lvl="2"/>
            <a:r>
              <a:rPr lang="en-GB" dirty="0"/>
              <a:t>Text level 2</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fld id="{D61AABEC-672F-4B68-B914-690DA978312C}" type="slidenum">
              <a:rPr lang="en-GB" smtClean="0"/>
              <a:pPr/>
              <a:t>‹#›</a:t>
            </a:fld>
            <a:r>
              <a:rPr lang="en-GB" dirty="0"/>
              <a:t> ‒ </a:t>
            </a:r>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Ipsos | Doc Name</a:t>
            </a:r>
          </a:p>
        </p:txBody>
      </p:sp>
      <p:pic>
        <p:nvPicPr>
          <p:cNvPr id="12" name="Graphique 8">
            <a:extLst>
              <a:ext uri="{FF2B5EF4-FFF2-40B4-BE49-F238E27FC236}">
                <a16:creationId xmlns:a16="http://schemas.microsoft.com/office/drawing/2014/main" id="{11C5A540-F007-4FEB-B81F-D7A7222E2502}"/>
              </a:ext>
            </a:extLst>
          </p:cNvPr>
          <p:cNvPicPr>
            <a:picLocks noChangeAspect="1"/>
          </p:cNvPicPr>
          <p:nvPr userDrawn="1"/>
        </p:nvPicPr>
        <p:blipFill>
          <a:blip r:embed="rId94">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9" name="Cadre 8">
            <a:extLst>
              <a:ext uri="{FF2B5EF4-FFF2-40B4-BE49-F238E27FC236}">
                <a16:creationId xmlns:a16="http://schemas.microsoft.com/office/drawing/2014/main" id="{DADADD2C-AA31-4B61-9336-3D1B1D6CDBA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4" r:id="rId4"/>
    <p:sldLayoutId id="2147483651" r:id="rId5"/>
    <p:sldLayoutId id="2147483662" r:id="rId6"/>
    <p:sldLayoutId id="2147483663" r:id="rId7"/>
    <p:sldLayoutId id="2147483665" r:id="rId8"/>
    <p:sldLayoutId id="2147483763" r:id="rId9"/>
    <p:sldLayoutId id="2147483707" r:id="rId10"/>
    <p:sldLayoutId id="2147483683" r:id="rId11"/>
    <p:sldLayoutId id="2147483684" r:id="rId12"/>
    <p:sldLayoutId id="2147483685" r:id="rId13"/>
    <p:sldLayoutId id="2147483697" r:id="rId14"/>
    <p:sldLayoutId id="2147483735" r:id="rId15"/>
    <p:sldLayoutId id="2147483698" r:id="rId16"/>
    <p:sldLayoutId id="2147483736" r:id="rId17"/>
    <p:sldLayoutId id="2147483737" r:id="rId18"/>
    <p:sldLayoutId id="2147483738" r:id="rId19"/>
    <p:sldLayoutId id="2147483721" r:id="rId20"/>
    <p:sldLayoutId id="2147483687" r:id="rId21"/>
    <p:sldLayoutId id="2147483706" r:id="rId22"/>
    <p:sldLayoutId id="2147483739" r:id="rId23"/>
    <p:sldLayoutId id="2147483705" r:id="rId24"/>
    <p:sldLayoutId id="2147483740" r:id="rId25"/>
    <p:sldLayoutId id="2147483741" r:id="rId26"/>
    <p:sldLayoutId id="2147483742" r:id="rId27"/>
    <p:sldLayoutId id="2147483722" r:id="rId28"/>
    <p:sldLayoutId id="2147483690" r:id="rId29"/>
    <p:sldLayoutId id="2147483699" r:id="rId30"/>
    <p:sldLayoutId id="2147483743" r:id="rId31"/>
    <p:sldLayoutId id="2147483703" r:id="rId32"/>
    <p:sldLayoutId id="2147483744" r:id="rId33"/>
    <p:sldLayoutId id="2147483745" r:id="rId34"/>
    <p:sldLayoutId id="2147483746" r:id="rId35"/>
    <p:sldLayoutId id="2147483723" r:id="rId36"/>
    <p:sldLayoutId id="2147483688" r:id="rId37"/>
    <p:sldLayoutId id="2147483700" r:id="rId38"/>
    <p:sldLayoutId id="2147483747" r:id="rId39"/>
    <p:sldLayoutId id="2147483704" r:id="rId40"/>
    <p:sldLayoutId id="2147483748" r:id="rId41"/>
    <p:sldLayoutId id="2147483749" r:id="rId42"/>
    <p:sldLayoutId id="2147483750" r:id="rId43"/>
    <p:sldLayoutId id="2147483724" r:id="rId44"/>
    <p:sldLayoutId id="2147483689" r:id="rId45"/>
    <p:sldLayoutId id="2147483702" r:id="rId46"/>
    <p:sldLayoutId id="2147483751" r:id="rId47"/>
    <p:sldLayoutId id="2147483701" r:id="rId48"/>
    <p:sldLayoutId id="2147483752" r:id="rId49"/>
    <p:sldLayoutId id="2147483753" r:id="rId50"/>
    <p:sldLayoutId id="2147483754" r:id="rId51"/>
    <p:sldLayoutId id="2147483654" r:id="rId52"/>
    <p:sldLayoutId id="2147483725" r:id="rId53"/>
    <p:sldLayoutId id="2147483729" r:id="rId54"/>
    <p:sldLayoutId id="2147483755" r:id="rId55"/>
    <p:sldLayoutId id="2147483756" r:id="rId56"/>
    <p:sldLayoutId id="2147483726" r:id="rId57"/>
    <p:sldLayoutId id="2147483730" r:id="rId58"/>
    <p:sldLayoutId id="2147483757" r:id="rId59"/>
    <p:sldLayoutId id="2147483758" r:id="rId60"/>
    <p:sldLayoutId id="2147483727" r:id="rId61"/>
    <p:sldLayoutId id="2147483731" r:id="rId62"/>
    <p:sldLayoutId id="2147483728" r:id="rId63"/>
    <p:sldLayoutId id="2147483732" r:id="rId64"/>
    <p:sldLayoutId id="2147483714" r:id="rId65"/>
    <p:sldLayoutId id="2147483694" r:id="rId66"/>
    <p:sldLayoutId id="2147483719" r:id="rId67"/>
    <p:sldLayoutId id="2147483695" r:id="rId68"/>
    <p:sldLayoutId id="2147483696" r:id="rId69"/>
    <p:sldLayoutId id="2147483674" r:id="rId70"/>
    <p:sldLayoutId id="2147483733" r:id="rId71"/>
    <p:sldLayoutId id="2147483759" r:id="rId72"/>
    <p:sldLayoutId id="2147483760" r:id="rId73"/>
    <p:sldLayoutId id="2147483712" r:id="rId74"/>
    <p:sldLayoutId id="2147483708" r:id="rId75"/>
    <p:sldLayoutId id="2147483734" r:id="rId76"/>
    <p:sldLayoutId id="2147483761" r:id="rId77"/>
    <p:sldLayoutId id="2147483762" r:id="rId78"/>
    <p:sldLayoutId id="2147483713" r:id="rId79"/>
    <p:sldLayoutId id="2147483676" r:id="rId80"/>
    <p:sldLayoutId id="2147483711" r:id="rId81"/>
    <p:sldLayoutId id="2147483655" r:id="rId82"/>
    <p:sldLayoutId id="2147483720" r:id="rId83"/>
    <p:sldLayoutId id="2147483672" r:id="rId84"/>
    <p:sldLayoutId id="2147483671" r:id="rId85"/>
    <p:sldLayoutId id="2147483693" r:id="rId86"/>
    <p:sldLayoutId id="2147483709" r:id="rId87"/>
  </p:sldLayoutIdLst>
  <p:hf hdr="0" ftr="0"/>
  <p:txStyles>
    <p:title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95"/>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5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4.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3.xml"/><Relationship Id="rId1" Type="http://schemas.openxmlformats.org/officeDocument/2006/relationships/slideLayout" Target="../slideLayouts/slideLayout5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xml"/><Relationship Id="rId1" Type="http://schemas.openxmlformats.org/officeDocument/2006/relationships/slideLayout" Target="../slideLayouts/slideLayout52.xml"/><Relationship Id="rId5" Type="http://schemas.openxmlformats.org/officeDocument/2006/relationships/chart" Target="../charts/chart19.xml"/><Relationship Id="rId4" Type="http://schemas.openxmlformats.org/officeDocument/2006/relationships/chart" Target="../charts/chart18.xml"/></Relationships>
</file>

<file path=ppt/slides/_rels/slide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xml"/><Relationship Id="rId1" Type="http://schemas.openxmlformats.org/officeDocument/2006/relationships/slideLayout" Target="../slideLayouts/slideLayout52.xml"/><Relationship Id="rId4" Type="http://schemas.openxmlformats.org/officeDocument/2006/relationships/chart" Target="../charts/chart21.xml"/></Relationships>
</file>

<file path=ppt/slides/_rels/slide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6.xml"/><Relationship Id="rId1" Type="http://schemas.openxmlformats.org/officeDocument/2006/relationships/slideLayout" Target="../slideLayouts/slideLayout52.xml"/><Relationship Id="rId4" Type="http://schemas.openxmlformats.org/officeDocument/2006/relationships/chart" Target="../charts/char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D7E4F6F-D494-405F-974C-1E9206B3AA03}"/>
              </a:ext>
            </a:extLst>
          </p:cNvPr>
          <p:cNvSpPr>
            <a:spLocks noGrp="1"/>
          </p:cNvSpPr>
          <p:nvPr>
            <p:ph type="body" sz="quarter" idx="13"/>
          </p:nvPr>
        </p:nvSpPr>
        <p:spPr>
          <a:xfrm>
            <a:off x="544392" y="463036"/>
            <a:ext cx="1256754" cy="1446550"/>
          </a:xfrm>
        </p:spPr>
        <p:txBody>
          <a:bodyPr/>
          <a:lstStyle/>
          <a:p>
            <a:r>
              <a:rPr lang="en-HK" dirty="0"/>
              <a:t>01</a:t>
            </a:r>
          </a:p>
        </p:txBody>
      </p:sp>
      <p:sp>
        <p:nvSpPr>
          <p:cNvPr id="7" name="Title 6">
            <a:extLst>
              <a:ext uri="{FF2B5EF4-FFF2-40B4-BE49-F238E27FC236}">
                <a16:creationId xmlns:a16="http://schemas.microsoft.com/office/drawing/2014/main" id="{9DE1CF5C-7679-4FCC-8ACC-63162F27F633}"/>
              </a:ext>
            </a:extLst>
          </p:cNvPr>
          <p:cNvSpPr>
            <a:spLocks noGrp="1"/>
          </p:cNvSpPr>
          <p:nvPr>
            <p:ph type="title"/>
          </p:nvPr>
        </p:nvSpPr>
        <p:spPr>
          <a:xfrm>
            <a:off x="551384" y="1808820"/>
            <a:ext cx="7551996" cy="1323439"/>
          </a:xfrm>
        </p:spPr>
        <p:txBody>
          <a:bodyPr/>
          <a:lstStyle/>
          <a:p>
            <a:r>
              <a:rPr lang="en-HK" sz="4000" dirty="0"/>
              <a:t>Is the campaign cutting through the clutter?</a:t>
            </a:r>
          </a:p>
        </p:txBody>
      </p:sp>
      <p:sp>
        <p:nvSpPr>
          <p:cNvPr id="8" name="Text Placeholder 7">
            <a:extLst>
              <a:ext uri="{FF2B5EF4-FFF2-40B4-BE49-F238E27FC236}">
                <a16:creationId xmlns:a16="http://schemas.microsoft.com/office/drawing/2014/main" id="{E402336B-9D57-4ECE-A2DD-2368ED43EEF9}"/>
              </a:ext>
            </a:extLst>
          </p:cNvPr>
          <p:cNvSpPr>
            <a:spLocks noGrp="1"/>
          </p:cNvSpPr>
          <p:nvPr>
            <p:ph type="body" idx="1"/>
          </p:nvPr>
        </p:nvSpPr>
        <p:spPr/>
        <p:txBody>
          <a:bodyPr/>
          <a:lstStyle/>
          <a:p>
            <a:endParaRPr lang="en-HK"/>
          </a:p>
        </p:txBody>
      </p:sp>
      <p:sp>
        <p:nvSpPr>
          <p:cNvPr id="5" name="Slide Number Placeholder 4">
            <a:extLst>
              <a:ext uri="{FF2B5EF4-FFF2-40B4-BE49-F238E27FC236}">
                <a16:creationId xmlns:a16="http://schemas.microsoft.com/office/drawing/2014/main" id="{EF3FED8D-3FFF-4DCB-880C-A28E5AE64964}"/>
              </a:ext>
            </a:extLst>
          </p:cNvPr>
          <p:cNvSpPr>
            <a:spLocks noGrp="1"/>
          </p:cNvSpPr>
          <p:nvPr>
            <p:ph type="sldNum" sz="quarter" idx="14"/>
          </p:nvPr>
        </p:nvSpPr>
        <p:spPr/>
        <p:txBody>
          <a:bodyPr/>
          <a:lstStyle/>
          <a:p>
            <a:fld id="{D61AABEC-672F-4B68-B914-690DA978312C}" type="slidenum">
              <a:rPr lang="en-GB" smtClean="0"/>
              <a:pPr/>
              <a:t>1</a:t>
            </a:fld>
            <a:r>
              <a:rPr lang="en-GB"/>
              <a:t> ‒ </a:t>
            </a:r>
            <a:endParaRPr lang="en-GB" dirty="0"/>
          </a:p>
        </p:txBody>
      </p:sp>
    </p:spTree>
    <p:extLst>
      <p:ext uri="{BB962C8B-B14F-4D97-AF65-F5344CB8AC3E}">
        <p14:creationId xmlns:p14="http://schemas.microsoft.com/office/powerpoint/2010/main" val="2469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286D42A-FE70-4262-AE08-390F242402F6}"/>
              </a:ext>
            </a:extLst>
          </p:cNvPr>
          <p:cNvSpPr>
            <a:spLocks noGrp="1"/>
          </p:cNvSpPr>
          <p:nvPr>
            <p:ph type="sldNum" sz="quarter" idx="14"/>
          </p:nvPr>
        </p:nvSpPr>
        <p:spPr/>
        <p:txBody>
          <a:bodyPr/>
          <a:lstStyle/>
          <a:p>
            <a:fld id="{D61AABEC-672F-4B68-B914-690DA978312C}" type="slidenum">
              <a:rPr lang="en-GB" smtClean="0"/>
              <a:pPr/>
              <a:t>2</a:t>
            </a:fld>
            <a:r>
              <a:rPr lang="en-GB" dirty="0"/>
              <a:t> ‒ </a:t>
            </a:r>
          </a:p>
        </p:txBody>
      </p:sp>
      <p:sp>
        <p:nvSpPr>
          <p:cNvPr id="5" name="Titre 4">
            <a:extLst>
              <a:ext uri="{FF2B5EF4-FFF2-40B4-BE49-F238E27FC236}">
                <a16:creationId xmlns:a16="http://schemas.microsoft.com/office/drawing/2014/main" id="{F6F63A45-B2C8-4319-9958-FF99EA51292F}"/>
              </a:ext>
            </a:extLst>
          </p:cNvPr>
          <p:cNvSpPr>
            <a:spLocks noGrp="1"/>
          </p:cNvSpPr>
          <p:nvPr>
            <p:ph type="title"/>
          </p:nvPr>
        </p:nvSpPr>
        <p:spPr>
          <a:xfrm>
            <a:off x="404786" y="152400"/>
            <a:ext cx="11382428" cy="480131"/>
          </a:xfrm>
        </p:spPr>
        <p:txBody>
          <a:bodyPr/>
          <a:lstStyle/>
          <a:p>
            <a:r>
              <a:rPr lang="en-GB" dirty="0"/>
              <a:t>OVERALL Campaign recognition and BRAND LINKAGE</a:t>
            </a:r>
          </a:p>
        </p:txBody>
      </p:sp>
      <p:sp>
        <p:nvSpPr>
          <p:cNvPr id="9" name="Text Placeholder 8">
            <a:extLst>
              <a:ext uri="{FF2B5EF4-FFF2-40B4-BE49-F238E27FC236}">
                <a16:creationId xmlns:a16="http://schemas.microsoft.com/office/drawing/2014/main" id="{423EB725-A6DF-467F-9327-F499D9EBB42C}"/>
              </a:ext>
            </a:extLst>
          </p:cNvPr>
          <p:cNvSpPr>
            <a:spLocks noGrp="1"/>
          </p:cNvSpPr>
          <p:nvPr>
            <p:ph type="body" sz="quarter" idx="15"/>
          </p:nvPr>
        </p:nvSpPr>
        <p:spPr>
          <a:xfrm>
            <a:off x="446578" y="622012"/>
            <a:ext cx="11276146" cy="538609"/>
          </a:xfrm>
        </p:spPr>
        <p:txBody>
          <a:bodyPr wrap="square"/>
          <a:lstStyle/>
          <a:p>
            <a:r>
              <a:rPr lang="en-HK" sz="1600" dirty="0"/>
              <a:t>The campaign received decent awareness across different customer targets, with highest exposure among SME customers. Correct brand recall is also highest among SME customers with 8 in 10 able to mention DSB spontaneously.</a:t>
            </a:r>
          </a:p>
        </p:txBody>
      </p:sp>
      <p:sp>
        <p:nvSpPr>
          <p:cNvPr id="27" name="Espace réservé du texte 15">
            <a:extLst>
              <a:ext uri="{FF2B5EF4-FFF2-40B4-BE49-F238E27FC236}">
                <a16:creationId xmlns:a16="http://schemas.microsoft.com/office/drawing/2014/main" id="{7634F69C-F1EC-4122-B7DA-BBAC63331788}"/>
              </a:ext>
            </a:extLst>
          </p:cNvPr>
          <p:cNvSpPr txBox="1">
            <a:spLocks/>
          </p:cNvSpPr>
          <p:nvPr/>
        </p:nvSpPr>
        <p:spPr>
          <a:xfrm>
            <a:off x="2049712" y="6235988"/>
            <a:ext cx="11463417" cy="584775"/>
          </a:xfrm>
          <a:prstGeom prst="rect">
            <a:avLst/>
          </a:prstGeom>
        </p:spPr>
        <p:txBody>
          <a:bodyPr vert="horz" lIns="0" tIns="45720" rIns="0" bIns="45720" rtlCol="0" anchor="t">
            <a:spAutoFit/>
          </a:bodyPr>
          <a:lstStyle>
            <a:lvl1pPr marL="0" indent="0" algn="l" defTabSz="914400" rtl="0" eaLnBrk="1" latinLnBrk="0" hangingPunct="1">
              <a:lnSpc>
                <a:spcPct val="100000"/>
              </a:lnSpc>
              <a:spcBef>
                <a:spcPts val="300"/>
              </a:spcBef>
              <a:buSzPct val="50000"/>
              <a:buFont typeface="Arial" panose="020B0604020202020204" pitchFamily="34" charset="0"/>
              <a:buNone/>
              <a:defRPr sz="1600" b="0" kern="1200" cap="none" spc="0" baseline="0">
                <a:solidFill>
                  <a:schemeClr val="tx1"/>
                </a:solidFill>
                <a:latin typeface="+mn-lt"/>
                <a:ea typeface="+mn-ea"/>
                <a:cs typeface="+mn-cs"/>
              </a:defRPr>
            </a:lvl1pPr>
            <a:lvl2pPr marL="133350" indent="0" algn="ctr"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ctr"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ctr"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ctr"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sz="800" i="1" dirty="0">
                <a:solidFill>
                  <a:schemeClr val="bg1">
                    <a:lumMod val="50000"/>
                  </a:schemeClr>
                </a:solidFill>
              </a:rPr>
              <a:t>Ref. C1, C2, C3</a:t>
            </a:r>
          </a:p>
          <a:p>
            <a:pPr marL="171450" indent="-171450">
              <a:spcBef>
                <a:spcPts val="0"/>
              </a:spcBef>
              <a:buFont typeface="Arial" panose="020B0604020202020204" pitchFamily="34" charset="0"/>
              <a:buChar char="•"/>
            </a:pPr>
            <a:r>
              <a:rPr lang="fr-FR" sz="800" i="1" dirty="0">
                <a:solidFill>
                  <a:schemeClr val="bg1">
                    <a:lumMod val="50000"/>
                  </a:schemeClr>
                </a:solidFill>
              </a:rPr>
              <a:t>General </a:t>
            </a:r>
            <a:r>
              <a:rPr lang="en-GB" sz="800" i="1" dirty="0">
                <a:solidFill>
                  <a:schemeClr val="bg1">
                    <a:lumMod val="50000"/>
                  </a:schemeClr>
                </a:solidFill>
              </a:rPr>
              <a:t>customers</a:t>
            </a:r>
            <a:r>
              <a:rPr lang="fr-FR" sz="800" i="1" dirty="0">
                <a:solidFill>
                  <a:schemeClr val="bg1">
                    <a:lumMod val="50000"/>
                  </a:schemeClr>
                </a:solidFill>
              </a:rPr>
              <a:t> = Online + </a:t>
            </a:r>
            <a:r>
              <a:rPr lang="fr-FR" sz="800" i="1" dirty="0" err="1">
                <a:solidFill>
                  <a:schemeClr val="bg1">
                    <a:lumMod val="50000"/>
                  </a:schemeClr>
                </a:solidFill>
              </a:rPr>
              <a:t>offlibe</a:t>
            </a:r>
            <a:r>
              <a:rPr lang="fr-FR" sz="800" i="1" dirty="0">
                <a:solidFill>
                  <a:schemeClr val="bg1">
                    <a:lumMod val="50000"/>
                  </a:schemeClr>
                </a:solidFill>
              </a:rPr>
              <a:t> (all: n=606; </a:t>
            </a:r>
            <a:r>
              <a:rPr lang="fr-FR" sz="800" i="1" dirty="0" err="1">
                <a:solidFill>
                  <a:schemeClr val="bg1">
                    <a:lumMod val="50000"/>
                  </a:schemeClr>
                </a:solidFill>
              </a:rPr>
              <a:t>recall</a:t>
            </a:r>
            <a:r>
              <a:rPr lang="fr-FR" sz="800" i="1" dirty="0">
                <a:solidFill>
                  <a:schemeClr val="bg1">
                    <a:lumMod val="50000"/>
                  </a:schemeClr>
                </a:solidFill>
              </a:rPr>
              <a:t> seeing </a:t>
            </a:r>
            <a:r>
              <a:rPr lang="fr-FR" sz="800" i="1" dirty="0" err="1">
                <a:solidFill>
                  <a:schemeClr val="bg1">
                    <a:lumMod val="50000"/>
                  </a:schemeClr>
                </a:solidFill>
              </a:rPr>
              <a:t>recent</a:t>
            </a:r>
            <a:r>
              <a:rPr lang="fr-FR" sz="800" i="1" dirty="0">
                <a:solidFill>
                  <a:schemeClr val="bg1">
                    <a:lumMod val="50000"/>
                  </a:schemeClr>
                </a:solidFill>
              </a:rPr>
              <a:t> </a:t>
            </a:r>
            <a:r>
              <a:rPr lang="fr-FR" sz="800" i="1" dirty="0" err="1">
                <a:solidFill>
                  <a:schemeClr val="bg1">
                    <a:lumMod val="50000"/>
                  </a:schemeClr>
                </a:solidFill>
              </a:rPr>
              <a:t>campaign</a:t>
            </a:r>
            <a:r>
              <a:rPr lang="fr-FR" sz="800" i="1" dirty="0">
                <a:solidFill>
                  <a:schemeClr val="bg1">
                    <a:lumMod val="50000"/>
                  </a:schemeClr>
                </a:solidFill>
              </a:rPr>
              <a:t> n=241) </a:t>
            </a:r>
          </a:p>
          <a:p>
            <a:pPr marL="171450" indent="-171450">
              <a:spcBef>
                <a:spcPts val="0"/>
              </a:spcBef>
              <a:buFont typeface="Arial" panose="020B0604020202020204" pitchFamily="34" charset="0"/>
              <a:buChar char="•"/>
            </a:pPr>
            <a:r>
              <a:rPr lang="fr-FR" sz="800" i="1" dirty="0">
                <a:solidFill>
                  <a:schemeClr val="bg1">
                    <a:lumMod val="50000"/>
                  </a:schemeClr>
                </a:solidFill>
              </a:rPr>
              <a:t>DSB </a:t>
            </a:r>
            <a:r>
              <a:rPr lang="en-GB" sz="800" i="1" dirty="0">
                <a:solidFill>
                  <a:schemeClr val="bg1">
                    <a:lumMod val="50000"/>
                  </a:schemeClr>
                </a:solidFill>
              </a:rPr>
              <a:t>customers</a:t>
            </a:r>
            <a:r>
              <a:rPr lang="fr-FR" sz="800" i="1" dirty="0">
                <a:solidFill>
                  <a:schemeClr val="bg1">
                    <a:lumMod val="50000"/>
                  </a:schemeClr>
                </a:solidFill>
              </a:rPr>
              <a:t> = Online (all n=474; </a:t>
            </a:r>
            <a:r>
              <a:rPr lang="fr-FR" sz="800" i="1" dirty="0" err="1">
                <a:solidFill>
                  <a:schemeClr val="bg1">
                    <a:lumMod val="50000"/>
                  </a:schemeClr>
                </a:solidFill>
              </a:rPr>
              <a:t>recall</a:t>
            </a:r>
            <a:r>
              <a:rPr lang="fr-FR" sz="800" i="1" dirty="0">
                <a:solidFill>
                  <a:schemeClr val="bg1">
                    <a:lumMod val="50000"/>
                  </a:schemeClr>
                </a:solidFill>
              </a:rPr>
              <a:t> seeing </a:t>
            </a:r>
            <a:r>
              <a:rPr lang="fr-FR" sz="800" i="1" dirty="0" err="1">
                <a:solidFill>
                  <a:schemeClr val="bg1">
                    <a:lumMod val="50000"/>
                  </a:schemeClr>
                </a:solidFill>
              </a:rPr>
              <a:t>recent</a:t>
            </a:r>
            <a:r>
              <a:rPr lang="fr-FR" sz="800" i="1" dirty="0">
                <a:solidFill>
                  <a:schemeClr val="bg1">
                    <a:lumMod val="50000"/>
                  </a:schemeClr>
                </a:solidFill>
              </a:rPr>
              <a:t> </a:t>
            </a:r>
            <a:r>
              <a:rPr lang="fr-FR" sz="800" i="1" dirty="0" err="1">
                <a:solidFill>
                  <a:schemeClr val="bg1">
                    <a:lumMod val="50000"/>
                  </a:schemeClr>
                </a:solidFill>
              </a:rPr>
              <a:t>campaign</a:t>
            </a:r>
            <a:r>
              <a:rPr lang="fr-FR" sz="800" i="1" dirty="0">
                <a:solidFill>
                  <a:schemeClr val="bg1">
                    <a:lumMod val="50000"/>
                  </a:schemeClr>
                </a:solidFill>
              </a:rPr>
              <a:t> n=130)</a:t>
            </a:r>
          </a:p>
          <a:p>
            <a:pPr marL="171450" indent="-171450">
              <a:spcBef>
                <a:spcPts val="0"/>
              </a:spcBef>
              <a:buFont typeface="Arial" panose="020B0604020202020204" pitchFamily="34" charset="0"/>
              <a:buChar char="•"/>
            </a:pPr>
            <a:r>
              <a:rPr lang="fr-FR" sz="800" i="1" dirty="0">
                <a:solidFill>
                  <a:schemeClr val="bg1">
                    <a:lumMod val="50000"/>
                  </a:schemeClr>
                </a:solidFill>
              </a:rPr>
              <a:t>SME </a:t>
            </a:r>
            <a:r>
              <a:rPr lang="fr-FR" sz="800" i="1" dirty="0" err="1">
                <a:solidFill>
                  <a:schemeClr val="bg1">
                    <a:lumMod val="50000"/>
                  </a:schemeClr>
                </a:solidFill>
              </a:rPr>
              <a:t>customers</a:t>
            </a:r>
            <a:r>
              <a:rPr lang="fr-FR" sz="800" i="1" dirty="0">
                <a:solidFill>
                  <a:schemeClr val="bg1">
                    <a:lumMod val="50000"/>
                  </a:schemeClr>
                </a:solidFill>
              </a:rPr>
              <a:t> = Online (all n=150; </a:t>
            </a:r>
            <a:r>
              <a:rPr lang="fr-FR" sz="800" i="1" dirty="0" err="1">
                <a:solidFill>
                  <a:schemeClr val="bg1">
                    <a:lumMod val="50000"/>
                  </a:schemeClr>
                </a:solidFill>
              </a:rPr>
              <a:t>recall</a:t>
            </a:r>
            <a:r>
              <a:rPr lang="fr-FR" sz="800" i="1" dirty="0">
                <a:solidFill>
                  <a:schemeClr val="bg1">
                    <a:lumMod val="50000"/>
                  </a:schemeClr>
                </a:solidFill>
              </a:rPr>
              <a:t> seeing </a:t>
            </a:r>
            <a:r>
              <a:rPr lang="fr-FR" sz="800" i="1" dirty="0" err="1">
                <a:solidFill>
                  <a:schemeClr val="bg1">
                    <a:lumMod val="50000"/>
                  </a:schemeClr>
                </a:solidFill>
              </a:rPr>
              <a:t>recent</a:t>
            </a:r>
            <a:r>
              <a:rPr lang="fr-FR" sz="800" i="1" dirty="0">
                <a:solidFill>
                  <a:schemeClr val="bg1">
                    <a:lumMod val="50000"/>
                  </a:schemeClr>
                </a:solidFill>
              </a:rPr>
              <a:t> </a:t>
            </a:r>
            <a:r>
              <a:rPr lang="fr-FR" sz="800" i="1" dirty="0" err="1">
                <a:solidFill>
                  <a:schemeClr val="bg1">
                    <a:lumMod val="50000"/>
                  </a:schemeClr>
                </a:solidFill>
              </a:rPr>
              <a:t>campaign</a:t>
            </a:r>
            <a:r>
              <a:rPr lang="fr-FR" sz="800" i="1" dirty="0">
                <a:solidFill>
                  <a:schemeClr val="bg1">
                    <a:lumMod val="50000"/>
                  </a:schemeClr>
                </a:solidFill>
              </a:rPr>
              <a:t> = n=86)</a:t>
            </a:r>
          </a:p>
        </p:txBody>
      </p:sp>
      <p:graphicFrame>
        <p:nvGraphicFramePr>
          <p:cNvPr id="7" name="Chart 6">
            <a:extLst>
              <a:ext uri="{FF2B5EF4-FFF2-40B4-BE49-F238E27FC236}">
                <a16:creationId xmlns:a16="http://schemas.microsoft.com/office/drawing/2014/main" id="{42CBF6A3-90F4-4A55-AFDF-587F05FD006E}"/>
              </a:ext>
            </a:extLst>
          </p:cNvPr>
          <p:cNvGraphicFramePr/>
          <p:nvPr/>
        </p:nvGraphicFramePr>
        <p:xfrm>
          <a:off x="-129042" y="1809635"/>
          <a:ext cx="2429524" cy="16955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6" name="Chart 75">
            <a:extLst>
              <a:ext uri="{FF2B5EF4-FFF2-40B4-BE49-F238E27FC236}">
                <a16:creationId xmlns:a16="http://schemas.microsoft.com/office/drawing/2014/main" id="{32B3EB21-DF4E-44B6-A76F-96D8443FE2CC}"/>
              </a:ext>
            </a:extLst>
          </p:cNvPr>
          <p:cNvGraphicFramePr/>
          <p:nvPr/>
        </p:nvGraphicFramePr>
        <p:xfrm>
          <a:off x="3733800" y="1809635"/>
          <a:ext cx="2429524" cy="16955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7" name="Chart 76">
            <a:extLst>
              <a:ext uri="{FF2B5EF4-FFF2-40B4-BE49-F238E27FC236}">
                <a16:creationId xmlns:a16="http://schemas.microsoft.com/office/drawing/2014/main" id="{9758230F-A45D-44FF-B9CE-BB9888867B83}"/>
              </a:ext>
            </a:extLst>
          </p:cNvPr>
          <p:cNvGraphicFramePr/>
          <p:nvPr/>
        </p:nvGraphicFramePr>
        <p:xfrm>
          <a:off x="7848600" y="1809635"/>
          <a:ext cx="2429524" cy="1695565"/>
        </p:xfrm>
        <a:graphic>
          <a:graphicData uri="http://schemas.openxmlformats.org/drawingml/2006/chart">
            <c:chart xmlns:c="http://schemas.openxmlformats.org/drawingml/2006/chart" xmlns:r="http://schemas.openxmlformats.org/officeDocument/2006/relationships" r:id="rId5"/>
          </a:graphicData>
        </a:graphic>
      </p:graphicFrame>
      <p:sp>
        <p:nvSpPr>
          <p:cNvPr id="124" name="TextBox 123">
            <a:extLst>
              <a:ext uri="{FF2B5EF4-FFF2-40B4-BE49-F238E27FC236}">
                <a16:creationId xmlns:a16="http://schemas.microsoft.com/office/drawing/2014/main" id="{A51CFDB7-3E8B-40C8-B952-8D2A6239E1DE}"/>
              </a:ext>
            </a:extLst>
          </p:cNvPr>
          <p:cNvSpPr txBox="1"/>
          <p:nvPr/>
        </p:nvSpPr>
        <p:spPr>
          <a:xfrm>
            <a:off x="1828315" y="2172630"/>
            <a:ext cx="2315710" cy="461665"/>
          </a:xfrm>
          <a:prstGeom prst="rect">
            <a:avLst/>
          </a:prstGeom>
          <a:noFill/>
        </p:spPr>
        <p:txBody>
          <a:bodyPr wrap="square" rtlCol="0">
            <a:spAutoFit/>
          </a:bodyPr>
          <a:lstStyle/>
          <a:p>
            <a:r>
              <a:rPr lang="en-GB" sz="1200" b="1" dirty="0">
                <a:solidFill>
                  <a:schemeClr val="tx1">
                    <a:lumMod val="65000"/>
                    <a:lumOff val="35000"/>
                  </a:schemeClr>
                </a:solidFill>
              </a:rPr>
              <a:t>Recall</a:t>
            </a:r>
            <a:r>
              <a:rPr lang="en-GB" sz="1200" dirty="0">
                <a:solidFill>
                  <a:schemeClr val="tx1">
                    <a:lumMod val="65000"/>
                    <a:lumOff val="35000"/>
                  </a:schemeClr>
                </a:solidFill>
              </a:rPr>
              <a:t> seeing recent campaign</a:t>
            </a:r>
          </a:p>
          <a:p>
            <a:r>
              <a:rPr lang="en-GB" sz="1200" dirty="0">
                <a:solidFill>
                  <a:schemeClr val="tx1">
                    <a:lumMod val="65000"/>
                    <a:lumOff val="35000"/>
                  </a:schemeClr>
                </a:solidFill>
              </a:rPr>
              <a:t>(From any channels)</a:t>
            </a:r>
          </a:p>
        </p:txBody>
      </p:sp>
      <p:sp>
        <p:nvSpPr>
          <p:cNvPr id="129" name="TextBox 128">
            <a:extLst>
              <a:ext uri="{FF2B5EF4-FFF2-40B4-BE49-F238E27FC236}">
                <a16:creationId xmlns:a16="http://schemas.microsoft.com/office/drawing/2014/main" id="{3CBAC430-4118-41CB-9D1C-A3AB560FB78B}"/>
              </a:ext>
            </a:extLst>
          </p:cNvPr>
          <p:cNvSpPr txBox="1"/>
          <p:nvPr/>
        </p:nvSpPr>
        <p:spPr>
          <a:xfrm>
            <a:off x="5708406" y="2151267"/>
            <a:ext cx="2315710" cy="461665"/>
          </a:xfrm>
          <a:prstGeom prst="rect">
            <a:avLst/>
          </a:prstGeom>
          <a:noFill/>
        </p:spPr>
        <p:txBody>
          <a:bodyPr wrap="square" rtlCol="0">
            <a:spAutoFit/>
          </a:bodyPr>
          <a:lstStyle/>
          <a:p>
            <a:r>
              <a:rPr lang="en-GB" sz="1200" b="1" dirty="0">
                <a:solidFill>
                  <a:schemeClr val="tx1">
                    <a:lumMod val="65000"/>
                    <a:lumOff val="35000"/>
                  </a:schemeClr>
                </a:solidFill>
              </a:rPr>
              <a:t>Recall</a:t>
            </a:r>
            <a:r>
              <a:rPr lang="en-GB" sz="1200" dirty="0">
                <a:solidFill>
                  <a:schemeClr val="tx1">
                    <a:lumMod val="65000"/>
                    <a:lumOff val="35000"/>
                  </a:schemeClr>
                </a:solidFill>
              </a:rPr>
              <a:t> seeing recent campaign</a:t>
            </a:r>
          </a:p>
          <a:p>
            <a:r>
              <a:rPr lang="en-GB" sz="1200" dirty="0">
                <a:solidFill>
                  <a:schemeClr val="tx1">
                    <a:lumMod val="65000"/>
                    <a:lumOff val="35000"/>
                  </a:schemeClr>
                </a:solidFill>
              </a:rPr>
              <a:t>(From any channels)</a:t>
            </a:r>
          </a:p>
        </p:txBody>
      </p:sp>
      <p:sp>
        <p:nvSpPr>
          <p:cNvPr id="132" name="TextBox 131">
            <a:extLst>
              <a:ext uri="{FF2B5EF4-FFF2-40B4-BE49-F238E27FC236}">
                <a16:creationId xmlns:a16="http://schemas.microsoft.com/office/drawing/2014/main" id="{467D3111-2B83-4034-A76F-D5FB0E5FECC9}"/>
              </a:ext>
            </a:extLst>
          </p:cNvPr>
          <p:cNvSpPr txBox="1"/>
          <p:nvPr/>
        </p:nvSpPr>
        <p:spPr>
          <a:xfrm>
            <a:off x="9793970" y="2135038"/>
            <a:ext cx="2315710" cy="461665"/>
          </a:xfrm>
          <a:prstGeom prst="rect">
            <a:avLst/>
          </a:prstGeom>
          <a:noFill/>
        </p:spPr>
        <p:txBody>
          <a:bodyPr wrap="square" rtlCol="0">
            <a:spAutoFit/>
          </a:bodyPr>
          <a:lstStyle/>
          <a:p>
            <a:r>
              <a:rPr lang="en-GB" sz="1200" b="1" dirty="0">
                <a:solidFill>
                  <a:schemeClr val="tx1">
                    <a:lumMod val="65000"/>
                    <a:lumOff val="35000"/>
                  </a:schemeClr>
                </a:solidFill>
              </a:rPr>
              <a:t>Recall </a:t>
            </a:r>
            <a:r>
              <a:rPr lang="en-GB" sz="1200" dirty="0">
                <a:solidFill>
                  <a:schemeClr val="tx1">
                    <a:lumMod val="65000"/>
                    <a:lumOff val="35000"/>
                  </a:schemeClr>
                </a:solidFill>
              </a:rPr>
              <a:t>seeing recent campaign</a:t>
            </a:r>
          </a:p>
          <a:p>
            <a:r>
              <a:rPr lang="en-GB" sz="1200" dirty="0">
                <a:solidFill>
                  <a:schemeClr val="tx1">
                    <a:lumMod val="65000"/>
                    <a:lumOff val="35000"/>
                  </a:schemeClr>
                </a:solidFill>
              </a:rPr>
              <a:t>(From any channels)</a:t>
            </a:r>
          </a:p>
        </p:txBody>
      </p:sp>
      <p:graphicFrame>
        <p:nvGraphicFramePr>
          <p:cNvPr id="6" name="Chart 5">
            <a:extLst>
              <a:ext uri="{FF2B5EF4-FFF2-40B4-BE49-F238E27FC236}">
                <a16:creationId xmlns:a16="http://schemas.microsoft.com/office/drawing/2014/main" id="{AD13B121-9685-4C1E-811A-4316AFA7B9C1}"/>
              </a:ext>
            </a:extLst>
          </p:cNvPr>
          <p:cNvGraphicFramePr/>
          <p:nvPr/>
        </p:nvGraphicFramePr>
        <p:xfrm>
          <a:off x="327123" y="3651993"/>
          <a:ext cx="3406677" cy="229160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Chart 32">
            <a:extLst>
              <a:ext uri="{FF2B5EF4-FFF2-40B4-BE49-F238E27FC236}">
                <a16:creationId xmlns:a16="http://schemas.microsoft.com/office/drawing/2014/main" id="{79C21E6F-9C78-4E76-B294-DF9C7FE8AB7E}"/>
              </a:ext>
            </a:extLst>
          </p:cNvPr>
          <p:cNvGraphicFramePr/>
          <p:nvPr/>
        </p:nvGraphicFramePr>
        <p:xfrm>
          <a:off x="4189965" y="3651993"/>
          <a:ext cx="3406677" cy="229160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4" name="Chart 33">
            <a:extLst>
              <a:ext uri="{FF2B5EF4-FFF2-40B4-BE49-F238E27FC236}">
                <a16:creationId xmlns:a16="http://schemas.microsoft.com/office/drawing/2014/main" id="{AE643DC4-5615-4E90-A19B-86D522420C73}"/>
              </a:ext>
            </a:extLst>
          </p:cNvPr>
          <p:cNvGraphicFramePr/>
          <p:nvPr/>
        </p:nvGraphicFramePr>
        <p:xfrm>
          <a:off x="8385231" y="3651993"/>
          <a:ext cx="3406677" cy="2291607"/>
        </p:xfrm>
        <a:graphic>
          <a:graphicData uri="http://schemas.openxmlformats.org/drawingml/2006/chart">
            <c:chart xmlns:c="http://schemas.openxmlformats.org/drawingml/2006/chart" xmlns:r="http://schemas.openxmlformats.org/officeDocument/2006/relationships" r:id="rId8"/>
          </a:graphicData>
        </a:graphic>
      </p:graphicFrame>
      <p:sp>
        <p:nvSpPr>
          <p:cNvPr id="35" name="TextBox 34">
            <a:extLst>
              <a:ext uri="{FF2B5EF4-FFF2-40B4-BE49-F238E27FC236}">
                <a16:creationId xmlns:a16="http://schemas.microsoft.com/office/drawing/2014/main" id="{E078155E-B8A6-43A6-83E6-388E9B4D8A2C}"/>
              </a:ext>
            </a:extLst>
          </p:cNvPr>
          <p:cNvSpPr txBox="1"/>
          <p:nvPr/>
        </p:nvSpPr>
        <p:spPr>
          <a:xfrm>
            <a:off x="1826014" y="2905780"/>
            <a:ext cx="2048535" cy="523220"/>
          </a:xfrm>
          <a:prstGeom prst="rect">
            <a:avLst/>
          </a:prstGeom>
          <a:noFill/>
        </p:spPr>
        <p:txBody>
          <a:bodyPr wrap="square" rtlCol="0">
            <a:spAutoFit/>
          </a:bodyPr>
          <a:lstStyle/>
          <a:p>
            <a:r>
              <a:rPr lang="en-GB" sz="1600" b="1" dirty="0">
                <a:solidFill>
                  <a:schemeClr val="tx1">
                    <a:lumMod val="65000"/>
                    <a:lumOff val="35000"/>
                  </a:schemeClr>
                </a:solidFill>
              </a:rPr>
              <a:t>41% </a:t>
            </a:r>
            <a:r>
              <a:rPr lang="en-GB" sz="1200" dirty="0">
                <a:solidFill>
                  <a:schemeClr val="tx1">
                    <a:lumMod val="65000"/>
                    <a:lumOff val="35000"/>
                  </a:schemeClr>
                </a:solidFill>
              </a:rPr>
              <a:t>associate with DSB (unaided)</a:t>
            </a:r>
          </a:p>
        </p:txBody>
      </p:sp>
      <p:sp>
        <p:nvSpPr>
          <p:cNvPr id="41" name="TextBox 40">
            <a:extLst>
              <a:ext uri="{FF2B5EF4-FFF2-40B4-BE49-F238E27FC236}">
                <a16:creationId xmlns:a16="http://schemas.microsoft.com/office/drawing/2014/main" id="{261BBA41-FB03-4DD5-8C95-C4A6FBD56C7A}"/>
              </a:ext>
            </a:extLst>
          </p:cNvPr>
          <p:cNvSpPr txBox="1"/>
          <p:nvPr/>
        </p:nvSpPr>
        <p:spPr>
          <a:xfrm>
            <a:off x="5706380" y="2905780"/>
            <a:ext cx="2048535" cy="523220"/>
          </a:xfrm>
          <a:prstGeom prst="rect">
            <a:avLst/>
          </a:prstGeom>
          <a:noFill/>
        </p:spPr>
        <p:txBody>
          <a:bodyPr wrap="square" rtlCol="0">
            <a:spAutoFit/>
          </a:bodyPr>
          <a:lstStyle/>
          <a:p>
            <a:r>
              <a:rPr lang="en-GB" sz="1600" b="1" dirty="0">
                <a:solidFill>
                  <a:schemeClr val="tx1">
                    <a:lumMod val="65000"/>
                    <a:lumOff val="35000"/>
                  </a:schemeClr>
                </a:solidFill>
              </a:rPr>
              <a:t>54% </a:t>
            </a:r>
            <a:r>
              <a:rPr lang="en-GB" sz="1200" dirty="0">
                <a:solidFill>
                  <a:schemeClr val="tx1">
                    <a:lumMod val="65000"/>
                    <a:lumOff val="35000"/>
                  </a:schemeClr>
                </a:solidFill>
              </a:rPr>
              <a:t>associate with DSB (unaided)</a:t>
            </a:r>
          </a:p>
        </p:txBody>
      </p:sp>
      <p:sp>
        <p:nvSpPr>
          <p:cNvPr id="42" name="TextBox 41">
            <a:extLst>
              <a:ext uri="{FF2B5EF4-FFF2-40B4-BE49-F238E27FC236}">
                <a16:creationId xmlns:a16="http://schemas.microsoft.com/office/drawing/2014/main" id="{6D69A6D4-D042-4815-B26B-8FB59DEB35CF}"/>
              </a:ext>
            </a:extLst>
          </p:cNvPr>
          <p:cNvSpPr txBox="1"/>
          <p:nvPr/>
        </p:nvSpPr>
        <p:spPr>
          <a:xfrm>
            <a:off x="9823200" y="2905780"/>
            <a:ext cx="2048535" cy="523220"/>
          </a:xfrm>
          <a:prstGeom prst="rect">
            <a:avLst/>
          </a:prstGeom>
          <a:noFill/>
        </p:spPr>
        <p:txBody>
          <a:bodyPr wrap="square" rtlCol="0">
            <a:spAutoFit/>
          </a:bodyPr>
          <a:lstStyle/>
          <a:p>
            <a:r>
              <a:rPr lang="en-GB" sz="1600" b="1" dirty="0">
                <a:solidFill>
                  <a:schemeClr val="tx1">
                    <a:lumMod val="65000"/>
                    <a:lumOff val="35000"/>
                  </a:schemeClr>
                </a:solidFill>
              </a:rPr>
              <a:t>83% </a:t>
            </a:r>
            <a:r>
              <a:rPr lang="en-GB" sz="1200" dirty="0">
                <a:solidFill>
                  <a:schemeClr val="tx1">
                    <a:lumMod val="65000"/>
                    <a:lumOff val="35000"/>
                  </a:schemeClr>
                </a:solidFill>
              </a:rPr>
              <a:t>associate with DSB (unaided)</a:t>
            </a:r>
          </a:p>
        </p:txBody>
      </p:sp>
      <p:cxnSp>
        <p:nvCxnSpPr>
          <p:cNvPr id="24" name="Connecteur droit 34">
            <a:extLst>
              <a:ext uri="{FF2B5EF4-FFF2-40B4-BE49-F238E27FC236}">
                <a16:creationId xmlns:a16="http://schemas.microsoft.com/office/drawing/2014/main" id="{801DD567-AB82-452F-8535-DC89173EDA24}"/>
              </a:ext>
            </a:extLst>
          </p:cNvPr>
          <p:cNvCxnSpPr>
            <a:cxnSpLocks/>
          </p:cNvCxnSpPr>
          <p:nvPr/>
        </p:nvCxnSpPr>
        <p:spPr>
          <a:xfrm>
            <a:off x="460434" y="1741779"/>
            <a:ext cx="1055384" cy="0"/>
          </a:xfrm>
          <a:prstGeom prst="line">
            <a:avLst/>
          </a:prstGeom>
          <a:ln w="25400" cap="rnd">
            <a:solidFill>
              <a:srgbClr val="758CC0"/>
            </a:solidFill>
            <a:round/>
          </a:ln>
        </p:spPr>
        <p:style>
          <a:lnRef idx="1">
            <a:schemeClr val="accent1"/>
          </a:lnRef>
          <a:fillRef idx="0">
            <a:schemeClr val="accent1"/>
          </a:fillRef>
          <a:effectRef idx="0">
            <a:schemeClr val="accent1"/>
          </a:effectRef>
          <a:fontRef idx="minor">
            <a:schemeClr val="tx1"/>
          </a:fontRef>
        </p:style>
      </p:cxnSp>
      <p:cxnSp>
        <p:nvCxnSpPr>
          <p:cNvPr id="25" name="Connecteur droit 44">
            <a:extLst>
              <a:ext uri="{FF2B5EF4-FFF2-40B4-BE49-F238E27FC236}">
                <a16:creationId xmlns:a16="http://schemas.microsoft.com/office/drawing/2014/main" id="{D8DFFF34-1378-40A8-8D19-82F65EA14788}"/>
              </a:ext>
            </a:extLst>
          </p:cNvPr>
          <p:cNvCxnSpPr>
            <a:cxnSpLocks/>
          </p:cNvCxnSpPr>
          <p:nvPr/>
        </p:nvCxnSpPr>
        <p:spPr>
          <a:xfrm>
            <a:off x="4500394" y="1741779"/>
            <a:ext cx="1055384" cy="0"/>
          </a:xfrm>
          <a:prstGeom prst="line">
            <a:avLst/>
          </a:prstGeom>
          <a:ln w="25400" cap="rnd">
            <a:solidFill>
              <a:srgbClr val="CE0058"/>
            </a:solidFill>
            <a:round/>
          </a:ln>
        </p:spPr>
        <p:style>
          <a:lnRef idx="1">
            <a:schemeClr val="accent1"/>
          </a:lnRef>
          <a:fillRef idx="0">
            <a:schemeClr val="accent1"/>
          </a:fillRef>
          <a:effectRef idx="0">
            <a:schemeClr val="accent1"/>
          </a:effectRef>
          <a:fontRef idx="minor">
            <a:schemeClr val="tx1"/>
          </a:fontRef>
        </p:style>
      </p:cxnSp>
      <p:cxnSp>
        <p:nvCxnSpPr>
          <p:cNvPr id="26" name="Connecteur droit 63">
            <a:extLst>
              <a:ext uri="{FF2B5EF4-FFF2-40B4-BE49-F238E27FC236}">
                <a16:creationId xmlns:a16="http://schemas.microsoft.com/office/drawing/2014/main" id="{76D7098B-3C09-43D3-8B8D-F6A2A3895988}"/>
              </a:ext>
            </a:extLst>
          </p:cNvPr>
          <p:cNvCxnSpPr>
            <a:cxnSpLocks/>
          </p:cNvCxnSpPr>
          <p:nvPr/>
        </p:nvCxnSpPr>
        <p:spPr>
          <a:xfrm>
            <a:off x="8540354" y="1741779"/>
            <a:ext cx="1055384" cy="0"/>
          </a:xfrm>
          <a:prstGeom prst="line">
            <a:avLst/>
          </a:prstGeom>
          <a:ln w="25400" cap="rnd">
            <a:solidFill>
              <a:srgbClr val="77C5D5"/>
            </a:solidFill>
            <a:round/>
          </a:ln>
        </p:spPr>
        <p:style>
          <a:lnRef idx="1">
            <a:schemeClr val="accent1"/>
          </a:lnRef>
          <a:fillRef idx="0">
            <a:schemeClr val="accent1"/>
          </a:fillRef>
          <a:effectRef idx="0">
            <a:schemeClr val="accent1"/>
          </a:effectRef>
          <a:fontRef idx="minor">
            <a:schemeClr val="tx1"/>
          </a:fontRef>
        </p:style>
      </p:cxnSp>
      <p:sp>
        <p:nvSpPr>
          <p:cNvPr id="28" name="Espace réservé du texte 5">
            <a:extLst>
              <a:ext uri="{FF2B5EF4-FFF2-40B4-BE49-F238E27FC236}">
                <a16:creationId xmlns:a16="http://schemas.microsoft.com/office/drawing/2014/main" id="{F6CD5D93-1019-49A7-9EA2-9738D1E5C519}"/>
              </a:ext>
            </a:extLst>
          </p:cNvPr>
          <p:cNvSpPr txBox="1">
            <a:spLocks/>
          </p:cNvSpPr>
          <p:nvPr/>
        </p:nvSpPr>
        <p:spPr>
          <a:xfrm>
            <a:off x="381000" y="1447800"/>
            <a:ext cx="3121480" cy="341632"/>
          </a:xfrm>
          <a:prstGeom prst="rect">
            <a:avLst/>
          </a:prstGeom>
        </p:spPr>
        <p:txBody>
          <a:bodyPr vert="horz" lIns="0" tIns="45720" rIns="0" bIns="45720" rtlCol="0" anchor="b">
            <a:spAutoFit/>
          </a:bodyPr>
          <a:lstStyle>
            <a:defPPr>
              <a:defRPr lang="fr-FR"/>
            </a:defPPr>
            <a:lvl1pPr indent="0">
              <a:lnSpc>
                <a:spcPct val="100000"/>
              </a:lnSpc>
              <a:spcBef>
                <a:spcPts val="1800"/>
              </a:spcBef>
              <a:buSzPct val="50000"/>
              <a:buFont typeface="Arial" panose="020B0604020202020204" pitchFamily="34" charset="0"/>
              <a:buNone/>
              <a:defRPr sz="1600" b="1" cap="all" spc="0" baseline="0">
                <a:solidFill>
                  <a:schemeClr val="bg2"/>
                </a:solidFill>
              </a:defRPr>
            </a:lvl1pPr>
            <a:lvl2pPr marL="133350" indent="0" algn="ctr">
              <a:lnSpc>
                <a:spcPct val="100000"/>
              </a:lnSpc>
              <a:spcBef>
                <a:spcPts val="600"/>
              </a:spcBef>
              <a:buSzPct val="80000"/>
              <a:buFontTx/>
              <a:buNone/>
              <a:defRPr sz="1600"/>
            </a:lvl2pPr>
            <a:lvl3pPr marL="542925" indent="0" algn="ctr">
              <a:lnSpc>
                <a:spcPct val="100000"/>
              </a:lnSpc>
              <a:spcBef>
                <a:spcPts val="600"/>
              </a:spcBef>
              <a:buFont typeface="Arial" panose="020B0604020202020204" pitchFamily="34" charset="0"/>
              <a:buNone/>
              <a:defRPr sz="1400"/>
            </a:lvl3pPr>
            <a:lvl4pPr marL="758825" indent="0" algn="ctr">
              <a:lnSpc>
                <a:spcPct val="90000"/>
              </a:lnSpc>
              <a:spcBef>
                <a:spcPts val="500"/>
              </a:spcBef>
              <a:buFont typeface="Arial" panose="020B0604020202020204" pitchFamily="34" charset="0"/>
              <a:buNone/>
              <a:defRPr sz="1100">
                <a:solidFill>
                  <a:schemeClr val="bg2"/>
                </a:solidFill>
              </a:defRPr>
            </a:lvl4pPr>
            <a:lvl5pPr marL="1033463" indent="0" algn="ctr">
              <a:lnSpc>
                <a:spcPct val="90000"/>
              </a:lnSpc>
              <a:spcBef>
                <a:spcPts val="500"/>
              </a:spcBef>
              <a:buFont typeface="HelveticaNeueLT Std Lt Cn" panose="020B0406020202030204" pitchFamily="34" charset="0"/>
              <a:buNone/>
              <a:defRPr sz="105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solidFill>
                  <a:srgbClr val="758CC0"/>
                </a:solidFill>
              </a:rPr>
              <a:t>General Customers</a:t>
            </a:r>
          </a:p>
        </p:txBody>
      </p:sp>
      <p:sp>
        <p:nvSpPr>
          <p:cNvPr id="32" name="Espace réservé du texte 6">
            <a:extLst>
              <a:ext uri="{FF2B5EF4-FFF2-40B4-BE49-F238E27FC236}">
                <a16:creationId xmlns:a16="http://schemas.microsoft.com/office/drawing/2014/main" id="{436FD2C7-4BD6-4844-BA44-F6B7D5D304C5}"/>
              </a:ext>
            </a:extLst>
          </p:cNvPr>
          <p:cNvSpPr txBox="1">
            <a:spLocks/>
          </p:cNvSpPr>
          <p:nvPr/>
        </p:nvSpPr>
        <p:spPr>
          <a:xfrm>
            <a:off x="4420960" y="1447800"/>
            <a:ext cx="3121480" cy="341632"/>
          </a:xfrm>
          <a:prstGeom prst="rect">
            <a:avLst/>
          </a:prstGeom>
        </p:spPr>
        <p:txBody>
          <a:bodyPr vert="horz" lIns="0" tIns="45720" rIns="0" bIns="45720" rtlCol="0" anchor="b">
            <a:spAutoFit/>
          </a:bodyPr>
          <a:lstStyle>
            <a:lvl1pPr marL="0" indent="0" algn="l" defTabSz="914400" rtl="0" eaLnBrk="1" latinLnBrk="0" hangingPunct="1">
              <a:lnSpc>
                <a:spcPct val="100000"/>
              </a:lnSpc>
              <a:spcBef>
                <a:spcPts val="1800"/>
              </a:spcBef>
              <a:buSzPct val="50000"/>
              <a:buFont typeface="Arial" panose="020B0604020202020204" pitchFamily="34" charset="0"/>
              <a:buNone/>
              <a:defRPr sz="1600" b="1" kern="1200" cap="all" spc="0" baseline="0">
                <a:solidFill>
                  <a:schemeClr val="tx2"/>
                </a:solidFill>
                <a:latin typeface="+mn-lt"/>
                <a:ea typeface="+mn-ea"/>
                <a:cs typeface="+mn-cs"/>
              </a:defRPr>
            </a:lvl1pPr>
            <a:lvl2pPr marL="133350" indent="0" algn="ctr"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ctr"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ctr"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ctr"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CE0058"/>
                </a:solidFill>
              </a:rPr>
              <a:t>DSB EXISTING CUSTOMERS</a:t>
            </a:r>
          </a:p>
        </p:txBody>
      </p:sp>
      <p:sp>
        <p:nvSpPr>
          <p:cNvPr id="36" name="Espace réservé du texte 7">
            <a:extLst>
              <a:ext uri="{FF2B5EF4-FFF2-40B4-BE49-F238E27FC236}">
                <a16:creationId xmlns:a16="http://schemas.microsoft.com/office/drawing/2014/main" id="{F3B478A8-0CD9-482F-A758-07BD7188E6C7}"/>
              </a:ext>
            </a:extLst>
          </p:cNvPr>
          <p:cNvSpPr txBox="1">
            <a:spLocks/>
          </p:cNvSpPr>
          <p:nvPr/>
        </p:nvSpPr>
        <p:spPr>
          <a:xfrm>
            <a:off x="8460920" y="1447800"/>
            <a:ext cx="3121480" cy="341632"/>
          </a:xfrm>
          <a:prstGeom prst="rect">
            <a:avLst/>
          </a:prstGeom>
        </p:spPr>
        <p:txBody>
          <a:bodyPr vert="horz" lIns="0" tIns="45720" rIns="0" bIns="45720" rtlCol="0" anchor="b">
            <a:spAutoFit/>
          </a:bodyPr>
          <a:lstStyle>
            <a:lvl1pPr marL="0" indent="0" algn="l" defTabSz="914400" rtl="0" eaLnBrk="1" latinLnBrk="0" hangingPunct="1">
              <a:lnSpc>
                <a:spcPct val="100000"/>
              </a:lnSpc>
              <a:spcBef>
                <a:spcPts val="1800"/>
              </a:spcBef>
              <a:buSzPct val="50000"/>
              <a:buFont typeface="Arial" panose="020B0604020202020204" pitchFamily="34" charset="0"/>
              <a:buNone/>
              <a:defRPr sz="1600" b="1" kern="1200" cap="all" spc="0" baseline="0">
                <a:solidFill>
                  <a:schemeClr val="accent4"/>
                </a:solidFill>
                <a:latin typeface="+mn-lt"/>
                <a:ea typeface="+mn-ea"/>
                <a:cs typeface="+mn-cs"/>
              </a:defRPr>
            </a:lvl1pPr>
            <a:lvl2pPr marL="133350" indent="0" algn="ctr"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ctr"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ctr"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ctr"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77C5D5"/>
                </a:solidFill>
              </a:rPr>
              <a:t>SME CUSTOMERS</a:t>
            </a:r>
          </a:p>
        </p:txBody>
      </p:sp>
    </p:spTree>
    <p:extLst>
      <p:ext uri="{BB962C8B-B14F-4D97-AF65-F5344CB8AC3E}">
        <p14:creationId xmlns:p14="http://schemas.microsoft.com/office/powerpoint/2010/main" val="871740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286D42A-FE70-4262-AE08-390F242402F6}"/>
              </a:ext>
            </a:extLst>
          </p:cNvPr>
          <p:cNvSpPr>
            <a:spLocks noGrp="1"/>
          </p:cNvSpPr>
          <p:nvPr>
            <p:ph type="sldNum" sz="quarter" idx="17"/>
          </p:nvPr>
        </p:nvSpPr>
        <p:spPr/>
        <p:txBody>
          <a:bodyPr/>
          <a:lstStyle/>
          <a:p>
            <a:fld id="{D61AABEC-672F-4B68-B914-690DA978312C}" type="slidenum">
              <a:rPr lang="en-GB" smtClean="0"/>
              <a:pPr/>
              <a:t>3</a:t>
            </a:fld>
            <a:r>
              <a:rPr lang="en-GB" dirty="0"/>
              <a:t> ‒ </a:t>
            </a:r>
          </a:p>
        </p:txBody>
      </p:sp>
      <p:sp>
        <p:nvSpPr>
          <p:cNvPr id="5" name="Titre 4">
            <a:extLst>
              <a:ext uri="{FF2B5EF4-FFF2-40B4-BE49-F238E27FC236}">
                <a16:creationId xmlns:a16="http://schemas.microsoft.com/office/drawing/2014/main" id="{F6F63A45-B2C8-4319-9958-FF99EA51292F}"/>
              </a:ext>
            </a:extLst>
          </p:cNvPr>
          <p:cNvSpPr>
            <a:spLocks noGrp="1"/>
          </p:cNvSpPr>
          <p:nvPr>
            <p:ph type="title"/>
          </p:nvPr>
        </p:nvSpPr>
        <p:spPr/>
        <p:txBody>
          <a:bodyPr/>
          <a:lstStyle/>
          <a:p>
            <a:r>
              <a:rPr lang="en-GB" dirty="0"/>
              <a:t>OVERALL Campaign recognition and BRAND LINKAGE</a:t>
            </a:r>
          </a:p>
        </p:txBody>
      </p:sp>
      <p:sp>
        <p:nvSpPr>
          <p:cNvPr id="10" name="Text Placeholder 9">
            <a:extLst>
              <a:ext uri="{FF2B5EF4-FFF2-40B4-BE49-F238E27FC236}">
                <a16:creationId xmlns:a16="http://schemas.microsoft.com/office/drawing/2014/main" id="{2164DDF7-8BE3-4BF5-B590-C87238CF435F}"/>
              </a:ext>
            </a:extLst>
          </p:cNvPr>
          <p:cNvSpPr>
            <a:spLocks noGrp="1"/>
          </p:cNvSpPr>
          <p:nvPr>
            <p:ph type="body" sz="quarter" idx="18"/>
          </p:nvPr>
        </p:nvSpPr>
        <p:spPr/>
        <p:txBody>
          <a:bodyPr/>
          <a:lstStyle/>
          <a:p>
            <a:endParaRPr lang="en-HK" dirty="0"/>
          </a:p>
        </p:txBody>
      </p:sp>
      <p:sp>
        <p:nvSpPr>
          <p:cNvPr id="9" name="Text Placeholder 8">
            <a:extLst>
              <a:ext uri="{FF2B5EF4-FFF2-40B4-BE49-F238E27FC236}">
                <a16:creationId xmlns:a16="http://schemas.microsoft.com/office/drawing/2014/main" id="{423EB725-A6DF-467F-9327-F499D9EBB42C}"/>
              </a:ext>
            </a:extLst>
          </p:cNvPr>
          <p:cNvSpPr>
            <a:spLocks noGrp="1"/>
          </p:cNvSpPr>
          <p:nvPr>
            <p:ph type="body" sz="quarter" idx="16"/>
          </p:nvPr>
        </p:nvSpPr>
        <p:spPr>
          <a:xfrm>
            <a:off x="453814" y="747217"/>
            <a:ext cx="11333400" cy="538609"/>
          </a:xfrm>
        </p:spPr>
        <p:txBody>
          <a:bodyPr wrap="square"/>
          <a:lstStyle/>
          <a:p>
            <a:r>
              <a:rPr lang="en-HK" sz="1600" dirty="0"/>
              <a:t>With an investment level of 5.6M, the campaign performed well compared similar campaign for an asset management company in Hong Kong</a:t>
            </a:r>
          </a:p>
        </p:txBody>
      </p:sp>
      <p:graphicFrame>
        <p:nvGraphicFramePr>
          <p:cNvPr id="7" name="Chart 6">
            <a:extLst>
              <a:ext uri="{FF2B5EF4-FFF2-40B4-BE49-F238E27FC236}">
                <a16:creationId xmlns:a16="http://schemas.microsoft.com/office/drawing/2014/main" id="{42CBF6A3-90F4-4A55-AFDF-587F05FD006E}"/>
              </a:ext>
            </a:extLst>
          </p:cNvPr>
          <p:cNvGraphicFramePr/>
          <p:nvPr>
            <p:extLst>
              <p:ext uri="{D42A27DB-BD31-4B8C-83A1-F6EECF244321}">
                <p14:modId xmlns:p14="http://schemas.microsoft.com/office/powerpoint/2010/main" val="1095262289"/>
              </p:ext>
            </p:extLst>
          </p:nvPr>
        </p:nvGraphicFramePr>
        <p:xfrm>
          <a:off x="-129042" y="1809635"/>
          <a:ext cx="2429524" cy="1695565"/>
        </p:xfrm>
        <a:graphic>
          <a:graphicData uri="http://schemas.openxmlformats.org/drawingml/2006/chart">
            <c:chart xmlns:c="http://schemas.openxmlformats.org/drawingml/2006/chart" xmlns:r="http://schemas.openxmlformats.org/officeDocument/2006/relationships" r:id="rId3"/>
          </a:graphicData>
        </a:graphic>
      </p:graphicFrame>
      <p:sp>
        <p:nvSpPr>
          <p:cNvPr id="124" name="TextBox 123">
            <a:extLst>
              <a:ext uri="{FF2B5EF4-FFF2-40B4-BE49-F238E27FC236}">
                <a16:creationId xmlns:a16="http://schemas.microsoft.com/office/drawing/2014/main" id="{A51CFDB7-3E8B-40C8-B952-8D2A6239E1DE}"/>
              </a:ext>
            </a:extLst>
          </p:cNvPr>
          <p:cNvSpPr txBox="1"/>
          <p:nvPr/>
        </p:nvSpPr>
        <p:spPr>
          <a:xfrm>
            <a:off x="1828315" y="2172630"/>
            <a:ext cx="2315710" cy="461665"/>
          </a:xfrm>
          <a:prstGeom prst="rect">
            <a:avLst/>
          </a:prstGeom>
          <a:noFill/>
        </p:spPr>
        <p:txBody>
          <a:bodyPr wrap="square" rtlCol="0">
            <a:spAutoFit/>
          </a:bodyPr>
          <a:lstStyle/>
          <a:p>
            <a:r>
              <a:rPr lang="en-GB" sz="1200" b="1" dirty="0">
                <a:solidFill>
                  <a:schemeClr val="tx1">
                    <a:lumMod val="65000"/>
                    <a:lumOff val="35000"/>
                  </a:schemeClr>
                </a:solidFill>
              </a:rPr>
              <a:t>Recall</a:t>
            </a:r>
            <a:r>
              <a:rPr lang="en-GB" sz="1200" dirty="0">
                <a:solidFill>
                  <a:schemeClr val="tx1">
                    <a:lumMod val="65000"/>
                    <a:lumOff val="35000"/>
                  </a:schemeClr>
                </a:solidFill>
              </a:rPr>
              <a:t> seeing recent campaign</a:t>
            </a:r>
          </a:p>
          <a:p>
            <a:r>
              <a:rPr lang="en-GB" sz="1200" dirty="0">
                <a:solidFill>
                  <a:schemeClr val="tx1">
                    <a:lumMod val="65000"/>
                    <a:lumOff val="35000"/>
                  </a:schemeClr>
                </a:solidFill>
              </a:rPr>
              <a:t>(From any channels)</a:t>
            </a:r>
          </a:p>
        </p:txBody>
      </p:sp>
      <p:graphicFrame>
        <p:nvGraphicFramePr>
          <p:cNvPr id="6" name="Chart 5">
            <a:extLst>
              <a:ext uri="{FF2B5EF4-FFF2-40B4-BE49-F238E27FC236}">
                <a16:creationId xmlns:a16="http://schemas.microsoft.com/office/drawing/2014/main" id="{AD13B121-9685-4C1E-811A-4316AFA7B9C1}"/>
              </a:ext>
            </a:extLst>
          </p:cNvPr>
          <p:cNvGraphicFramePr/>
          <p:nvPr>
            <p:extLst>
              <p:ext uri="{D42A27DB-BD31-4B8C-83A1-F6EECF244321}">
                <p14:modId xmlns:p14="http://schemas.microsoft.com/office/powerpoint/2010/main" val="444014302"/>
              </p:ext>
            </p:extLst>
          </p:nvPr>
        </p:nvGraphicFramePr>
        <p:xfrm>
          <a:off x="327123" y="3651993"/>
          <a:ext cx="3406677" cy="2291607"/>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a:extLst>
              <a:ext uri="{FF2B5EF4-FFF2-40B4-BE49-F238E27FC236}">
                <a16:creationId xmlns:a16="http://schemas.microsoft.com/office/drawing/2014/main" id="{E078155E-B8A6-43A6-83E6-388E9B4D8A2C}"/>
              </a:ext>
            </a:extLst>
          </p:cNvPr>
          <p:cNvSpPr txBox="1"/>
          <p:nvPr/>
        </p:nvSpPr>
        <p:spPr>
          <a:xfrm>
            <a:off x="1826014" y="2905780"/>
            <a:ext cx="2048535" cy="523220"/>
          </a:xfrm>
          <a:prstGeom prst="rect">
            <a:avLst/>
          </a:prstGeom>
          <a:noFill/>
        </p:spPr>
        <p:txBody>
          <a:bodyPr wrap="square" rtlCol="0">
            <a:spAutoFit/>
          </a:bodyPr>
          <a:lstStyle/>
          <a:p>
            <a:r>
              <a:rPr lang="en-GB" sz="1600" b="1" dirty="0">
                <a:solidFill>
                  <a:schemeClr val="tx1">
                    <a:lumMod val="65000"/>
                    <a:lumOff val="35000"/>
                  </a:schemeClr>
                </a:solidFill>
              </a:rPr>
              <a:t>41% </a:t>
            </a:r>
            <a:r>
              <a:rPr lang="en-GB" sz="1200" dirty="0">
                <a:solidFill>
                  <a:schemeClr val="tx1">
                    <a:lumMod val="65000"/>
                    <a:lumOff val="35000"/>
                  </a:schemeClr>
                </a:solidFill>
              </a:rPr>
              <a:t>associate with DSB spontaneously</a:t>
            </a:r>
          </a:p>
        </p:txBody>
      </p:sp>
      <p:cxnSp>
        <p:nvCxnSpPr>
          <p:cNvPr id="28" name="Connecteur droit 34">
            <a:extLst>
              <a:ext uri="{FF2B5EF4-FFF2-40B4-BE49-F238E27FC236}">
                <a16:creationId xmlns:a16="http://schemas.microsoft.com/office/drawing/2014/main" id="{E82A098E-CA3D-408F-A88A-7D1A5E740F51}"/>
              </a:ext>
            </a:extLst>
          </p:cNvPr>
          <p:cNvCxnSpPr>
            <a:cxnSpLocks/>
          </p:cNvCxnSpPr>
          <p:nvPr/>
        </p:nvCxnSpPr>
        <p:spPr>
          <a:xfrm>
            <a:off x="599582" y="1665579"/>
            <a:ext cx="1055384" cy="0"/>
          </a:xfrm>
          <a:prstGeom prst="line">
            <a:avLst/>
          </a:prstGeom>
          <a:ln w="25400" cap="rnd">
            <a:solidFill>
              <a:srgbClr val="758CC0"/>
            </a:solidFill>
            <a:round/>
          </a:ln>
        </p:spPr>
        <p:style>
          <a:lnRef idx="1">
            <a:schemeClr val="accent1"/>
          </a:lnRef>
          <a:fillRef idx="0">
            <a:schemeClr val="accent1"/>
          </a:fillRef>
          <a:effectRef idx="0">
            <a:schemeClr val="accent1"/>
          </a:effectRef>
          <a:fontRef idx="minor">
            <a:schemeClr val="tx1"/>
          </a:fontRef>
        </p:style>
      </p:cxnSp>
      <p:sp>
        <p:nvSpPr>
          <p:cNvPr id="32" name="Espace réservé du texte 5">
            <a:extLst>
              <a:ext uri="{FF2B5EF4-FFF2-40B4-BE49-F238E27FC236}">
                <a16:creationId xmlns:a16="http://schemas.microsoft.com/office/drawing/2014/main" id="{1305A2BF-7089-4399-A355-2C1F32BF0027}"/>
              </a:ext>
            </a:extLst>
          </p:cNvPr>
          <p:cNvSpPr txBox="1">
            <a:spLocks/>
          </p:cNvSpPr>
          <p:nvPr/>
        </p:nvSpPr>
        <p:spPr>
          <a:xfrm>
            <a:off x="520148" y="1371600"/>
            <a:ext cx="3121480" cy="341632"/>
          </a:xfrm>
          <a:prstGeom prst="rect">
            <a:avLst/>
          </a:prstGeom>
        </p:spPr>
        <p:txBody>
          <a:bodyPr vert="horz" lIns="0" tIns="45720" rIns="0" bIns="45720" rtlCol="0" anchor="b">
            <a:spAutoFit/>
          </a:bodyPr>
          <a:lstStyle>
            <a:defPPr>
              <a:defRPr lang="fr-FR"/>
            </a:defPPr>
            <a:lvl1pPr indent="0">
              <a:lnSpc>
                <a:spcPct val="100000"/>
              </a:lnSpc>
              <a:spcBef>
                <a:spcPts val="1800"/>
              </a:spcBef>
              <a:buSzPct val="50000"/>
              <a:buFont typeface="Arial" panose="020B0604020202020204" pitchFamily="34" charset="0"/>
              <a:buNone/>
              <a:defRPr sz="1600" b="1" cap="all" spc="0" baseline="0">
                <a:solidFill>
                  <a:schemeClr val="bg2"/>
                </a:solidFill>
              </a:defRPr>
            </a:lvl1pPr>
            <a:lvl2pPr marL="133350" indent="0" algn="ctr">
              <a:lnSpc>
                <a:spcPct val="100000"/>
              </a:lnSpc>
              <a:spcBef>
                <a:spcPts val="600"/>
              </a:spcBef>
              <a:buSzPct val="80000"/>
              <a:buFontTx/>
              <a:buNone/>
              <a:defRPr sz="1600"/>
            </a:lvl2pPr>
            <a:lvl3pPr marL="542925" indent="0" algn="ctr">
              <a:lnSpc>
                <a:spcPct val="100000"/>
              </a:lnSpc>
              <a:spcBef>
                <a:spcPts val="600"/>
              </a:spcBef>
              <a:buFont typeface="Arial" panose="020B0604020202020204" pitchFamily="34" charset="0"/>
              <a:buNone/>
              <a:defRPr sz="1400"/>
            </a:lvl3pPr>
            <a:lvl4pPr marL="758825" indent="0" algn="ctr">
              <a:lnSpc>
                <a:spcPct val="90000"/>
              </a:lnSpc>
              <a:spcBef>
                <a:spcPts val="500"/>
              </a:spcBef>
              <a:buFont typeface="Arial" panose="020B0604020202020204" pitchFamily="34" charset="0"/>
              <a:buNone/>
              <a:defRPr sz="1100">
                <a:solidFill>
                  <a:schemeClr val="bg2"/>
                </a:solidFill>
              </a:defRPr>
            </a:lvl4pPr>
            <a:lvl5pPr marL="1033463" indent="0" algn="ctr">
              <a:lnSpc>
                <a:spcPct val="90000"/>
              </a:lnSpc>
              <a:spcBef>
                <a:spcPts val="500"/>
              </a:spcBef>
              <a:buFont typeface="HelveticaNeueLT Std Lt Cn" panose="020B0406020202030204" pitchFamily="34" charset="0"/>
              <a:buNone/>
              <a:defRPr sz="105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solidFill>
                  <a:srgbClr val="758CC0"/>
                </a:solidFill>
              </a:rPr>
              <a:t>General Customers</a:t>
            </a:r>
          </a:p>
        </p:txBody>
      </p:sp>
      <p:graphicFrame>
        <p:nvGraphicFramePr>
          <p:cNvPr id="36" name="Chart 35">
            <a:extLst>
              <a:ext uri="{FF2B5EF4-FFF2-40B4-BE49-F238E27FC236}">
                <a16:creationId xmlns:a16="http://schemas.microsoft.com/office/drawing/2014/main" id="{01CD1BF5-B05F-423F-859E-2C6FAC4BBCFD}"/>
              </a:ext>
            </a:extLst>
          </p:cNvPr>
          <p:cNvGraphicFramePr/>
          <p:nvPr>
            <p:extLst>
              <p:ext uri="{D42A27DB-BD31-4B8C-83A1-F6EECF244321}">
                <p14:modId xmlns:p14="http://schemas.microsoft.com/office/powerpoint/2010/main" val="3950622921"/>
              </p:ext>
            </p:extLst>
          </p:nvPr>
        </p:nvGraphicFramePr>
        <p:xfrm>
          <a:off x="6136494" y="1981200"/>
          <a:ext cx="2429524" cy="1695565"/>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8D9E8178-89D9-4B5C-936B-FBED43001564}"/>
              </a:ext>
            </a:extLst>
          </p:cNvPr>
          <p:cNvSpPr txBox="1"/>
          <p:nvPr/>
        </p:nvSpPr>
        <p:spPr>
          <a:xfrm>
            <a:off x="6248401" y="1559801"/>
            <a:ext cx="5715000" cy="584775"/>
          </a:xfrm>
          <a:prstGeom prst="rect">
            <a:avLst/>
          </a:prstGeom>
          <a:noFill/>
        </p:spPr>
        <p:txBody>
          <a:bodyPr wrap="square" rtlCol="0">
            <a:spAutoFit/>
          </a:bodyPr>
          <a:lstStyle/>
          <a:p>
            <a:r>
              <a:rPr lang="en-HK" sz="1600" dirty="0"/>
              <a:t>Benchmark – campaign for asset management company in HK</a:t>
            </a:r>
          </a:p>
        </p:txBody>
      </p:sp>
      <p:sp>
        <p:nvSpPr>
          <p:cNvPr id="37" name="TextBox 36">
            <a:extLst>
              <a:ext uri="{FF2B5EF4-FFF2-40B4-BE49-F238E27FC236}">
                <a16:creationId xmlns:a16="http://schemas.microsoft.com/office/drawing/2014/main" id="{F133EE18-F761-4959-A49C-7A2944F877D3}"/>
              </a:ext>
            </a:extLst>
          </p:cNvPr>
          <p:cNvSpPr txBox="1"/>
          <p:nvPr/>
        </p:nvSpPr>
        <p:spPr>
          <a:xfrm>
            <a:off x="8050276" y="2293407"/>
            <a:ext cx="2315710" cy="461665"/>
          </a:xfrm>
          <a:prstGeom prst="rect">
            <a:avLst/>
          </a:prstGeom>
          <a:noFill/>
        </p:spPr>
        <p:txBody>
          <a:bodyPr wrap="square" rtlCol="0">
            <a:spAutoFit/>
          </a:bodyPr>
          <a:lstStyle/>
          <a:p>
            <a:r>
              <a:rPr lang="en-GB" sz="1200" b="1" dirty="0">
                <a:solidFill>
                  <a:schemeClr val="tx1">
                    <a:lumMod val="65000"/>
                    <a:lumOff val="35000"/>
                  </a:schemeClr>
                </a:solidFill>
              </a:rPr>
              <a:t>Recall</a:t>
            </a:r>
            <a:r>
              <a:rPr lang="en-GB" sz="1200" dirty="0">
                <a:solidFill>
                  <a:schemeClr val="tx1">
                    <a:lumMod val="65000"/>
                    <a:lumOff val="35000"/>
                  </a:schemeClr>
                </a:solidFill>
              </a:rPr>
              <a:t> seeing recent campaign</a:t>
            </a:r>
          </a:p>
          <a:p>
            <a:r>
              <a:rPr lang="en-GB" sz="1200" dirty="0">
                <a:solidFill>
                  <a:schemeClr val="tx1">
                    <a:lumMod val="65000"/>
                    <a:lumOff val="35000"/>
                  </a:schemeClr>
                </a:solidFill>
              </a:rPr>
              <a:t>(From any channels)</a:t>
            </a:r>
          </a:p>
        </p:txBody>
      </p:sp>
      <p:graphicFrame>
        <p:nvGraphicFramePr>
          <p:cNvPr id="38" name="Chart 37">
            <a:extLst>
              <a:ext uri="{FF2B5EF4-FFF2-40B4-BE49-F238E27FC236}">
                <a16:creationId xmlns:a16="http://schemas.microsoft.com/office/drawing/2014/main" id="{B72AAE94-7307-4F90-ACCD-9FACD04CA1DE}"/>
              </a:ext>
            </a:extLst>
          </p:cNvPr>
          <p:cNvGraphicFramePr/>
          <p:nvPr>
            <p:extLst>
              <p:ext uri="{D42A27DB-BD31-4B8C-83A1-F6EECF244321}">
                <p14:modId xmlns:p14="http://schemas.microsoft.com/office/powerpoint/2010/main" val="1483310422"/>
              </p:ext>
            </p:extLst>
          </p:nvPr>
        </p:nvGraphicFramePr>
        <p:xfrm>
          <a:off x="6553200" y="3637509"/>
          <a:ext cx="3406677" cy="2291607"/>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AA479339-982E-497A-AEA7-903B9288A20B}"/>
              </a:ext>
            </a:extLst>
          </p:cNvPr>
          <p:cNvSpPr txBox="1"/>
          <p:nvPr/>
        </p:nvSpPr>
        <p:spPr>
          <a:xfrm>
            <a:off x="9647691" y="4001041"/>
            <a:ext cx="2315710" cy="1785104"/>
          </a:xfrm>
          <a:prstGeom prst="rect">
            <a:avLst/>
          </a:prstGeom>
          <a:solidFill>
            <a:schemeClr val="bg2">
              <a:lumMod val="20000"/>
              <a:lumOff val="80000"/>
            </a:schemeClr>
          </a:solidFill>
        </p:spPr>
        <p:txBody>
          <a:bodyPr wrap="square" rtlCol="0">
            <a:spAutoFit/>
          </a:bodyPr>
          <a:lstStyle/>
          <a:p>
            <a:r>
              <a:rPr lang="en-HK" sz="1100" i="1" dirty="0"/>
              <a:t>Campaign details:</a:t>
            </a:r>
          </a:p>
          <a:p>
            <a:r>
              <a:rPr lang="en-HK" sz="1100" i="1" dirty="0"/>
              <a:t>Media investment: 5.8M</a:t>
            </a:r>
          </a:p>
          <a:p>
            <a:r>
              <a:rPr lang="en-HK" sz="1100" i="1" dirty="0"/>
              <a:t>Channels:</a:t>
            </a:r>
          </a:p>
          <a:p>
            <a:pPr marL="171450" indent="-171450">
              <a:buFont typeface="Arial" panose="020B0604020202020204" pitchFamily="34" charset="0"/>
              <a:buChar char="•"/>
            </a:pPr>
            <a:r>
              <a:rPr lang="en-HK" sz="1100" i="1" dirty="0"/>
              <a:t>Print</a:t>
            </a:r>
          </a:p>
          <a:p>
            <a:pPr marL="171450" indent="-171450">
              <a:buFont typeface="Arial" panose="020B0604020202020204" pitchFamily="34" charset="0"/>
              <a:buChar char="•"/>
            </a:pPr>
            <a:r>
              <a:rPr lang="en-HK" sz="1100" i="1" dirty="0"/>
              <a:t>Digital – banner, social, mobile app, paid search</a:t>
            </a:r>
          </a:p>
          <a:p>
            <a:pPr marL="171450" indent="-171450">
              <a:buFont typeface="Arial" panose="020B0604020202020204" pitchFamily="34" charset="0"/>
              <a:buChar char="•"/>
            </a:pPr>
            <a:r>
              <a:rPr lang="en-HK" sz="1100" i="1" dirty="0"/>
              <a:t>OOH – bus and tram shelter, MTR station</a:t>
            </a:r>
          </a:p>
          <a:p>
            <a:pPr marL="171450" indent="-171450">
              <a:buFont typeface="Arial" panose="020B0604020202020204" pitchFamily="34" charset="0"/>
              <a:buChar char="•"/>
            </a:pPr>
            <a:r>
              <a:rPr lang="en-HK" sz="1100" i="1" dirty="0"/>
              <a:t>Yahoo! Game</a:t>
            </a:r>
          </a:p>
          <a:p>
            <a:r>
              <a:rPr lang="en-HK" sz="1100" i="1" dirty="0"/>
              <a:t>Target segment: end investors</a:t>
            </a:r>
          </a:p>
        </p:txBody>
      </p:sp>
      <p:sp>
        <p:nvSpPr>
          <p:cNvPr id="39" name="Espace réservé du texte 15">
            <a:extLst>
              <a:ext uri="{FF2B5EF4-FFF2-40B4-BE49-F238E27FC236}">
                <a16:creationId xmlns:a16="http://schemas.microsoft.com/office/drawing/2014/main" id="{D00A97C7-9328-4308-9A09-CE4F74067ACE}"/>
              </a:ext>
            </a:extLst>
          </p:cNvPr>
          <p:cNvSpPr txBox="1">
            <a:spLocks/>
          </p:cNvSpPr>
          <p:nvPr/>
        </p:nvSpPr>
        <p:spPr>
          <a:xfrm>
            <a:off x="2049712" y="6235988"/>
            <a:ext cx="11463417" cy="338554"/>
          </a:xfrm>
          <a:prstGeom prst="rect">
            <a:avLst/>
          </a:prstGeom>
        </p:spPr>
        <p:txBody>
          <a:bodyPr vert="horz" lIns="0" tIns="45720" rIns="0" bIns="45720" rtlCol="0" anchor="t">
            <a:spAutoFit/>
          </a:bodyPr>
          <a:lstStyle>
            <a:lvl1pPr marL="0" indent="0" algn="l" defTabSz="914400" rtl="0" eaLnBrk="1" latinLnBrk="0" hangingPunct="1">
              <a:lnSpc>
                <a:spcPct val="100000"/>
              </a:lnSpc>
              <a:spcBef>
                <a:spcPts val="300"/>
              </a:spcBef>
              <a:buSzPct val="50000"/>
              <a:buFont typeface="Arial" panose="020B0604020202020204" pitchFamily="34" charset="0"/>
              <a:buNone/>
              <a:defRPr sz="1600" b="0" kern="1200" cap="none" spc="0" baseline="0">
                <a:solidFill>
                  <a:schemeClr val="tx1"/>
                </a:solidFill>
                <a:latin typeface="+mn-lt"/>
                <a:ea typeface="+mn-ea"/>
                <a:cs typeface="+mn-cs"/>
              </a:defRPr>
            </a:lvl1pPr>
            <a:lvl2pPr marL="133350" indent="0" algn="ctr"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ctr"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ctr"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ctr"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sz="800" i="1" dirty="0">
                <a:solidFill>
                  <a:schemeClr val="bg1">
                    <a:lumMod val="50000"/>
                  </a:schemeClr>
                </a:solidFill>
              </a:rPr>
              <a:t>Ref. C1, C2, C3</a:t>
            </a:r>
          </a:p>
          <a:p>
            <a:pPr marL="171450" indent="-171450">
              <a:spcBef>
                <a:spcPts val="0"/>
              </a:spcBef>
              <a:buFont typeface="Arial" panose="020B0604020202020204" pitchFamily="34" charset="0"/>
              <a:buChar char="•"/>
            </a:pPr>
            <a:r>
              <a:rPr lang="fr-FR" sz="800" i="1" dirty="0">
                <a:solidFill>
                  <a:schemeClr val="bg1">
                    <a:lumMod val="50000"/>
                  </a:schemeClr>
                </a:solidFill>
              </a:rPr>
              <a:t>General </a:t>
            </a:r>
            <a:r>
              <a:rPr lang="en-GB" sz="800" i="1" dirty="0">
                <a:solidFill>
                  <a:schemeClr val="bg1">
                    <a:lumMod val="50000"/>
                  </a:schemeClr>
                </a:solidFill>
              </a:rPr>
              <a:t>customers</a:t>
            </a:r>
            <a:r>
              <a:rPr lang="fr-FR" sz="800" i="1" dirty="0">
                <a:solidFill>
                  <a:schemeClr val="bg1">
                    <a:lumMod val="50000"/>
                  </a:schemeClr>
                </a:solidFill>
              </a:rPr>
              <a:t> = Online + </a:t>
            </a:r>
            <a:r>
              <a:rPr lang="fr-FR" sz="800" i="1" dirty="0" err="1">
                <a:solidFill>
                  <a:schemeClr val="bg1">
                    <a:lumMod val="50000"/>
                  </a:schemeClr>
                </a:solidFill>
              </a:rPr>
              <a:t>offlibe</a:t>
            </a:r>
            <a:r>
              <a:rPr lang="fr-FR" sz="800" i="1" dirty="0">
                <a:solidFill>
                  <a:schemeClr val="bg1">
                    <a:lumMod val="50000"/>
                  </a:schemeClr>
                </a:solidFill>
              </a:rPr>
              <a:t> (all: n=606; </a:t>
            </a:r>
            <a:r>
              <a:rPr lang="fr-FR" sz="800" i="1" dirty="0" err="1">
                <a:solidFill>
                  <a:schemeClr val="bg1">
                    <a:lumMod val="50000"/>
                  </a:schemeClr>
                </a:solidFill>
              </a:rPr>
              <a:t>recall</a:t>
            </a:r>
            <a:r>
              <a:rPr lang="fr-FR" sz="800" i="1" dirty="0">
                <a:solidFill>
                  <a:schemeClr val="bg1">
                    <a:lumMod val="50000"/>
                  </a:schemeClr>
                </a:solidFill>
              </a:rPr>
              <a:t> seeing </a:t>
            </a:r>
            <a:r>
              <a:rPr lang="fr-FR" sz="800" i="1" dirty="0" err="1">
                <a:solidFill>
                  <a:schemeClr val="bg1">
                    <a:lumMod val="50000"/>
                  </a:schemeClr>
                </a:solidFill>
              </a:rPr>
              <a:t>recent</a:t>
            </a:r>
            <a:r>
              <a:rPr lang="fr-FR" sz="800" i="1" dirty="0">
                <a:solidFill>
                  <a:schemeClr val="bg1">
                    <a:lumMod val="50000"/>
                  </a:schemeClr>
                </a:solidFill>
              </a:rPr>
              <a:t> </a:t>
            </a:r>
            <a:r>
              <a:rPr lang="fr-FR" sz="800" i="1" dirty="0" err="1">
                <a:solidFill>
                  <a:schemeClr val="bg1">
                    <a:lumMod val="50000"/>
                  </a:schemeClr>
                </a:solidFill>
              </a:rPr>
              <a:t>campaign</a:t>
            </a:r>
            <a:r>
              <a:rPr lang="fr-FR" sz="800" i="1" dirty="0">
                <a:solidFill>
                  <a:schemeClr val="bg1">
                    <a:lumMod val="50000"/>
                  </a:schemeClr>
                </a:solidFill>
              </a:rPr>
              <a:t> n=241) </a:t>
            </a:r>
          </a:p>
        </p:txBody>
      </p:sp>
    </p:spTree>
    <p:extLst>
      <p:ext uri="{BB962C8B-B14F-4D97-AF65-F5344CB8AC3E}">
        <p14:creationId xmlns:p14="http://schemas.microsoft.com/office/powerpoint/2010/main" val="4011839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286D42A-FE70-4262-AE08-390F242402F6}"/>
              </a:ext>
            </a:extLst>
          </p:cNvPr>
          <p:cNvSpPr>
            <a:spLocks noGrp="1"/>
          </p:cNvSpPr>
          <p:nvPr>
            <p:ph type="sldNum" sz="quarter" idx="14"/>
          </p:nvPr>
        </p:nvSpPr>
        <p:spPr/>
        <p:txBody>
          <a:bodyPr/>
          <a:lstStyle/>
          <a:p>
            <a:fld id="{D61AABEC-672F-4B68-B914-690DA978312C}" type="slidenum">
              <a:rPr lang="en-GB" smtClean="0"/>
              <a:pPr/>
              <a:t>4</a:t>
            </a:fld>
            <a:r>
              <a:rPr lang="en-GB" dirty="0"/>
              <a:t> ‒ </a:t>
            </a:r>
          </a:p>
        </p:txBody>
      </p:sp>
      <p:sp>
        <p:nvSpPr>
          <p:cNvPr id="5" name="Titre 4">
            <a:extLst>
              <a:ext uri="{FF2B5EF4-FFF2-40B4-BE49-F238E27FC236}">
                <a16:creationId xmlns:a16="http://schemas.microsoft.com/office/drawing/2014/main" id="{F6F63A45-B2C8-4319-9958-FF99EA51292F}"/>
              </a:ext>
            </a:extLst>
          </p:cNvPr>
          <p:cNvSpPr>
            <a:spLocks noGrp="1"/>
          </p:cNvSpPr>
          <p:nvPr>
            <p:ph type="title"/>
          </p:nvPr>
        </p:nvSpPr>
        <p:spPr>
          <a:xfrm>
            <a:off x="404786" y="152400"/>
            <a:ext cx="11382428" cy="480131"/>
          </a:xfrm>
        </p:spPr>
        <p:txBody>
          <a:bodyPr/>
          <a:lstStyle/>
          <a:p>
            <a:r>
              <a:rPr lang="en-GB" dirty="0"/>
              <a:t>Campaign LIKEABILITY AND MESSAGE RECALL</a:t>
            </a:r>
          </a:p>
        </p:txBody>
      </p:sp>
      <p:sp>
        <p:nvSpPr>
          <p:cNvPr id="7" name="Text Placeholder 6">
            <a:extLst>
              <a:ext uri="{FF2B5EF4-FFF2-40B4-BE49-F238E27FC236}">
                <a16:creationId xmlns:a16="http://schemas.microsoft.com/office/drawing/2014/main" id="{CCACF77A-B474-4202-95C9-C732EB0ECCC7}"/>
              </a:ext>
            </a:extLst>
          </p:cNvPr>
          <p:cNvSpPr>
            <a:spLocks noGrp="1"/>
          </p:cNvSpPr>
          <p:nvPr>
            <p:ph type="body" sz="quarter" idx="18"/>
          </p:nvPr>
        </p:nvSpPr>
        <p:spPr/>
        <p:txBody>
          <a:bodyPr/>
          <a:lstStyle/>
          <a:p>
            <a:endParaRPr lang="en-HK"/>
          </a:p>
        </p:txBody>
      </p:sp>
      <p:sp>
        <p:nvSpPr>
          <p:cNvPr id="4" name="Text Placeholder 3">
            <a:extLst>
              <a:ext uri="{FF2B5EF4-FFF2-40B4-BE49-F238E27FC236}">
                <a16:creationId xmlns:a16="http://schemas.microsoft.com/office/drawing/2014/main" id="{46F64893-CDA3-4D55-8DF2-FDBD698C8AAB}"/>
              </a:ext>
            </a:extLst>
          </p:cNvPr>
          <p:cNvSpPr>
            <a:spLocks noGrp="1"/>
          </p:cNvSpPr>
          <p:nvPr>
            <p:ph type="body" sz="quarter" idx="15"/>
          </p:nvPr>
        </p:nvSpPr>
        <p:spPr>
          <a:xfrm>
            <a:off x="457200" y="528191"/>
            <a:ext cx="10972800" cy="538609"/>
          </a:xfrm>
        </p:spPr>
        <p:txBody>
          <a:bodyPr wrap="square"/>
          <a:lstStyle/>
          <a:p>
            <a:r>
              <a:rPr lang="en-HK" sz="1600" dirty="0"/>
              <a:t>Overall liking is high among general customers and SME customers. However, it seems the existing customers are not as impressed. Message take up (top 2 box) is also lowest among existing customers.</a:t>
            </a:r>
          </a:p>
        </p:txBody>
      </p:sp>
      <p:sp>
        <p:nvSpPr>
          <p:cNvPr id="29" name="Espace réservé du texte 5">
            <a:extLst>
              <a:ext uri="{FF2B5EF4-FFF2-40B4-BE49-F238E27FC236}">
                <a16:creationId xmlns:a16="http://schemas.microsoft.com/office/drawing/2014/main" id="{84FA371D-E42C-4EC1-9763-8A49CEC2A3FA}"/>
              </a:ext>
            </a:extLst>
          </p:cNvPr>
          <p:cNvSpPr txBox="1">
            <a:spLocks/>
          </p:cNvSpPr>
          <p:nvPr/>
        </p:nvSpPr>
        <p:spPr>
          <a:xfrm>
            <a:off x="520148" y="1219200"/>
            <a:ext cx="3121480" cy="341632"/>
          </a:xfrm>
          <a:prstGeom prst="rect">
            <a:avLst/>
          </a:prstGeom>
        </p:spPr>
        <p:txBody>
          <a:bodyPr vert="horz" lIns="0" tIns="45720" rIns="0" bIns="45720" rtlCol="0" anchor="b">
            <a:spAutoFit/>
          </a:bodyPr>
          <a:lstStyle>
            <a:defPPr>
              <a:defRPr lang="fr-FR"/>
            </a:defPPr>
            <a:lvl1pPr indent="0">
              <a:lnSpc>
                <a:spcPct val="100000"/>
              </a:lnSpc>
              <a:spcBef>
                <a:spcPts val="1800"/>
              </a:spcBef>
              <a:buSzPct val="50000"/>
              <a:buFont typeface="Arial" panose="020B0604020202020204" pitchFamily="34" charset="0"/>
              <a:buNone/>
              <a:defRPr sz="1600" b="1" cap="all" spc="0" baseline="0">
                <a:solidFill>
                  <a:srgbClr val="758CC0"/>
                </a:solidFill>
              </a:defRPr>
            </a:lvl1pPr>
            <a:lvl2pPr marL="133350" indent="0" algn="ctr">
              <a:lnSpc>
                <a:spcPct val="100000"/>
              </a:lnSpc>
              <a:spcBef>
                <a:spcPts val="600"/>
              </a:spcBef>
              <a:buSzPct val="80000"/>
              <a:buFontTx/>
              <a:buNone/>
              <a:defRPr sz="1600"/>
            </a:lvl2pPr>
            <a:lvl3pPr marL="542925" indent="0" algn="ctr">
              <a:lnSpc>
                <a:spcPct val="100000"/>
              </a:lnSpc>
              <a:spcBef>
                <a:spcPts val="600"/>
              </a:spcBef>
              <a:buFont typeface="Arial" panose="020B0604020202020204" pitchFamily="34" charset="0"/>
              <a:buNone/>
              <a:defRPr sz="1400"/>
            </a:lvl3pPr>
            <a:lvl4pPr marL="758825" indent="0" algn="ctr">
              <a:lnSpc>
                <a:spcPct val="90000"/>
              </a:lnSpc>
              <a:spcBef>
                <a:spcPts val="500"/>
              </a:spcBef>
              <a:buFont typeface="Arial" panose="020B0604020202020204" pitchFamily="34" charset="0"/>
              <a:buNone/>
              <a:defRPr sz="1100">
                <a:solidFill>
                  <a:schemeClr val="bg2"/>
                </a:solidFill>
              </a:defRPr>
            </a:lvl4pPr>
            <a:lvl5pPr marL="1033463" indent="0" algn="ctr">
              <a:lnSpc>
                <a:spcPct val="90000"/>
              </a:lnSpc>
              <a:spcBef>
                <a:spcPts val="500"/>
              </a:spcBef>
              <a:buFont typeface="HelveticaNeueLT Std Lt Cn" panose="020B0406020202030204" pitchFamily="34" charset="0"/>
              <a:buNone/>
              <a:defRPr sz="105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General Customers</a:t>
            </a:r>
          </a:p>
        </p:txBody>
      </p:sp>
      <p:sp>
        <p:nvSpPr>
          <p:cNvPr id="30" name="Espace réservé du texte 6">
            <a:extLst>
              <a:ext uri="{FF2B5EF4-FFF2-40B4-BE49-F238E27FC236}">
                <a16:creationId xmlns:a16="http://schemas.microsoft.com/office/drawing/2014/main" id="{08A4A93C-AE64-4084-9952-5CEE8F2B6BBD}"/>
              </a:ext>
            </a:extLst>
          </p:cNvPr>
          <p:cNvSpPr txBox="1">
            <a:spLocks/>
          </p:cNvSpPr>
          <p:nvPr/>
        </p:nvSpPr>
        <p:spPr>
          <a:xfrm>
            <a:off x="4560108" y="1219200"/>
            <a:ext cx="3121480" cy="341632"/>
          </a:xfrm>
          <a:prstGeom prst="rect">
            <a:avLst/>
          </a:prstGeom>
        </p:spPr>
        <p:txBody>
          <a:bodyPr vert="horz" lIns="0" tIns="45720" rIns="0" bIns="45720" rtlCol="0" anchor="b">
            <a:spAutoFit/>
          </a:bodyPr>
          <a:lstStyle>
            <a:lvl1pPr marL="0" indent="0" algn="l" defTabSz="914400" rtl="0" eaLnBrk="1" latinLnBrk="0" hangingPunct="1">
              <a:lnSpc>
                <a:spcPct val="100000"/>
              </a:lnSpc>
              <a:spcBef>
                <a:spcPts val="1800"/>
              </a:spcBef>
              <a:buSzPct val="50000"/>
              <a:buFont typeface="Arial" panose="020B0604020202020204" pitchFamily="34" charset="0"/>
              <a:buNone/>
              <a:defRPr sz="1600" b="1" kern="1200" cap="all" spc="0" baseline="0">
                <a:solidFill>
                  <a:schemeClr val="tx2"/>
                </a:solidFill>
                <a:latin typeface="+mn-lt"/>
                <a:ea typeface="+mn-ea"/>
                <a:cs typeface="+mn-cs"/>
              </a:defRPr>
            </a:lvl1pPr>
            <a:lvl2pPr marL="133350" indent="0" algn="ctr"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ctr"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ctr"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ctr"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CE0058"/>
                </a:solidFill>
              </a:rPr>
              <a:t>DSB EXISTING CUSTOMERS</a:t>
            </a:r>
          </a:p>
        </p:txBody>
      </p:sp>
      <p:sp>
        <p:nvSpPr>
          <p:cNvPr id="31" name="Espace réservé du texte 7">
            <a:extLst>
              <a:ext uri="{FF2B5EF4-FFF2-40B4-BE49-F238E27FC236}">
                <a16:creationId xmlns:a16="http://schemas.microsoft.com/office/drawing/2014/main" id="{5F1AE33F-ED0D-4833-A19B-E9FBB7448840}"/>
              </a:ext>
            </a:extLst>
          </p:cNvPr>
          <p:cNvSpPr txBox="1">
            <a:spLocks/>
          </p:cNvSpPr>
          <p:nvPr/>
        </p:nvSpPr>
        <p:spPr>
          <a:xfrm>
            <a:off x="8600068" y="1219200"/>
            <a:ext cx="3121480" cy="341632"/>
          </a:xfrm>
          <a:prstGeom prst="rect">
            <a:avLst/>
          </a:prstGeom>
        </p:spPr>
        <p:txBody>
          <a:bodyPr vert="horz" lIns="0" tIns="45720" rIns="0" bIns="45720" rtlCol="0" anchor="b">
            <a:spAutoFit/>
          </a:bodyPr>
          <a:lstStyle>
            <a:lvl1pPr marL="0" indent="0" algn="l" defTabSz="914400" rtl="0" eaLnBrk="1" latinLnBrk="0" hangingPunct="1">
              <a:lnSpc>
                <a:spcPct val="100000"/>
              </a:lnSpc>
              <a:spcBef>
                <a:spcPts val="1800"/>
              </a:spcBef>
              <a:buSzPct val="50000"/>
              <a:buFont typeface="Arial" panose="020B0604020202020204" pitchFamily="34" charset="0"/>
              <a:buNone/>
              <a:defRPr sz="1600" b="1" kern="1200" cap="all" spc="0" baseline="0">
                <a:solidFill>
                  <a:schemeClr val="accent4"/>
                </a:solidFill>
                <a:latin typeface="+mn-lt"/>
                <a:ea typeface="+mn-ea"/>
                <a:cs typeface="+mn-cs"/>
              </a:defRPr>
            </a:lvl1pPr>
            <a:lvl2pPr marL="133350" indent="0" algn="ctr"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ctr"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ctr"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ctr"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77C5D5"/>
                </a:solidFill>
              </a:rPr>
              <a:t>SME CUSTOMERS</a:t>
            </a:r>
          </a:p>
        </p:txBody>
      </p:sp>
      <p:sp>
        <p:nvSpPr>
          <p:cNvPr id="27" name="Espace réservé du texte 15">
            <a:extLst>
              <a:ext uri="{FF2B5EF4-FFF2-40B4-BE49-F238E27FC236}">
                <a16:creationId xmlns:a16="http://schemas.microsoft.com/office/drawing/2014/main" id="{7634F69C-F1EC-4122-B7DA-BBAC63331788}"/>
              </a:ext>
            </a:extLst>
          </p:cNvPr>
          <p:cNvSpPr txBox="1">
            <a:spLocks/>
          </p:cNvSpPr>
          <p:nvPr/>
        </p:nvSpPr>
        <p:spPr>
          <a:xfrm>
            <a:off x="2023207" y="6291971"/>
            <a:ext cx="11463417" cy="584775"/>
          </a:xfrm>
          <a:prstGeom prst="rect">
            <a:avLst/>
          </a:prstGeom>
        </p:spPr>
        <p:txBody>
          <a:bodyPr vert="horz" lIns="0" tIns="45720" rIns="0" bIns="45720" rtlCol="0" anchor="t">
            <a:spAutoFit/>
          </a:bodyPr>
          <a:lstStyle>
            <a:lvl1pPr marL="0" indent="0" algn="l" defTabSz="914400" rtl="0" eaLnBrk="1" latinLnBrk="0" hangingPunct="1">
              <a:lnSpc>
                <a:spcPct val="100000"/>
              </a:lnSpc>
              <a:spcBef>
                <a:spcPts val="300"/>
              </a:spcBef>
              <a:buSzPct val="50000"/>
              <a:buFont typeface="Arial" panose="020B0604020202020204" pitchFamily="34" charset="0"/>
              <a:buNone/>
              <a:defRPr sz="1600" b="0" kern="1200" cap="none" spc="0" baseline="0">
                <a:solidFill>
                  <a:schemeClr val="tx1"/>
                </a:solidFill>
                <a:latin typeface="+mn-lt"/>
                <a:ea typeface="+mn-ea"/>
                <a:cs typeface="+mn-cs"/>
              </a:defRPr>
            </a:lvl1pPr>
            <a:lvl2pPr marL="133350" indent="0" algn="ctr"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ctr"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ctr"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ctr"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sz="800" i="1" dirty="0">
                <a:solidFill>
                  <a:schemeClr val="bg1">
                    <a:lumMod val="50000"/>
                  </a:schemeClr>
                </a:solidFill>
              </a:rPr>
              <a:t>Ref. C6, C7</a:t>
            </a:r>
          </a:p>
          <a:p>
            <a:pPr marL="171450" indent="-171450">
              <a:spcBef>
                <a:spcPts val="0"/>
              </a:spcBef>
              <a:buFont typeface="Arial" panose="020B0604020202020204" pitchFamily="34" charset="0"/>
              <a:buChar char="•"/>
            </a:pPr>
            <a:r>
              <a:rPr lang="fr-FR" sz="800" i="1" dirty="0">
                <a:solidFill>
                  <a:schemeClr val="bg1">
                    <a:lumMod val="50000"/>
                  </a:schemeClr>
                </a:solidFill>
              </a:rPr>
              <a:t>General </a:t>
            </a:r>
            <a:r>
              <a:rPr lang="en-GB" sz="800" i="1" dirty="0">
                <a:solidFill>
                  <a:schemeClr val="bg1">
                    <a:lumMod val="50000"/>
                  </a:schemeClr>
                </a:solidFill>
              </a:rPr>
              <a:t>customers</a:t>
            </a:r>
            <a:r>
              <a:rPr lang="fr-FR" sz="800" i="1" dirty="0">
                <a:solidFill>
                  <a:schemeClr val="bg1">
                    <a:lumMod val="50000"/>
                  </a:schemeClr>
                </a:solidFill>
              </a:rPr>
              <a:t> </a:t>
            </a:r>
            <a:r>
              <a:rPr lang="fr-FR" sz="800" i="1" dirty="0" err="1">
                <a:solidFill>
                  <a:schemeClr val="bg1">
                    <a:lumMod val="50000"/>
                  </a:schemeClr>
                </a:solidFill>
              </a:rPr>
              <a:t>who</a:t>
            </a:r>
            <a:r>
              <a:rPr lang="fr-FR" sz="800" i="1" dirty="0">
                <a:solidFill>
                  <a:schemeClr val="bg1">
                    <a:lumMod val="50000"/>
                  </a:schemeClr>
                </a:solidFill>
              </a:rPr>
              <a:t> </a:t>
            </a:r>
            <a:r>
              <a:rPr lang="fr-FR" sz="800" i="1" dirty="0" err="1">
                <a:solidFill>
                  <a:schemeClr val="bg1">
                    <a:lumMod val="50000"/>
                  </a:schemeClr>
                </a:solidFill>
              </a:rPr>
              <a:t>saw</a:t>
            </a:r>
            <a:r>
              <a:rPr lang="fr-FR" sz="800" i="1" dirty="0">
                <a:solidFill>
                  <a:schemeClr val="bg1">
                    <a:lumMod val="50000"/>
                  </a:schemeClr>
                </a:solidFill>
              </a:rPr>
              <a:t> the ad = Online + Offline (all: n=241)</a:t>
            </a:r>
          </a:p>
          <a:p>
            <a:pPr marL="171450" indent="-171450">
              <a:spcBef>
                <a:spcPts val="0"/>
              </a:spcBef>
              <a:buFont typeface="Arial" panose="020B0604020202020204" pitchFamily="34" charset="0"/>
              <a:buChar char="•"/>
            </a:pPr>
            <a:r>
              <a:rPr lang="fr-FR" sz="800" i="1" dirty="0">
                <a:solidFill>
                  <a:schemeClr val="bg1">
                    <a:lumMod val="50000"/>
                  </a:schemeClr>
                </a:solidFill>
              </a:rPr>
              <a:t>DSB </a:t>
            </a:r>
            <a:r>
              <a:rPr lang="en-GB" sz="800" i="1" dirty="0">
                <a:solidFill>
                  <a:schemeClr val="bg1">
                    <a:lumMod val="50000"/>
                  </a:schemeClr>
                </a:solidFill>
              </a:rPr>
              <a:t>customers</a:t>
            </a:r>
            <a:r>
              <a:rPr lang="fr-FR" sz="800" i="1" dirty="0">
                <a:solidFill>
                  <a:schemeClr val="bg1">
                    <a:lumMod val="50000"/>
                  </a:schemeClr>
                </a:solidFill>
              </a:rPr>
              <a:t> </a:t>
            </a:r>
            <a:r>
              <a:rPr lang="fr-FR" sz="800" i="1" dirty="0" err="1">
                <a:solidFill>
                  <a:schemeClr val="bg1">
                    <a:lumMod val="50000"/>
                  </a:schemeClr>
                </a:solidFill>
              </a:rPr>
              <a:t>who</a:t>
            </a:r>
            <a:r>
              <a:rPr lang="fr-FR" sz="800" i="1" dirty="0">
                <a:solidFill>
                  <a:schemeClr val="bg1">
                    <a:lumMod val="50000"/>
                  </a:schemeClr>
                </a:solidFill>
              </a:rPr>
              <a:t> </a:t>
            </a:r>
            <a:r>
              <a:rPr lang="fr-FR" sz="800" i="1" dirty="0" err="1">
                <a:solidFill>
                  <a:schemeClr val="bg1">
                    <a:lumMod val="50000"/>
                  </a:schemeClr>
                </a:solidFill>
              </a:rPr>
              <a:t>saw</a:t>
            </a:r>
            <a:r>
              <a:rPr lang="fr-FR" sz="800" i="1" dirty="0">
                <a:solidFill>
                  <a:schemeClr val="bg1">
                    <a:lumMod val="50000"/>
                  </a:schemeClr>
                </a:solidFill>
              </a:rPr>
              <a:t> the ad = Online + Branch (all: n=235)</a:t>
            </a:r>
          </a:p>
          <a:p>
            <a:pPr marL="171450" indent="-171450">
              <a:spcBef>
                <a:spcPts val="0"/>
              </a:spcBef>
              <a:buFont typeface="Arial" panose="020B0604020202020204" pitchFamily="34" charset="0"/>
              <a:buChar char="•"/>
            </a:pPr>
            <a:r>
              <a:rPr lang="fr-FR" sz="800" i="1" dirty="0">
                <a:solidFill>
                  <a:schemeClr val="bg1">
                    <a:lumMod val="50000"/>
                  </a:schemeClr>
                </a:solidFill>
              </a:rPr>
              <a:t>SME </a:t>
            </a:r>
            <a:r>
              <a:rPr lang="en-GB" sz="800" i="1" dirty="0">
                <a:solidFill>
                  <a:schemeClr val="bg1">
                    <a:lumMod val="50000"/>
                  </a:schemeClr>
                </a:solidFill>
              </a:rPr>
              <a:t>customers</a:t>
            </a:r>
            <a:r>
              <a:rPr lang="fr-FR" sz="800" i="1" dirty="0">
                <a:solidFill>
                  <a:schemeClr val="bg1">
                    <a:lumMod val="50000"/>
                  </a:schemeClr>
                </a:solidFill>
              </a:rPr>
              <a:t> </a:t>
            </a:r>
            <a:r>
              <a:rPr lang="fr-FR" sz="800" i="1" dirty="0" err="1">
                <a:solidFill>
                  <a:schemeClr val="bg1">
                    <a:lumMod val="50000"/>
                  </a:schemeClr>
                </a:solidFill>
              </a:rPr>
              <a:t>who</a:t>
            </a:r>
            <a:r>
              <a:rPr lang="fr-FR" sz="800" i="1" dirty="0">
                <a:solidFill>
                  <a:schemeClr val="bg1">
                    <a:lumMod val="50000"/>
                  </a:schemeClr>
                </a:solidFill>
              </a:rPr>
              <a:t> </a:t>
            </a:r>
            <a:r>
              <a:rPr lang="fr-FR" sz="800" i="1" dirty="0" err="1">
                <a:solidFill>
                  <a:schemeClr val="bg1">
                    <a:lumMod val="50000"/>
                  </a:schemeClr>
                </a:solidFill>
              </a:rPr>
              <a:t>saw</a:t>
            </a:r>
            <a:r>
              <a:rPr lang="fr-FR" sz="800" i="1" dirty="0">
                <a:solidFill>
                  <a:schemeClr val="bg1">
                    <a:lumMod val="50000"/>
                  </a:schemeClr>
                </a:solidFill>
              </a:rPr>
              <a:t> the ad = Online (all: n=86)</a:t>
            </a:r>
          </a:p>
        </p:txBody>
      </p:sp>
      <p:graphicFrame>
        <p:nvGraphicFramePr>
          <p:cNvPr id="6" name="Chart 5">
            <a:extLst>
              <a:ext uri="{FF2B5EF4-FFF2-40B4-BE49-F238E27FC236}">
                <a16:creationId xmlns:a16="http://schemas.microsoft.com/office/drawing/2014/main" id="{E7EA9433-4881-455E-B59B-E2AB1F6C7866}"/>
              </a:ext>
            </a:extLst>
          </p:cNvPr>
          <p:cNvGraphicFramePr/>
          <p:nvPr>
            <p:extLst>
              <p:ext uri="{D42A27DB-BD31-4B8C-83A1-F6EECF244321}">
                <p14:modId xmlns:p14="http://schemas.microsoft.com/office/powerpoint/2010/main" val="2414548686"/>
              </p:ext>
            </p:extLst>
          </p:nvPr>
        </p:nvGraphicFramePr>
        <p:xfrm>
          <a:off x="357532" y="1813486"/>
          <a:ext cx="3655668" cy="1892916"/>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a:extLst>
              <a:ext uri="{FF2B5EF4-FFF2-40B4-BE49-F238E27FC236}">
                <a16:creationId xmlns:a16="http://schemas.microsoft.com/office/drawing/2014/main" id="{644EBF33-041E-47FE-A1DF-688C0F3F023B}"/>
              </a:ext>
            </a:extLst>
          </p:cNvPr>
          <p:cNvSpPr txBox="1"/>
          <p:nvPr/>
        </p:nvSpPr>
        <p:spPr>
          <a:xfrm>
            <a:off x="404786" y="1758931"/>
            <a:ext cx="1871025" cy="338554"/>
          </a:xfrm>
          <a:prstGeom prst="rect">
            <a:avLst/>
          </a:prstGeom>
          <a:noFill/>
        </p:spPr>
        <p:txBody>
          <a:bodyPr wrap="none" rtlCol="0">
            <a:spAutoFit/>
          </a:bodyPr>
          <a:lstStyle/>
          <a:p>
            <a:r>
              <a:rPr lang="en-GB" sz="1600" b="1" dirty="0">
                <a:solidFill>
                  <a:schemeClr val="tx1">
                    <a:lumMod val="65000"/>
                    <a:lumOff val="35000"/>
                  </a:schemeClr>
                </a:solidFill>
              </a:rPr>
              <a:t>65% </a:t>
            </a:r>
            <a:r>
              <a:rPr lang="en-GB" sz="1200" dirty="0">
                <a:solidFill>
                  <a:schemeClr val="tx1">
                    <a:lumMod val="65000"/>
                    <a:lumOff val="35000"/>
                  </a:schemeClr>
                </a:solidFill>
              </a:rPr>
              <a:t>like this campaign</a:t>
            </a:r>
          </a:p>
        </p:txBody>
      </p:sp>
      <p:graphicFrame>
        <p:nvGraphicFramePr>
          <p:cNvPr id="34" name="Chart 33">
            <a:extLst>
              <a:ext uri="{FF2B5EF4-FFF2-40B4-BE49-F238E27FC236}">
                <a16:creationId xmlns:a16="http://schemas.microsoft.com/office/drawing/2014/main" id="{6D9FDF60-A58F-457C-B448-5A546FF828C4}"/>
              </a:ext>
            </a:extLst>
          </p:cNvPr>
          <p:cNvGraphicFramePr/>
          <p:nvPr>
            <p:extLst>
              <p:ext uri="{D42A27DB-BD31-4B8C-83A1-F6EECF244321}">
                <p14:modId xmlns:p14="http://schemas.microsoft.com/office/powerpoint/2010/main" val="2996596789"/>
              </p:ext>
            </p:extLst>
          </p:nvPr>
        </p:nvGraphicFramePr>
        <p:xfrm>
          <a:off x="4268166" y="1813486"/>
          <a:ext cx="3655668" cy="1892916"/>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a:extLst>
              <a:ext uri="{FF2B5EF4-FFF2-40B4-BE49-F238E27FC236}">
                <a16:creationId xmlns:a16="http://schemas.microsoft.com/office/drawing/2014/main" id="{5A4D38A6-1FFA-48D7-9C70-F25EAE37B4E4}"/>
              </a:ext>
            </a:extLst>
          </p:cNvPr>
          <p:cNvSpPr txBox="1"/>
          <p:nvPr/>
        </p:nvSpPr>
        <p:spPr>
          <a:xfrm>
            <a:off x="4315420" y="1758931"/>
            <a:ext cx="1871025" cy="338554"/>
          </a:xfrm>
          <a:prstGeom prst="rect">
            <a:avLst/>
          </a:prstGeom>
          <a:noFill/>
        </p:spPr>
        <p:txBody>
          <a:bodyPr wrap="none" rtlCol="0">
            <a:spAutoFit/>
          </a:bodyPr>
          <a:lstStyle/>
          <a:p>
            <a:r>
              <a:rPr lang="en-GB" sz="1600" b="1" dirty="0">
                <a:solidFill>
                  <a:schemeClr val="tx1">
                    <a:lumMod val="65000"/>
                    <a:lumOff val="35000"/>
                  </a:schemeClr>
                </a:solidFill>
              </a:rPr>
              <a:t>34% </a:t>
            </a:r>
            <a:r>
              <a:rPr lang="en-GB" sz="1200" dirty="0">
                <a:solidFill>
                  <a:schemeClr val="tx1">
                    <a:lumMod val="65000"/>
                    <a:lumOff val="35000"/>
                  </a:schemeClr>
                </a:solidFill>
              </a:rPr>
              <a:t>like this campaign</a:t>
            </a:r>
          </a:p>
        </p:txBody>
      </p:sp>
      <p:graphicFrame>
        <p:nvGraphicFramePr>
          <p:cNvPr id="36" name="Chart 35">
            <a:extLst>
              <a:ext uri="{FF2B5EF4-FFF2-40B4-BE49-F238E27FC236}">
                <a16:creationId xmlns:a16="http://schemas.microsoft.com/office/drawing/2014/main" id="{ED749C9B-B443-40EB-9648-B25AB4D649F0}"/>
              </a:ext>
            </a:extLst>
          </p:cNvPr>
          <p:cNvGraphicFramePr/>
          <p:nvPr>
            <p:extLst>
              <p:ext uri="{D42A27DB-BD31-4B8C-83A1-F6EECF244321}">
                <p14:modId xmlns:p14="http://schemas.microsoft.com/office/powerpoint/2010/main" val="1554863852"/>
              </p:ext>
            </p:extLst>
          </p:nvPr>
        </p:nvGraphicFramePr>
        <p:xfrm>
          <a:off x="8204200" y="1813486"/>
          <a:ext cx="3655668" cy="1892916"/>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36">
            <a:extLst>
              <a:ext uri="{FF2B5EF4-FFF2-40B4-BE49-F238E27FC236}">
                <a16:creationId xmlns:a16="http://schemas.microsoft.com/office/drawing/2014/main" id="{7B1D87D3-7B8A-401A-A957-108D5EB58895}"/>
              </a:ext>
            </a:extLst>
          </p:cNvPr>
          <p:cNvSpPr txBox="1"/>
          <p:nvPr/>
        </p:nvSpPr>
        <p:spPr>
          <a:xfrm>
            <a:off x="8251454" y="1758931"/>
            <a:ext cx="1871025" cy="338554"/>
          </a:xfrm>
          <a:prstGeom prst="rect">
            <a:avLst/>
          </a:prstGeom>
          <a:noFill/>
        </p:spPr>
        <p:txBody>
          <a:bodyPr wrap="none" rtlCol="0">
            <a:spAutoFit/>
          </a:bodyPr>
          <a:lstStyle/>
          <a:p>
            <a:r>
              <a:rPr lang="en-GB" sz="1600" b="1" dirty="0">
                <a:solidFill>
                  <a:schemeClr val="tx1">
                    <a:lumMod val="65000"/>
                    <a:lumOff val="35000"/>
                  </a:schemeClr>
                </a:solidFill>
              </a:rPr>
              <a:t>91% </a:t>
            </a:r>
            <a:r>
              <a:rPr lang="en-GB" sz="1200" dirty="0">
                <a:solidFill>
                  <a:schemeClr val="tx1">
                    <a:lumMod val="65000"/>
                    <a:lumOff val="35000"/>
                  </a:schemeClr>
                </a:solidFill>
              </a:rPr>
              <a:t>like this campaign</a:t>
            </a:r>
          </a:p>
        </p:txBody>
      </p:sp>
      <p:graphicFrame>
        <p:nvGraphicFramePr>
          <p:cNvPr id="10" name="Chart 9">
            <a:extLst>
              <a:ext uri="{FF2B5EF4-FFF2-40B4-BE49-F238E27FC236}">
                <a16:creationId xmlns:a16="http://schemas.microsoft.com/office/drawing/2014/main" id="{F2E59EDC-3A11-41F8-819B-E7910DEC601E}"/>
              </a:ext>
            </a:extLst>
          </p:cNvPr>
          <p:cNvGraphicFramePr/>
          <p:nvPr>
            <p:extLst>
              <p:ext uri="{D42A27DB-BD31-4B8C-83A1-F6EECF244321}">
                <p14:modId xmlns:p14="http://schemas.microsoft.com/office/powerpoint/2010/main" val="2752824259"/>
              </p:ext>
            </p:extLst>
          </p:nvPr>
        </p:nvGraphicFramePr>
        <p:xfrm>
          <a:off x="0" y="3799788"/>
          <a:ext cx="4175816" cy="16866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Table 11">
            <a:extLst>
              <a:ext uri="{FF2B5EF4-FFF2-40B4-BE49-F238E27FC236}">
                <a16:creationId xmlns:a16="http://schemas.microsoft.com/office/drawing/2014/main" id="{4CE3D989-4147-439B-8CD3-A6C5D0762F44}"/>
              </a:ext>
            </a:extLst>
          </p:cNvPr>
          <p:cNvGraphicFramePr>
            <a:graphicFrameLocks noGrp="1"/>
          </p:cNvGraphicFramePr>
          <p:nvPr>
            <p:extLst>
              <p:ext uri="{D42A27DB-BD31-4B8C-83A1-F6EECF244321}">
                <p14:modId xmlns:p14="http://schemas.microsoft.com/office/powerpoint/2010/main" val="1814047086"/>
              </p:ext>
            </p:extLst>
          </p:nvPr>
        </p:nvGraphicFramePr>
        <p:xfrm>
          <a:off x="255933" y="5396274"/>
          <a:ext cx="3655668" cy="694852"/>
        </p:xfrm>
        <a:graphic>
          <a:graphicData uri="http://schemas.openxmlformats.org/drawingml/2006/table">
            <a:tbl>
              <a:tblPr firstRow="1" bandRow="1">
                <a:tableStyleId>{5C22544A-7EE6-4342-B048-85BDC9FD1C3A}</a:tableStyleId>
              </a:tblPr>
              <a:tblGrid>
                <a:gridCol w="1218556">
                  <a:extLst>
                    <a:ext uri="{9D8B030D-6E8A-4147-A177-3AD203B41FA5}">
                      <a16:colId xmlns:a16="http://schemas.microsoft.com/office/drawing/2014/main" val="1845517279"/>
                    </a:ext>
                  </a:extLst>
                </a:gridCol>
                <a:gridCol w="1218556">
                  <a:extLst>
                    <a:ext uri="{9D8B030D-6E8A-4147-A177-3AD203B41FA5}">
                      <a16:colId xmlns:a16="http://schemas.microsoft.com/office/drawing/2014/main" val="2682506796"/>
                    </a:ext>
                  </a:extLst>
                </a:gridCol>
                <a:gridCol w="1218556">
                  <a:extLst>
                    <a:ext uri="{9D8B030D-6E8A-4147-A177-3AD203B41FA5}">
                      <a16:colId xmlns:a16="http://schemas.microsoft.com/office/drawing/2014/main" val="1955528025"/>
                    </a:ext>
                  </a:extLst>
                </a:gridCol>
              </a:tblGrid>
              <a:tr h="694852">
                <a:tc>
                  <a:txBody>
                    <a:bodyPr/>
                    <a:lstStyle/>
                    <a:p>
                      <a:pPr algn="ctr"/>
                      <a:r>
                        <a:rPr lang="en-US" sz="900" b="0" dirty="0">
                          <a:solidFill>
                            <a:schemeClr val="tx1">
                              <a:lumMod val="65000"/>
                              <a:lumOff val="35000"/>
                            </a:schemeClr>
                          </a:solidFill>
                        </a:rPr>
                        <a:t>Provides smart and easy digital banking services</a:t>
                      </a:r>
                      <a:endParaRPr lang="en-GB" sz="900" b="0" dirty="0">
                        <a:solidFill>
                          <a:schemeClr val="tx1">
                            <a:lumMod val="65000"/>
                            <a:lumOff val="35000"/>
                          </a:schemeClr>
                        </a:solidFill>
                      </a:endParaRPr>
                    </a:p>
                  </a:txBody>
                  <a:tcPr>
                    <a:noFill/>
                  </a:tcPr>
                </a:tc>
                <a:tc>
                  <a:txBody>
                    <a:bodyPr/>
                    <a:lstStyle/>
                    <a:p>
                      <a:pPr algn="ctr"/>
                      <a:r>
                        <a:rPr lang="en-US" sz="900" b="0" dirty="0">
                          <a:solidFill>
                            <a:schemeClr val="tx1">
                              <a:lumMod val="65000"/>
                              <a:lumOff val="35000"/>
                            </a:schemeClr>
                          </a:solidFill>
                        </a:rPr>
                        <a:t>Enable to make the most of the moment that matters</a:t>
                      </a:r>
                      <a:endParaRPr lang="en-GB" sz="900" b="0" dirty="0">
                        <a:solidFill>
                          <a:schemeClr val="tx1">
                            <a:lumMod val="65000"/>
                            <a:lumOff val="35000"/>
                          </a:schemeClr>
                        </a:solidFill>
                      </a:endParaRPr>
                    </a:p>
                  </a:txBody>
                  <a:tcPr>
                    <a:noFill/>
                  </a:tcPr>
                </a:tc>
                <a:tc>
                  <a:txBody>
                    <a:bodyPr/>
                    <a:lstStyle/>
                    <a:p>
                      <a:pPr algn="ctr"/>
                      <a:r>
                        <a:rPr lang="en-US" sz="900" b="0" dirty="0">
                          <a:solidFill>
                            <a:schemeClr val="tx1">
                              <a:lumMod val="65000"/>
                              <a:lumOff val="35000"/>
                            </a:schemeClr>
                          </a:solidFill>
                        </a:rPr>
                        <a:t>Seamlessly integrates into customer’s lifestyle</a:t>
                      </a:r>
                      <a:endParaRPr lang="en-GB" sz="900" b="0" dirty="0">
                        <a:solidFill>
                          <a:schemeClr val="tx1">
                            <a:lumMod val="65000"/>
                            <a:lumOff val="35000"/>
                          </a:schemeClr>
                        </a:solidFill>
                      </a:endParaRPr>
                    </a:p>
                  </a:txBody>
                  <a:tcPr>
                    <a:noFill/>
                  </a:tcPr>
                </a:tc>
                <a:extLst>
                  <a:ext uri="{0D108BD9-81ED-4DB2-BD59-A6C34878D82A}">
                    <a16:rowId xmlns:a16="http://schemas.microsoft.com/office/drawing/2014/main" val="3206199869"/>
                  </a:ext>
                </a:extLst>
              </a:tr>
            </a:tbl>
          </a:graphicData>
        </a:graphic>
      </p:graphicFrame>
      <p:graphicFrame>
        <p:nvGraphicFramePr>
          <p:cNvPr id="40" name="Chart 39">
            <a:extLst>
              <a:ext uri="{FF2B5EF4-FFF2-40B4-BE49-F238E27FC236}">
                <a16:creationId xmlns:a16="http://schemas.microsoft.com/office/drawing/2014/main" id="{E43A0F15-C69D-4649-85A1-7B4D28457636}"/>
              </a:ext>
            </a:extLst>
          </p:cNvPr>
          <p:cNvGraphicFramePr/>
          <p:nvPr>
            <p:extLst>
              <p:ext uri="{D42A27DB-BD31-4B8C-83A1-F6EECF244321}">
                <p14:modId xmlns:p14="http://schemas.microsoft.com/office/powerpoint/2010/main" val="1919798685"/>
              </p:ext>
            </p:extLst>
          </p:nvPr>
        </p:nvGraphicFramePr>
        <p:xfrm>
          <a:off x="4098537" y="3795272"/>
          <a:ext cx="4175816" cy="16866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1" name="Table 11">
            <a:extLst>
              <a:ext uri="{FF2B5EF4-FFF2-40B4-BE49-F238E27FC236}">
                <a16:creationId xmlns:a16="http://schemas.microsoft.com/office/drawing/2014/main" id="{89AF52E4-1175-4214-BD46-0714EEC14D4A}"/>
              </a:ext>
            </a:extLst>
          </p:cNvPr>
          <p:cNvGraphicFramePr>
            <a:graphicFrameLocks noGrp="1"/>
          </p:cNvGraphicFramePr>
          <p:nvPr>
            <p:extLst>
              <p:ext uri="{D42A27DB-BD31-4B8C-83A1-F6EECF244321}">
                <p14:modId xmlns:p14="http://schemas.microsoft.com/office/powerpoint/2010/main" val="3674456416"/>
              </p:ext>
            </p:extLst>
          </p:nvPr>
        </p:nvGraphicFramePr>
        <p:xfrm>
          <a:off x="4354470" y="5391758"/>
          <a:ext cx="3655668" cy="694852"/>
        </p:xfrm>
        <a:graphic>
          <a:graphicData uri="http://schemas.openxmlformats.org/drawingml/2006/table">
            <a:tbl>
              <a:tblPr firstRow="1" bandRow="1">
                <a:tableStyleId>{5C22544A-7EE6-4342-B048-85BDC9FD1C3A}</a:tableStyleId>
              </a:tblPr>
              <a:tblGrid>
                <a:gridCol w="1218556">
                  <a:extLst>
                    <a:ext uri="{9D8B030D-6E8A-4147-A177-3AD203B41FA5}">
                      <a16:colId xmlns:a16="http://schemas.microsoft.com/office/drawing/2014/main" val="1845517279"/>
                    </a:ext>
                  </a:extLst>
                </a:gridCol>
                <a:gridCol w="1218556">
                  <a:extLst>
                    <a:ext uri="{9D8B030D-6E8A-4147-A177-3AD203B41FA5}">
                      <a16:colId xmlns:a16="http://schemas.microsoft.com/office/drawing/2014/main" val="2682506796"/>
                    </a:ext>
                  </a:extLst>
                </a:gridCol>
                <a:gridCol w="1218556">
                  <a:extLst>
                    <a:ext uri="{9D8B030D-6E8A-4147-A177-3AD203B41FA5}">
                      <a16:colId xmlns:a16="http://schemas.microsoft.com/office/drawing/2014/main" val="1955528025"/>
                    </a:ext>
                  </a:extLst>
                </a:gridCol>
              </a:tblGrid>
              <a:tr h="694852">
                <a:tc>
                  <a:txBody>
                    <a:bodyPr/>
                    <a:lstStyle/>
                    <a:p>
                      <a:pPr algn="ctr"/>
                      <a:r>
                        <a:rPr lang="en-US" sz="900" b="0" dirty="0">
                          <a:solidFill>
                            <a:schemeClr val="tx1">
                              <a:lumMod val="65000"/>
                              <a:lumOff val="35000"/>
                            </a:schemeClr>
                          </a:solidFill>
                        </a:rPr>
                        <a:t>Provides smart and easy digital banking services</a:t>
                      </a:r>
                      <a:endParaRPr lang="en-GB" sz="900" b="0" dirty="0">
                        <a:solidFill>
                          <a:schemeClr val="tx1">
                            <a:lumMod val="65000"/>
                            <a:lumOff val="35000"/>
                          </a:schemeClr>
                        </a:solidFill>
                      </a:endParaRPr>
                    </a:p>
                  </a:txBody>
                  <a:tcPr>
                    <a:noFill/>
                  </a:tcPr>
                </a:tc>
                <a:tc>
                  <a:txBody>
                    <a:bodyPr/>
                    <a:lstStyle/>
                    <a:p>
                      <a:pPr algn="ctr"/>
                      <a:r>
                        <a:rPr lang="en-US" sz="900" b="0" dirty="0">
                          <a:solidFill>
                            <a:schemeClr val="tx1">
                              <a:lumMod val="65000"/>
                              <a:lumOff val="35000"/>
                            </a:schemeClr>
                          </a:solidFill>
                        </a:rPr>
                        <a:t>Enable to make the most of the moment that matters</a:t>
                      </a:r>
                      <a:endParaRPr lang="en-GB" sz="900" b="0" dirty="0">
                        <a:solidFill>
                          <a:schemeClr val="tx1">
                            <a:lumMod val="65000"/>
                            <a:lumOff val="35000"/>
                          </a:schemeClr>
                        </a:solidFill>
                      </a:endParaRPr>
                    </a:p>
                  </a:txBody>
                  <a:tcPr>
                    <a:noFill/>
                  </a:tcPr>
                </a:tc>
                <a:tc>
                  <a:txBody>
                    <a:bodyPr/>
                    <a:lstStyle/>
                    <a:p>
                      <a:pPr algn="ctr"/>
                      <a:r>
                        <a:rPr lang="en-US" sz="900" b="0" dirty="0">
                          <a:solidFill>
                            <a:schemeClr val="tx1">
                              <a:lumMod val="65000"/>
                              <a:lumOff val="35000"/>
                            </a:schemeClr>
                          </a:solidFill>
                        </a:rPr>
                        <a:t>Seamlessly integrates into customer’s lifestyle</a:t>
                      </a:r>
                      <a:endParaRPr lang="en-GB" sz="900" b="0" dirty="0">
                        <a:solidFill>
                          <a:schemeClr val="tx1">
                            <a:lumMod val="65000"/>
                            <a:lumOff val="35000"/>
                          </a:schemeClr>
                        </a:solidFill>
                      </a:endParaRPr>
                    </a:p>
                  </a:txBody>
                  <a:tcPr>
                    <a:noFill/>
                  </a:tcPr>
                </a:tc>
                <a:extLst>
                  <a:ext uri="{0D108BD9-81ED-4DB2-BD59-A6C34878D82A}">
                    <a16:rowId xmlns:a16="http://schemas.microsoft.com/office/drawing/2014/main" val="3206199869"/>
                  </a:ext>
                </a:extLst>
              </a:tr>
            </a:tbl>
          </a:graphicData>
        </a:graphic>
      </p:graphicFrame>
      <p:graphicFrame>
        <p:nvGraphicFramePr>
          <p:cNvPr id="42" name="Chart 41">
            <a:extLst>
              <a:ext uri="{FF2B5EF4-FFF2-40B4-BE49-F238E27FC236}">
                <a16:creationId xmlns:a16="http://schemas.microsoft.com/office/drawing/2014/main" id="{5E477578-DA2F-4C2C-9992-3E6AE08CEF51}"/>
              </a:ext>
            </a:extLst>
          </p:cNvPr>
          <p:cNvGraphicFramePr/>
          <p:nvPr>
            <p:extLst>
              <p:ext uri="{D42A27DB-BD31-4B8C-83A1-F6EECF244321}">
                <p14:modId xmlns:p14="http://schemas.microsoft.com/office/powerpoint/2010/main" val="474696380"/>
              </p:ext>
            </p:extLst>
          </p:nvPr>
        </p:nvGraphicFramePr>
        <p:xfrm>
          <a:off x="8034571" y="3790756"/>
          <a:ext cx="4175816" cy="168661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3" name="Table 11">
            <a:extLst>
              <a:ext uri="{FF2B5EF4-FFF2-40B4-BE49-F238E27FC236}">
                <a16:creationId xmlns:a16="http://schemas.microsoft.com/office/drawing/2014/main" id="{12FCED12-89AC-4B3B-9C34-288E986573E1}"/>
              </a:ext>
            </a:extLst>
          </p:cNvPr>
          <p:cNvGraphicFramePr>
            <a:graphicFrameLocks noGrp="1"/>
          </p:cNvGraphicFramePr>
          <p:nvPr>
            <p:extLst>
              <p:ext uri="{D42A27DB-BD31-4B8C-83A1-F6EECF244321}">
                <p14:modId xmlns:p14="http://schemas.microsoft.com/office/powerpoint/2010/main" val="590637470"/>
              </p:ext>
            </p:extLst>
          </p:nvPr>
        </p:nvGraphicFramePr>
        <p:xfrm>
          <a:off x="8290504" y="5387242"/>
          <a:ext cx="3655668" cy="694852"/>
        </p:xfrm>
        <a:graphic>
          <a:graphicData uri="http://schemas.openxmlformats.org/drawingml/2006/table">
            <a:tbl>
              <a:tblPr firstRow="1" bandRow="1">
                <a:tableStyleId>{5C22544A-7EE6-4342-B048-85BDC9FD1C3A}</a:tableStyleId>
              </a:tblPr>
              <a:tblGrid>
                <a:gridCol w="1218556">
                  <a:extLst>
                    <a:ext uri="{9D8B030D-6E8A-4147-A177-3AD203B41FA5}">
                      <a16:colId xmlns:a16="http://schemas.microsoft.com/office/drawing/2014/main" val="1845517279"/>
                    </a:ext>
                  </a:extLst>
                </a:gridCol>
                <a:gridCol w="1218556">
                  <a:extLst>
                    <a:ext uri="{9D8B030D-6E8A-4147-A177-3AD203B41FA5}">
                      <a16:colId xmlns:a16="http://schemas.microsoft.com/office/drawing/2014/main" val="2682506796"/>
                    </a:ext>
                  </a:extLst>
                </a:gridCol>
                <a:gridCol w="1218556">
                  <a:extLst>
                    <a:ext uri="{9D8B030D-6E8A-4147-A177-3AD203B41FA5}">
                      <a16:colId xmlns:a16="http://schemas.microsoft.com/office/drawing/2014/main" val="1955528025"/>
                    </a:ext>
                  </a:extLst>
                </a:gridCol>
              </a:tblGrid>
              <a:tr h="694852">
                <a:tc>
                  <a:txBody>
                    <a:bodyPr/>
                    <a:lstStyle/>
                    <a:p>
                      <a:pPr algn="ctr"/>
                      <a:r>
                        <a:rPr lang="en-US" sz="900" b="0" dirty="0">
                          <a:solidFill>
                            <a:schemeClr val="tx1">
                              <a:lumMod val="65000"/>
                              <a:lumOff val="35000"/>
                            </a:schemeClr>
                          </a:solidFill>
                        </a:rPr>
                        <a:t>Provides smart and easy digital banking services</a:t>
                      </a:r>
                      <a:endParaRPr lang="en-GB" sz="900" b="0" dirty="0">
                        <a:solidFill>
                          <a:schemeClr val="tx1">
                            <a:lumMod val="65000"/>
                            <a:lumOff val="35000"/>
                          </a:schemeClr>
                        </a:solidFill>
                      </a:endParaRPr>
                    </a:p>
                  </a:txBody>
                  <a:tcPr>
                    <a:noFill/>
                  </a:tcPr>
                </a:tc>
                <a:tc>
                  <a:txBody>
                    <a:bodyPr/>
                    <a:lstStyle/>
                    <a:p>
                      <a:pPr algn="ctr"/>
                      <a:r>
                        <a:rPr lang="en-US" sz="900" b="0" dirty="0">
                          <a:solidFill>
                            <a:schemeClr val="tx1">
                              <a:lumMod val="65000"/>
                              <a:lumOff val="35000"/>
                            </a:schemeClr>
                          </a:solidFill>
                        </a:rPr>
                        <a:t>Enable to make the most of the moment that matters</a:t>
                      </a:r>
                      <a:endParaRPr lang="en-GB" sz="900" b="0" dirty="0">
                        <a:solidFill>
                          <a:schemeClr val="tx1">
                            <a:lumMod val="65000"/>
                            <a:lumOff val="35000"/>
                          </a:schemeClr>
                        </a:solidFill>
                      </a:endParaRPr>
                    </a:p>
                  </a:txBody>
                  <a:tcPr>
                    <a:noFill/>
                  </a:tcPr>
                </a:tc>
                <a:tc>
                  <a:txBody>
                    <a:bodyPr/>
                    <a:lstStyle/>
                    <a:p>
                      <a:pPr algn="ctr"/>
                      <a:r>
                        <a:rPr lang="en-US" sz="900" b="0" dirty="0">
                          <a:solidFill>
                            <a:schemeClr val="tx1">
                              <a:lumMod val="65000"/>
                              <a:lumOff val="35000"/>
                            </a:schemeClr>
                          </a:solidFill>
                        </a:rPr>
                        <a:t>Seamlessly integrates into customer’s lifestyle</a:t>
                      </a:r>
                      <a:endParaRPr lang="en-GB" sz="900" b="0" dirty="0">
                        <a:solidFill>
                          <a:schemeClr val="tx1">
                            <a:lumMod val="65000"/>
                            <a:lumOff val="35000"/>
                          </a:schemeClr>
                        </a:solidFill>
                      </a:endParaRPr>
                    </a:p>
                  </a:txBody>
                  <a:tcPr>
                    <a:noFill/>
                  </a:tcPr>
                </a:tc>
                <a:extLst>
                  <a:ext uri="{0D108BD9-81ED-4DB2-BD59-A6C34878D82A}">
                    <a16:rowId xmlns:a16="http://schemas.microsoft.com/office/drawing/2014/main" val="3206199869"/>
                  </a:ext>
                </a:extLst>
              </a:tr>
            </a:tbl>
          </a:graphicData>
        </a:graphic>
      </p:graphicFrame>
      <p:sp>
        <p:nvSpPr>
          <p:cNvPr id="44" name="TextBox 43">
            <a:extLst>
              <a:ext uri="{FF2B5EF4-FFF2-40B4-BE49-F238E27FC236}">
                <a16:creationId xmlns:a16="http://schemas.microsoft.com/office/drawing/2014/main" id="{6AE625A1-F7A0-4F61-9A87-C1A093C497A7}"/>
              </a:ext>
            </a:extLst>
          </p:cNvPr>
          <p:cNvSpPr txBox="1"/>
          <p:nvPr/>
        </p:nvSpPr>
        <p:spPr>
          <a:xfrm>
            <a:off x="255933" y="3478433"/>
            <a:ext cx="1172116" cy="261610"/>
          </a:xfrm>
          <a:prstGeom prst="rect">
            <a:avLst/>
          </a:prstGeom>
          <a:noFill/>
        </p:spPr>
        <p:txBody>
          <a:bodyPr wrap="none" rtlCol="0">
            <a:spAutoFit/>
          </a:bodyPr>
          <a:lstStyle/>
          <a:p>
            <a:r>
              <a:rPr lang="en-GB" sz="1100" u="sng" dirty="0">
                <a:solidFill>
                  <a:schemeClr val="tx1">
                    <a:lumMod val="65000"/>
                    <a:lumOff val="35000"/>
                  </a:schemeClr>
                </a:solidFill>
              </a:rPr>
              <a:t>Message recall:</a:t>
            </a:r>
            <a:endParaRPr lang="en-GB" sz="1000" u="sng" dirty="0">
              <a:solidFill>
                <a:schemeClr val="tx1">
                  <a:lumMod val="65000"/>
                  <a:lumOff val="35000"/>
                </a:schemeClr>
              </a:solidFill>
            </a:endParaRPr>
          </a:p>
        </p:txBody>
      </p:sp>
      <p:sp>
        <p:nvSpPr>
          <p:cNvPr id="45" name="TextBox 44">
            <a:extLst>
              <a:ext uri="{FF2B5EF4-FFF2-40B4-BE49-F238E27FC236}">
                <a16:creationId xmlns:a16="http://schemas.microsoft.com/office/drawing/2014/main" id="{04C348F1-5844-4866-8DC7-FCE20F94E7C7}"/>
              </a:ext>
            </a:extLst>
          </p:cNvPr>
          <p:cNvSpPr txBox="1"/>
          <p:nvPr/>
        </p:nvSpPr>
        <p:spPr>
          <a:xfrm>
            <a:off x="4114799" y="3478433"/>
            <a:ext cx="1172116" cy="261610"/>
          </a:xfrm>
          <a:prstGeom prst="rect">
            <a:avLst/>
          </a:prstGeom>
          <a:noFill/>
        </p:spPr>
        <p:txBody>
          <a:bodyPr wrap="none" rtlCol="0">
            <a:spAutoFit/>
          </a:bodyPr>
          <a:lstStyle/>
          <a:p>
            <a:r>
              <a:rPr lang="en-GB" sz="1100" u="sng" dirty="0">
                <a:solidFill>
                  <a:schemeClr val="tx1">
                    <a:lumMod val="65000"/>
                    <a:lumOff val="35000"/>
                  </a:schemeClr>
                </a:solidFill>
              </a:rPr>
              <a:t>Message recall:</a:t>
            </a:r>
            <a:endParaRPr lang="en-GB" sz="1000" u="sng" dirty="0">
              <a:solidFill>
                <a:schemeClr val="tx1">
                  <a:lumMod val="65000"/>
                  <a:lumOff val="35000"/>
                </a:schemeClr>
              </a:solidFill>
            </a:endParaRPr>
          </a:p>
        </p:txBody>
      </p:sp>
      <p:sp>
        <p:nvSpPr>
          <p:cNvPr id="46" name="TextBox 45">
            <a:extLst>
              <a:ext uri="{FF2B5EF4-FFF2-40B4-BE49-F238E27FC236}">
                <a16:creationId xmlns:a16="http://schemas.microsoft.com/office/drawing/2014/main" id="{6269B967-C857-467F-8E0C-6E40868F79ED}"/>
              </a:ext>
            </a:extLst>
          </p:cNvPr>
          <p:cNvSpPr txBox="1"/>
          <p:nvPr/>
        </p:nvSpPr>
        <p:spPr>
          <a:xfrm>
            <a:off x="8222733" y="3478433"/>
            <a:ext cx="1172116" cy="261610"/>
          </a:xfrm>
          <a:prstGeom prst="rect">
            <a:avLst/>
          </a:prstGeom>
          <a:noFill/>
        </p:spPr>
        <p:txBody>
          <a:bodyPr wrap="none" rtlCol="0">
            <a:spAutoFit/>
          </a:bodyPr>
          <a:lstStyle/>
          <a:p>
            <a:r>
              <a:rPr lang="en-GB" sz="1100" u="sng" dirty="0">
                <a:solidFill>
                  <a:schemeClr val="tx1">
                    <a:lumMod val="65000"/>
                    <a:lumOff val="35000"/>
                  </a:schemeClr>
                </a:solidFill>
              </a:rPr>
              <a:t>Message recall:</a:t>
            </a:r>
            <a:endParaRPr lang="en-GB" sz="1000" u="sng" dirty="0">
              <a:solidFill>
                <a:schemeClr val="tx1">
                  <a:lumMod val="65000"/>
                  <a:lumOff val="35000"/>
                </a:schemeClr>
              </a:solidFill>
            </a:endParaRPr>
          </a:p>
        </p:txBody>
      </p:sp>
      <p:sp>
        <p:nvSpPr>
          <p:cNvPr id="49" name="TextBox 48">
            <a:extLst>
              <a:ext uri="{FF2B5EF4-FFF2-40B4-BE49-F238E27FC236}">
                <a16:creationId xmlns:a16="http://schemas.microsoft.com/office/drawing/2014/main" id="{C56FA18E-DFB3-4956-921B-1690A6EFA718}"/>
              </a:ext>
            </a:extLst>
          </p:cNvPr>
          <p:cNvSpPr txBox="1"/>
          <p:nvPr/>
        </p:nvSpPr>
        <p:spPr>
          <a:xfrm>
            <a:off x="1056416" y="4459532"/>
            <a:ext cx="628298" cy="276999"/>
          </a:xfrm>
          <a:prstGeom prst="rect">
            <a:avLst/>
          </a:prstGeom>
          <a:noFill/>
        </p:spPr>
        <p:txBody>
          <a:bodyPr wrap="square" rtlCol="0">
            <a:spAutoFit/>
          </a:bodyPr>
          <a:lstStyle/>
          <a:p>
            <a:r>
              <a:rPr lang="en-GB" sz="1200" dirty="0">
                <a:solidFill>
                  <a:schemeClr val="tx1">
                    <a:lumMod val="65000"/>
                    <a:lumOff val="35000"/>
                  </a:schemeClr>
                </a:solidFill>
              </a:rPr>
              <a:t>Top 2</a:t>
            </a:r>
          </a:p>
        </p:txBody>
      </p:sp>
      <p:sp>
        <p:nvSpPr>
          <p:cNvPr id="51" name="TextBox 50">
            <a:extLst>
              <a:ext uri="{FF2B5EF4-FFF2-40B4-BE49-F238E27FC236}">
                <a16:creationId xmlns:a16="http://schemas.microsoft.com/office/drawing/2014/main" id="{C3325AC0-C834-42DA-8D18-DA9B6E24651A}"/>
              </a:ext>
            </a:extLst>
          </p:cNvPr>
          <p:cNvSpPr txBox="1"/>
          <p:nvPr/>
        </p:nvSpPr>
        <p:spPr>
          <a:xfrm>
            <a:off x="1056416" y="3948097"/>
            <a:ext cx="628298" cy="276999"/>
          </a:xfrm>
          <a:prstGeom prst="rect">
            <a:avLst/>
          </a:prstGeom>
          <a:noFill/>
        </p:spPr>
        <p:txBody>
          <a:bodyPr wrap="square" rtlCol="0">
            <a:spAutoFit/>
          </a:bodyPr>
          <a:lstStyle/>
          <a:p>
            <a:r>
              <a:rPr lang="en-GB" sz="1200" dirty="0">
                <a:solidFill>
                  <a:schemeClr val="tx1">
                    <a:lumMod val="65000"/>
                    <a:lumOff val="35000"/>
                  </a:schemeClr>
                </a:solidFill>
              </a:rPr>
              <a:t>Top 3</a:t>
            </a:r>
          </a:p>
        </p:txBody>
      </p:sp>
      <p:sp>
        <p:nvSpPr>
          <p:cNvPr id="52" name="Espace réservé du texte 15">
            <a:extLst>
              <a:ext uri="{FF2B5EF4-FFF2-40B4-BE49-F238E27FC236}">
                <a16:creationId xmlns:a16="http://schemas.microsoft.com/office/drawing/2014/main" id="{041C087B-B360-42F2-90A5-90D02D7ABDF3}"/>
              </a:ext>
            </a:extLst>
          </p:cNvPr>
          <p:cNvSpPr txBox="1">
            <a:spLocks/>
          </p:cNvSpPr>
          <p:nvPr/>
        </p:nvSpPr>
        <p:spPr>
          <a:xfrm>
            <a:off x="5991638" y="6519446"/>
            <a:ext cx="2999962" cy="338554"/>
          </a:xfrm>
          <a:prstGeom prst="rect">
            <a:avLst/>
          </a:prstGeom>
        </p:spPr>
        <p:txBody>
          <a:bodyPr vert="horz" wrap="square" lIns="0" tIns="45720" rIns="0" bIns="45720" rtlCol="0" anchor="t">
            <a:spAutoFit/>
          </a:bodyPr>
          <a:lstStyle>
            <a:lvl1pPr marL="0" indent="0" algn="l" defTabSz="914400" rtl="0" eaLnBrk="1" latinLnBrk="0" hangingPunct="1">
              <a:lnSpc>
                <a:spcPct val="100000"/>
              </a:lnSpc>
              <a:spcBef>
                <a:spcPts val="300"/>
              </a:spcBef>
              <a:buSzPct val="50000"/>
              <a:buFont typeface="Arial" panose="020B0604020202020204" pitchFamily="34" charset="0"/>
              <a:buNone/>
              <a:defRPr sz="1600" b="0" kern="1200" cap="none" spc="0" baseline="0">
                <a:solidFill>
                  <a:schemeClr val="tx1"/>
                </a:solidFill>
                <a:latin typeface="+mn-lt"/>
                <a:ea typeface="+mn-ea"/>
                <a:cs typeface="+mn-cs"/>
              </a:defRPr>
            </a:lvl1pPr>
            <a:lvl2pPr marL="133350" indent="0" algn="ctr"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ctr"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ctr"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ctr"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800" i="1" dirty="0">
                <a:solidFill>
                  <a:schemeClr val="bg1">
                    <a:lumMod val="50000"/>
                  </a:schemeClr>
                </a:solidFill>
              </a:rPr>
              <a:t>Top 2: Agree strongly + Agree</a:t>
            </a:r>
          </a:p>
          <a:p>
            <a:pPr>
              <a:spcBef>
                <a:spcPts val="0"/>
              </a:spcBef>
            </a:pPr>
            <a:r>
              <a:rPr lang="en-GB" sz="800" i="1" dirty="0">
                <a:solidFill>
                  <a:schemeClr val="bg1">
                    <a:lumMod val="50000"/>
                  </a:schemeClr>
                </a:solidFill>
              </a:rPr>
              <a:t>Top 3: Agree strongly + Agree + Agree Somewhat</a:t>
            </a:r>
            <a:endParaRPr lang="fr-FR" sz="800" i="1" dirty="0">
              <a:solidFill>
                <a:schemeClr val="bg1">
                  <a:lumMod val="50000"/>
                </a:schemeClr>
              </a:solidFill>
            </a:endParaRPr>
          </a:p>
        </p:txBody>
      </p:sp>
    </p:spTree>
    <p:extLst>
      <p:ext uri="{BB962C8B-B14F-4D97-AF65-F5344CB8AC3E}">
        <p14:creationId xmlns:p14="http://schemas.microsoft.com/office/powerpoint/2010/main" val="2959701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a:extLst>
              <a:ext uri="{FF2B5EF4-FFF2-40B4-BE49-F238E27FC236}">
                <a16:creationId xmlns:a16="http://schemas.microsoft.com/office/drawing/2014/main" id="{7F3E8744-C973-4D6B-8043-C6B0FF00BD17}"/>
              </a:ext>
            </a:extLst>
          </p:cNvPr>
          <p:cNvGraphicFramePr/>
          <p:nvPr>
            <p:extLst>
              <p:ext uri="{D42A27DB-BD31-4B8C-83A1-F6EECF244321}">
                <p14:modId xmlns:p14="http://schemas.microsoft.com/office/powerpoint/2010/main" val="1781169739"/>
              </p:ext>
            </p:extLst>
          </p:nvPr>
        </p:nvGraphicFramePr>
        <p:xfrm>
          <a:off x="8610600" y="1733233"/>
          <a:ext cx="1920240" cy="45879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a:extLst>
              <a:ext uri="{FF2B5EF4-FFF2-40B4-BE49-F238E27FC236}">
                <a16:creationId xmlns:a16="http://schemas.microsoft.com/office/drawing/2014/main" id="{6A48B184-F1DA-4326-8677-BB4F81A13415}"/>
              </a:ext>
            </a:extLst>
          </p:cNvPr>
          <p:cNvGraphicFramePr/>
          <p:nvPr>
            <p:extLst>
              <p:ext uri="{D42A27DB-BD31-4B8C-83A1-F6EECF244321}">
                <p14:modId xmlns:p14="http://schemas.microsoft.com/office/powerpoint/2010/main" val="813672147"/>
              </p:ext>
            </p:extLst>
          </p:nvPr>
        </p:nvGraphicFramePr>
        <p:xfrm>
          <a:off x="2190911" y="1704022"/>
          <a:ext cx="1923889" cy="4587949"/>
        </p:xfrm>
        <a:graphic>
          <a:graphicData uri="http://schemas.openxmlformats.org/drawingml/2006/chart">
            <c:chart xmlns:c="http://schemas.openxmlformats.org/drawingml/2006/chart" xmlns:r="http://schemas.openxmlformats.org/officeDocument/2006/relationships" r:id="rId4"/>
          </a:graphicData>
        </a:graphic>
      </p:graphicFrame>
      <p:sp>
        <p:nvSpPr>
          <p:cNvPr id="25" name="Espace réservé du texte 15">
            <a:extLst>
              <a:ext uri="{FF2B5EF4-FFF2-40B4-BE49-F238E27FC236}">
                <a16:creationId xmlns:a16="http://schemas.microsoft.com/office/drawing/2014/main" id="{84DF722F-B308-4875-B950-2AD820BA2909}"/>
              </a:ext>
            </a:extLst>
          </p:cNvPr>
          <p:cNvSpPr txBox="1">
            <a:spLocks/>
          </p:cNvSpPr>
          <p:nvPr/>
        </p:nvSpPr>
        <p:spPr>
          <a:xfrm>
            <a:off x="2023208" y="6283455"/>
            <a:ext cx="11463417" cy="584775"/>
          </a:xfrm>
          <a:prstGeom prst="rect">
            <a:avLst/>
          </a:prstGeom>
        </p:spPr>
        <p:txBody>
          <a:bodyPr vert="horz" lIns="0" tIns="45720" rIns="0" bIns="45720" rtlCol="0" anchor="t">
            <a:spAutoFit/>
          </a:bodyPr>
          <a:lstStyle>
            <a:lvl1pPr marL="0" indent="0" algn="l" defTabSz="914400" rtl="0" eaLnBrk="1" latinLnBrk="0" hangingPunct="1">
              <a:lnSpc>
                <a:spcPct val="100000"/>
              </a:lnSpc>
              <a:spcBef>
                <a:spcPts val="300"/>
              </a:spcBef>
              <a:buSzPct val="50000"/>
              <a:buFont typeface="Arial" panose="020B0604020202020204" pitchFamily="34" charset="0"/>
              <a:buNone/>
              <a:defRPr sz="1600" b="0" kern="1200" cap="none" spc="0" baseline="0">
                <a:solidFill>
                  <a:schemeClr val="tx1"/>
                </a:solidFill>
                <a:latin typeface="+mn-lt"/>
                <a:ea typeface="+mn-ea"/>
                <a:cs typeface="+mn-cs"/>
              </a:defRPr>
            </a:lvl1pPr>
            <a:lvl2pPr marL="133350" indent="0" algn="ctr"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ctr"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ctr"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ctr"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sz="800" i="1" dirty="0">
                <a:solidFill>
                  <a:schemeClr val="bg1">
                    <a:lumMod val="50000"/>
                  </a:schemeClr>
                </a:solidFill>
              </a:rPr>
              <a:t>Ref. C8</a:t>
            </a:r>
          </a:p>
          <a:p>
            <a:pPr marL="171450" indent="-171450">
              <a:spcBef>
                <a:spcPts val="0"/>
              </a:spcBef>
              <a:buFont typeface="Arial" panose="020B0604020202020204" pitchFamily="34" charset="0"/>
              <a:buChar char="•"/>
            </a:pPr>
            <a:r>
              <a:rPr lang="fr-FR" sz="800" i="1" dirty="0">
                <a:solidFill>
                  <a:schemeClr val="bg1">
                    <a:lumMod val="50000"/>
                  </a:schemeClr>
                </a:solidFill>
              </a:rPr>
              <a:t>General </a:t>
            </a:r>
            <a:r>
              <a:rPr lang="en-GB" sz="800" i="1" dirty="0">
                <a:solidFill>
                  <a:schemeClr val="bg1">
                    <a:lumMod val="50000"/>
                  </a:schemeClr>
                </a:solidFill>
              </a:rPr>
              <a:t>customers</a:t>
            </a:r>
            <a:r>
              <a:rPr lang="fr-FR" sz="800" i="1" dirty="0">
                <a:solidFill>
                  <a:schemeClr val="bg1">
                    <a:lumMod val="50000"/>
                  </a:schemeClr>
                </a:solidFill>
              </a:rPr>
              <a:t> </a:t>
            </a:r>
            <a:r>
              <a:rPr lang="fr-FR" sz="800" i="1" dirty="0" err="1">
                <a:solidFill>
                  <a:schemeClr val="bg1">
                    <a:lumMod val="50000"/>
                  </a:schemeClr>
                </a:solidFill>
              </a:rPr>
              <a:t>who</a:t>
            </a:r>
            <a:r>
              <a:rPr lang="fr-FR" sz="800" i="1" dirty="0">
                <a:solidFill>
                  <a:schemeClr val="bg1">
                    <a:lumMod val="50000"/>
                  </a:schemeClr>
                </a:solidFill>
              </a:rPr>
              <a:t> </a:t>
            </a:r>
            <a:r>
              <a:rPr lang="fr-FR" sz="800" i="1" dirty="0" err="1">
                <a:solidFill>
                  <a:schemeClr val="bg1">
                    <a:lumMod val="50000"/>
                  </a:schemeClr>
                </a:solidFill>
              </a:rPr>
              <a:t>saw</a:t>
            </a:r>
            <a:r>
              <a:rPr lang="fr-FR" sz="800" i="1" dirty="0">
                <a:solidFill>
                  <a:schemeClr val="bg1">
                    <a:lumMod val="50000"/>
                  </a:schemeClr>
                </a:solidFill>
              </a:rPr>
              <a:t> the ad = Online + Offline (all: n=241)</a:t>
            </a:r>
          </a:p>
          <a:p>
            <a:pPr marL="171450" indent="-171450">
              <a:spcBef>
                <a:spcPts val="0"/>
              </a:spcBef>
              <a:buFont typeface="Arial" panose="020B0604020202020204" pitchFamily="34" charset="0"/>
              <a:buChar char="•"/>
            </a:pPr>
            <a:r>
              <a:rPr lang="fr-FR" sz="800" i="1" dirty="0">
                <a:solidFill>
                  <a:schemeClr val="bg1">
                    <a:lumMod val="50000"/>
                  </a:schemeClr>
                </a:solidFill>
              </a:rPr>
              <a:t>DSB </a:t>
            </a:r>
            <a:r>
              <a:rPr lang="en-GB" sz="800" i="1" dirty="0">
                <a:solidFill>
                  <a:schemeClr val="bg1">
                    <a:lumMod val="50000"/>
                  </a:schemeClr>
                </a:solidFill>
              </a:rPr>
              <a:t>customers</a:t>
            </a:r>
            <a:r>
              <a:rPr lang="fr-FR" sz="800" i="1" dirty="0">
                <a:solidFill>
                  <a:schemeClr val="bg1">
                    <a:lumMod val="50000"/>
                  </a:schemeClr>
                </a:solidFill>
              </a:rPr>
              <a:t> </a:t>
            </a:r>
            <a:r>
              <a:rPr lang="fr-FR" sz="800" i="1" dirty="0" err="1">
                <a:solidFill>
                  <a:schemeClr val="bg1">
                    <a:lumMod val="50000"/>
                  </a:schemeClr>
                </a:solidFill>
              </a:rPr>
              <a:t>who</a:t>
            </a:r>
            <a:r>
              <a:rPr lang="fr-FR" sz="800" i="1" dirty="0">
                <a:solidFill>
                  <a:schemeClr val="bg1">
                    <a:lumMod val="50000"/>
                  </a:schemeClr>
                </a:solidFill>
              </a:rPr>
              <a:t> </a:t>
            </a:r>
            <a:r>
              <a:rPr lang="fr-FR" sz="800" i="1" dirty="0" err="1">
                <a:solidFill>
                  <a:schemeClr val="bg1">
                    <a:lumMod val="50000"/>
                  </a:schemeClr>
                </a:solidFill>
              </a:rPr>
              <a:t>saw</a:t>
            </a:r>
            <a:r>
              <a:rPr lang="fr-FR" sz="800" i="1" dirty="0">
                <a:solidFill>
                  <a:schemeClr val="bg1">
                    <a:lumMod val="50000"/>
                  </a:schemeClr>
                </a:solidFill>
              </a:rPr>
              <a:t> the ad = Online + Branch (all: n=235)</a:t>
            </a:r>
          </a:p>
          <a:p>
            <a:pPr marL="171450" indent="-171450">
              <a:spcBef>
                <a:spcPts val="0"/>
              </a:spcBef>
              <a:buFont typeface="Arial" panose="020B0604020202020204" pitchFamily="34" charset="0"/>
              <a:buChar char="•"/>
            </a:pPr>
            <a:r>
              <a:rPr lang="fr-FR" sz="800" i="1" dirty="0">
                <a:solidFill>
                  <a:schemeClr val="bg1">
                    <a:lumMod val="50000"/>
                  </a:schemeClr>
                </a:solidFill>
              </a:rPr>
              <a:t>SME </a:t>
            </a:r>
            <a:r>
              <a:rPr lang="en-GB" sz="800" i="1" dirty="0">
                <a:solidFill>
                  <a:schemeClr val="bg1">
                    <a:lumMod val="50000"/>
                  </a:schemeClr>
                </a:solidFill>
              </a:rPr>
              <a:t>customers</a:t>
            </a:r>
            <a:r>
              <a:rPr lang="fr-FR" sz="800" i="1" dirty="0">
                <a:solidFill>
                  <a:schemeClr val="bg1">
                    <a:lumMod val="50000"/>
                  </a:schemeClr>
                </a:solidFill>
              </a:rPr>
              <a:t> </a:t>
            </a:r>
            <a:r>
              <a:rPr lang="fr-FR" sz="800" i="1" dirty="0" err="1">
                <a:solidFill>
                  <a:schemeClr val="bg1">
                    <a:lumMod val="50000"/>
                  </a:schemeClr>
                </a:solidFill>
              </a:rPr>
              <a:t>who</a:t>
            </a:r>
            <a:r>
              <a:rPr lang="fr-FR" sz="800" i="1" dirty="0">
                <a:solidFill>
                  <a:schemeClr val="bg1">
                    <a:lumMod val="50000"/>
                  </a:schemeClr>
                </a:solidFill>
              </a:rPr>
              <a:t> </a:t>
            </a:r>
            <a:r>
              <a:rPr lang="fr-FR" sz="800" i="1" dirty="0" err="1">
                <a:solidFill>
                  <a:schemeClr val="bg1">
                    <a:lumMod val="50000"/>
                  </a:schemeClr>
                </a:solidFill>
              </a:rPr>
              <a:t>saw</a:t>
            </a:r>
            <a:r>
              <a:rPr lang="fr-FR" sz="800" i="1" dirty="0">
                <a:solidFill>
                  <a:schemeClr val="bg1">
                    <a:lumMod val="50000"/>
                  </a:schemeClr>
                </a:solidFill>
              </a:rPr>
              <a:t> the ad = Online (all: n=86)</a:t>
            </a:r>
          </a:p>
        </p:txBody>
      </p:sp>
      <p:sp>
        <p:nvSpPr>
          <p:cNvPr id="2" name="Espace réservé du numéro de diapositive 1">
            <a:extLst>
              <a:ext uri="{FF2B5EF4-FFF2-40B4-BE49-F238E27FC236}">
                <a16:creationId xmlns:a16="http://schemas.microsoft.com/office/drawing/2014/main" id="{B286D42A-FE70-4262-AE08-390F242402F6}"/>
              </a:ext>
            </a:extLst>
          </p:cNvPr>
          <p:cNvSpPr>
            <a:spLocks noGrp="1"/>
          </p:cNvSpPr>
          <p:nvPr>
            <p:ph type="sldNum" sz="quarter" idx="14"/>
          </p:nvPr>
        </p:nvSpPr>
        <p:spPr/>
        <p:txBody>
          <a:bodyPr/>
          <a:lstStyle/>
          <a:p>
            <a:fld id="{D61AABEC-672F-4B68-B914-690DA978312C}" type="slidenum">
              <a:rPr lang="en-GB" smtClean="0"/>
              <a:pPr/>
              <a:t>5</a:t>
            </a:fld>
            <a:r>
              <a:rPr lang="en-GB" dirty="0"/>
              <a:t> ‒ </a:t>
            </a:r>
          </a:p>
        </p:txBody>
      </p:sp>
      <p:sp>
        <p:nvSpPr>
          <p:cNvPr id="5" name="Titre 4">
            <a:extLst>
              <a:ext uri="{FF2B5EF4-FFF2-40B4-BE49-F238E27FC236}">
                <a16:creationId xmlns:a16="http://schemas.microsoft.com/office/drawing/2014/main" id="{F6F63A45-B2C8-4319-9958-FF99EA51292F}"/>
              </a:ext>
            </a:extLst>
          </p:cNvPr>
          <p:cNvSpPr>
            <a:spLocks noGrp="1"/>
          </p:cNvSpPr>
          <p:nvPr>
            <p:ph type="title"/>
          </p:nvPr>
        </p:nvSpPr>
        <p:spPr>
          <a:xfrm>
            <a:off x="404786" y="152400"/>
            <a:ext cx="11382428" cy="480131"/>
          </a:xfrm>
        </p:spPr>
        <p:txBody>
          <a:bodyPr/>
          <a:lstStyle/>
          <a:p>
            <a:r>
              <a:rPr lang="en-GB" dirty="0"/>
              <a:t>Campaign Diagnostics (Top 2 Box)</a:t>
            </a:r>
          </a:p>
        </p:txBody>
      </p:sp>
      <p:sp>
        <p:nvSpPr>
          <p:cNvPr id="3" name="Text Placeholder 2">
            <a:extLst>
              <a:ext uri="{FF2B5EF4-FFF2-40B4-BE49-F238E27FC236}">
                <a16:creationId xmlns:a16="http://schemas.microsoft.com/office/drawing/2014/main" id="{E40D1526-C75B-4796-90B7-5143C12FAEE2}"/>
              </a:ext>
            </a:extLst>
          </p:cNvPr>
          <p:cNvSpPr>
            <a:spLocks noGrp="1"/>
          </p:cNvSpPr>
          <p:nvPr>
            <p:ph type="body" sz="quarter" idx="15"/>
          </p:nvPr>
        </p:nvSpPr>
        <p:spPr>
          <a:xfrm>
            <a:off x="457200" y="547452"/>
            <a:ext cx="10972800" cy="595548"/>
          </a:xfrm>
        </p:spPr>
        <p:txBody>
          <a:bodyPr wrap="square"/>
          <a:lstStyle/>
          <a:p>
            <a:pPr>
              <a:lnSpc>
                <a:spcPct val="85000"/>
              </a:lnSpc>
            </a:pPr>
            <a:r>
              <a:rPr lang="en-HK" sz="1400" dirty="0"/>
              <a:t>As such, rating of the campaign is generally lower among existing DSB customers.  Among general customers, the ad is rated high on being memorable and its ability to promote DSB’s comprehensive digital banking services. While it increased understanding of DSB’s digital capabilities among SME customers </a:t>
            </a:r>
            <a:r>
              <a:rPr lang="en-HK" sz="1400"/>
              <a:t>and encouraged word-of-mouth</a:t>
            </a:r>
            <a:r>
              <a:rPr lang="en-HK" sz="1400" dirty="0"/>
              <a:t>.</a:t>
            </a:r>
          </a:p>
        </p:txBody>
      </p:sp>
      <p:sp>
        <p:nvSpPr>
          <p:cNvPr id="29" name="Espace réservé du texte 5">
            <a:extLst>
              <a:ext uri="{FF2B5EF4-FFF2-40B4-BE49-F238E27FC236}">
                <a16:creationId xmlns:a16="http://schemas.microsoft.com/office/drawing/2014/main" id="{84FA371D-E42C-4EC1-9763-8A49CEC2A3FA}"/>
              </a:ext>
            </a:extLst>
          </p:cNvPr>
          <p:cNvSpPr txBox="1">
            <a:spLocks/>
          </p:cNvSpPr>
          <p:nvPr/>
        </p:nvSpPr>
        <p:spPr>
          <a:xfrm>
            <a:off x="520148" y="1219200"/>
            <a:ext cx="3121480" cy="341632"/>
          </a:xfrm>
          <a:prstGeom prst="rect">
            <a:avLst/>
          </a:prstGeom>
        </p:spPr>
        <p:txBody>
          <a:bodyPr vert="horz" lIns="0" tIns="45720" rIns="0" bIns="45720" rtlCol="0" anchor="b">
            <a:spAutoFit/>
          </a:bodyPr>
          <a:lstStyle>
            <a:defPPr>
              <a:defRPr lang="fr-FR"/>
            </a:defPPr>
            <a:lvl1pPr indent="0">
              <a:lnSpc>
                <a:spcPct val="100000"/>
              </a:lnSpc>
              <a:spcBef>
                <a:spcPts val="1800"/>
              </a:spcBef>
              <a:buSzPct val="50000"/>
              <a:buFont typeface="Arial" panose="020B0604020202020204" pitchFamily="34" charset="0"/>
              <a:buNone/>
              <a:defRPr sz="1600" b="1" cap="all" spc="0" baseline="0">
                <a:solidFill>
                  <a:srgbClr val="758CC0"/>
                </a:solidFill>
              </a:defRPr>
            </a:lvl1pPr>
            <a:lvl2pPr marL="133350" indent="0" algn="ctr">
              <a:lnSpc>
                <a:spcPct val="100000"/>
              </a:lnSpc>
              <a:spcBef>
                <a:spcPts val="600"/>
              </a:spcBef>
              <a:buSzPct val="80000"/>
              <a:buFontTx/>
              <a:buNone/>
              <a:defRPr sz="1600"/>
            </a:lvl2pPr>
            <a:lvl3pPr marL="542925" indent="0" algn="ctr">
              <a:lnSpc>
                <a:spcPct val="100000"/>
              </a:lnSpc>
              <a:spcBef>
                <a:spcPts val="600"/>
              </a:spcBef>
              <a:buFont typeface="Arial" panose="020B0604020202020204" pitchFamily="34" charset="0"/>
              <a:buNone/>
              <a:defRPr sz="1400"/>
            </a:lvl3pPr>
            <a:lvl4pPr marL="758825" indent="0" algn="ctr">
              <a:lnSpc>
                <a:spcPct val="90000"/>
              </a:lnSpc>
              <a:spcBef>
                <a:spcPts val="500"/>
              </a:spcBef>
              <a:buFont typeface="Arial" panose="020B0604020202020204" pitchFamily="34" charset="0"/>
              <a:buNone/>
              <a:defRPr sz="1100">
                <a:solidFill>
                  <a:schemeClr val="bg2"/>
                </a:solidFill>
              </a:defRPr>
            </a:lvl4pPr>
            <a:lvl5pPr marL="1033463" indent="0" algn="ctr">
              <a:lnSpc>
                <a:spcPct val="90000"/>
              </a:lnSpc>
              <a:spcBef>
                <a:spcPts val="500"/>
              </a:spcBef>
              <a:buFont typeface="HelveticaNeueLT Std Lt Cn" panose="020B0406020202030204" pitchFamily="34" charset="0"/>
              <a:buNone/>
              <a:defRPr sz="105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General Customers</a:t>
            </a:r>
          </a:p>
        </p:txBody>
      </p:sp>
      <p:sp>
        <p:nvSpPr>
          <p:cNvPr id="30" name="Espace réservé du texte 6">
            <a:extLst>
              <a:ext uri="{FF2B5EF4-FFF2-40B4-BE49-F238E27FC236}">
                <a16:creationId xmlns:a16="http://schemas.microsoft.com/office/drawing/2014/main" id="{08A4A93C-AE64-4084-9952-5CEE8F2B6BBD}"/>
              </a:ext>
            </a:extLst>
          </p:cNvPr>
          <p:cNvSpPr txBox="1">
            <a:spLocks/>
          </p:cNvSpPr>
          <p:nvPr/>
        </p:nvSpPr>
        <p:spPr>
          <a:xfrm>
            <a:off x="4727120" y="1219200"/>
            <a:ext cx="3121480" cy="341632"/>
          </a:xfrm>
          <a:prstGeom prst="rect">
            <a:avLst/>
          </a:prstGeom>
        </p:spPr>
        <p:txBody>
          <a:bodyPr vert="horz" lIns="0" tIns="45720" rIns="0" bIns="45720" rtlCol="0" anchor="b">
            <a:spAutoFit/>
          </a:bodyPr>
          <a:lstStyle>
            <a:lvl1pPr marL="0" indent="0" algn="l" defTabSz="914400" rtl="0" eaLnBrk="1" latinLnBrk="0" hangingPunct="1">
              <a:lnSpc>
                <a:spcPct val="100000"/>
              </a:lnSpc>
              <a:spcBef>
                <a:spcPts val="1800"/>
              </a:spcBef>
              <a:buSzPct val="50000"/>
              <a:buFont typeface="Arial" panose="020B0604020202020204" pitchFamily="34" charset="0"/>
              <a:buNone/>
              <a:defRPr sz="1600" b="1" kern="1200" cap="all" spc="0" baseline="0">
                <a:solidFill>
                  <a:schemeClr val="tx2"/>
                </a:solidFill>
                <a:latin typeface="+mn-lt"/>
                <a:ea typeface="+mn-ea"/>
                <a:cs typeface="+mn-cs"/>
              </a:defRPr>
            </a:lvl1pPr>
            <a:lvl2pPr marL="133350" indent="0" algn="ctr"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ctr"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ctr"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ctr"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CE0058"/>
                </a:solidFill>
              </a:rPr>
              <a:t>DSB EXISTING CUSTOMERS</a:t>
            </a:r>
          </a:p>
        </p:txBody>
      </p:sp>
      <p:sp>
        <p:nvSpPr>
          <p:cNvPr id="31" name="Espace réservé du texte 7">
            <a:extLst>
              <a:ext uri="{FF2B5EF4-FFF2-40B4-BE49-F238E27FC236}">
                <a16:creationId xmlns:a16="http://schemas.microsoft.com/office/drawing/2014/main" id="{5F1AE33F-ED0D-4833-A19B-E9FBB7448840}"/>
              </a:ext>
            </a:extLst>
          </p:cNvPr>
          <p:cNvSpPr txBox="1">
            <a:spLocks/>
          </p:cNvSpPr>
          <p:nvPr/>
        </p:nvSpPr>
        <p:spPr>
          <a:xfrm>
            <a:off x="8600068" y="1219200"/>
            <a:ext cx="3121480" cy="341632"/>
          </a:xfrm>
          <a:prstGeom prst="rect">
            <a:avLst/>
          </a:prstGeom>
        </p:spPr>
        <p:txBody>
          <a:bodyPr vert="horz" lIns="0" tIns="45720" rIns="0" bIns="45720" rtlCol="0" anchor="b">
            <a:spAutoFit/>
          </a:bodyPr>
          <a:lstStyle>
            <a:lvl1pPr marL="0" indent="0" algn="l" defTabSz="914400" rtl="0" eaLnBrk="1" latinLnBrk="0" hangingPunct="1">
              <a:lnSpc>
                <a:spcPct val="100000"/>
              </a:lnSpc>
              <a:spcBef>
                <a:spcPts val="1800"/>
              </a:spcBef>
              <a:buSzPct val="50000"/>
              <a:buFont typeface="Arial" panose="020B0604020202020204" pitchFamily="34" charset="0"/>
              <a:buNone/>
              <a:defRPr sz="1600" b="1" kern="1200" cap="all" spc="0" baseline="0">
                <a:solidFill>
                  <a:schemeClr val="accent4"/>
                </a:solidFill>
                <a:latin typeface="+mn-lt"/>
                <a:ea typeface="+mn-ea"/>
                <a:cs typeface="+mn-cs"/>
              </a:defRPr>
            </a:lvl1pPr>
            <a:lvl2pPr marL="133350" indent="0" algn="ctr"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ctr"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ctr"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ctr"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77C5D5"/>
                </a:solidFill>
              </a:rPr>
              <a:t>SME CUSTOMERS</a:t>
            </a:r>
          </a:p>
        </p:txBody>
      </p:sp>
      <p:graphicFrame>
        <p:nvGraphicFramePr>
          <p:cNvPr id="22" name="Table 21">
            <a:extLst>
              <a:ext uri="{FF2B5EF4-FFF2-40B4-BE49-F238E27FC236}">
                <a16:creationId xmlns:a16="http://schemas.microsoft.com/office/drawing/2014/main" id="{7348D97B-555E-40AE-AEEA-6EB98E8D0AF9}"/>
              </a:ext>
            </a:extLst>
          </p:cNvPr>
          <p:cNvGraphicFramePr>
            <a:graphicFrameLocks noGrp="1"/>
          </p:cNvGraphicFramePr>
          <p:nvPr>
            <p:extLst>
              <p:ext uri="{D42A27DB-BD31-4B8C-83A1-F6EECF244321}">
                <p14:modId xmlns:p14="http://schemas.microsoft.com/office/powerpoint/2010/main" val="2889668504"/>
              </p:ext>
            </p:extLst>
          </p:nvPr>
        </p:nvGraphicFramePr>
        <p:xfrm>
          <a:off x="152400" y="1824398"/>
          <a:ext cx="1984487" cy="4305680"/>
        </p:xfrm>
        <a:graphic>
          <a:graphicData uri="http://schemas.openxmlformats.org/drawingml/2006/table">
            <a:tbl>
              <a:tblPr>
                <a:tableStyleId>{5C22544A-7EE6-4342-B048-85BDC9FD1C3A}</a:tableStyleId>
              </a:tblPr>
              <a:tblGrid>
                <a:gridCol w="1984487">
                  <a:extLst>
                    <a:ext uri="{9D8B030D-6E8A-4147-A177-3AD203B41FA5}">
                      <a16:colId xmlns:a16="http://schemas.microsoft.com/office/drawing/2014/main" val="1058752216"/>
                    </a:ext>
                  </a:extLst>
                </a:gridCol>
              </a:tblGrid>
              <a:tr h="430568">
                <a:tc>
                  <a:txBody>
                    <a:bodyPr/>
                    <a:lstStyle/>
                    <a:p>
                      <a:pPr algn="r" fontAlgn="b"/>
                      <a:r>
                        <a:rPr lang="en-US" sz="1050" b="0" i="0" u="none" strike="noStrike" dirty="0">
                          <a:solidFill>
                            <a:srgbClr val="000000"/>
                          </a:solidFill>
                          <a:effectLst/>
                          <a:latin typeface="Calibri" panose="020F0502020204030204" pitchFamily="34" charset="0"/>
                        </a:rPr>
                        <a:t>It improves my perception of Dah Sing Bank’s overall image</a:t>
                      </a:r>
                    </a:p>
                  </a:txBody>
                  <a:tcPr marL="6350" marR="6350" marT="6350" marB="0" anchor="ctr">
                    <a:solidFill>
                      <a:schemeClr val="bg1"/>
                    </a:solidFill>
                  </a:tcPr>
                </a:tc>
                <a:extLst>
                  <a:ext uri="{0D108BD9-81ED-4DB2-BD59-A6C34878D82A}">
                    <a16:rowId xmlns:a16="http://schemas.microsoft.com/office/drawing/2014/main" val="2401947149"/>
                  </a:ext>
                </a:extLst>
              </a:tr>
              <a:tr h="430568">
                <a:tc>
                  <a:txBody>
                    <a:bodyPr/>
                    <a:lstStyle/>
                    <a:p>
                      <a:pPr algn="r" fontAlgn="b"/>
                      <a:r>
                        <a:rPr lang="en-US" sz="1050" b="0" i="0" u="none" strike="noStrike" dirty="0">
                          <a:solidFill>
                            <a:srgbClr val="000000"/>
                          </a:solidFill>
                          <a:effectLst/>
                          <a:latin typeface="Calibri" panose="020F0502020204030204" pitchFamily="34" charset="0"/>
                        </a:rPr>
                        <a:t>It increases my understanding of Dah Sing Bank’s digital capabilities</a:t>
                      </a:r>
                    </a:p>
                  </a:txBody>
                  <a:tcPr marL="6350" marR="6350" marT="6350" marB="0" anchor="ctr">
                    <a:solidFill>
                      <a:schemeClr val="bg1"/>
                    </a:solidFill>
                  </a:tcPr>
                </a:tc>
                <a:extLst>
                  <a:ext uri="{0D108BD9-81ED-4DB2-BD59-A6C34878D82A}">
                    <a16:rowId xmlns:a16="http://schemas.microsoft.com/office/drawing/2014/main" val="1257404810"/>
                  </a:ext>
                </a:extLst>
              </a:tr>
              <a:tr h="430568">
                <a:tc>
                  <a:txBody>
                    <a:bodyPr/>
                    <a:lstStyle/>
                    <a:p>
                      <a:pPr algn="r" fontAlgn="b"/>
                      <a:r>
                        <a:rPr lang="en-US" sz="1050" b="0" i="0" u="none" strike="noStrike" dirty="0">
                          <a:solidFill>
                            <a:srgbClr val="000000"/>
                          </a:solidFill>
                          <a:effectLst/>
                          <a:latin typeface="Calibri" panose="020F0502020204030204" pitchFamily="34" charset="0"/>
                        </a:rPr>
                        <a:t>It gives Dah Sing Bank a modern and progressive image</a:t>
                      </a:r>
                    </a:p>
                  </a:txBody>
                  <a:tcPr marL="6350" marR="6350" marT="6350" marB="0" anchor="ctr">
                    <a:solidFill>
                      <a:schemeClr val="bg1"/>
                    </a:solidFill>
                  </a:tcPr>
                </a:tc>
                <a:extLst>
                  <a:ext uri="{0D108BD9-81ED-4DB2-BD59-A6C34878D82A}">
                    <a16:rowId xmlns:a16="http://schemas.microsoft.com/office/drawing/2014/main" val="1014389730"/>
                  </a:ext>
                </a:extLst>
              </a:tr>
              <a:tr h="430568">
                <a:tc>
                  <a:txBody>
                    <a:bodyPr/>
                    <a:lstStyle/>
                    <a:p>
                      <a:pPr algn="r" fontAlgn="b"/>
                      <a:r>
                        <a:rPr lang="en-US" sz="1050" b="0" i="0" u="none" strike="noStrike" dirty="0">
                          <a:solidFill>
                            <a:srgbClr val="000000"/>
                          </a:solidFill>
                          <a:effectLst/>
                          <a:latin typeface="Calibri" panose="020F0502020204030204" pitchFamily="34" charset="0"/>
                        </a:rPr>
                        <a:t>Dah Sing Bank understands customer needs</a:t>
                      </a:r>
                    </a:p>
                  </a:txBody>
                  <a:tcPr marL="6350" marR="6350" marT="6350" marB="0" anchor="ctr">
                    <a:solidFill>
                      <a:schemeClr val="bg1"/>
                    </a:solidFill>
                  </a:tcPr>
                </a:tc>
                <a:extLst>
                  <a:ext uri="{0D108BD9-81ED-4DB2-BD59-A6C34878D82A}">
                    <a16:rowId xmlns:a16="http://schemas.microsoft.com/office/drawing/2014/main" val="1896482675"/>
                  </a:ext>
                </a:extLst>
              </a:tr>
              <a:tr h="430568">
                <a:tc>
                  <a:txBody>
                    <a:bodyPr/>
                    <a:lstStyle/>
                    <a:p>
                      <a:pPr algn="r" fontAlgn="b"/>
                      <a:r>
                        <a:rPr lang="en-US" sz="1050" b="0" i="0" u="none" strike="noStrike" dirty="0">
                          <a:solidFill>
                            <a:srgbClr val="000000"/>
                          </a:solidFill>
                          <a:effectLst/>
                          <a:latin typeface="Calibri" panose="020F0502020204030204" pitchFamily="34" charset="0"/>
                        </a:rPr>
                        <a:t>DSB provides comprehensive range of digital banking services</a:t>
                      </a:r>
                    </a:p>
                  </a:txBody>
                  <a:tcPr marL="6350" marR="6350" marT="6350" marB="0" anchor="ctr">
                    <a:solidFill>
                      <a:schemeClr val="bg1"/>
                    </a:solidFill>
                  </a:tcPr>
                </a:tc>
                <a:extLst>
                  <a:ext uri="{0D108BD9-81ED-4DB2-BD59-A6C34878D82A}">
                    <a16:rowId xmlns:a16="http://schemas.microsoft.com/office/drawing/2014/main" val="939742238"/>
                  </a:ext>
                </a:extLst>
              </a:tr>
              <a:tr h="430568">
                <a:tc>
                  <a:txBody>
                    <a:bodyPr/>
                    <a:lstStyle/>
                    <a:p>
                      <a:pPr algn="r" fontAlgn="b"/>
                      <a:r>
                        <a:rPr lang="en-US" sz="1050" b="0" i="0" u="none" strike="noStrike" dirty="0">
                          <a:solidFill>
                            <a:srgbClr val="000000"/>
                          </a:solidFill>
                          <a:effectLst/>
                          <a:latin typeface="Calibri" panose="020F0502020204030204" pitchFamily="34" charset="0"/>
                        </a:rPr>
                        <a:t>DSB’s digital banking services are relevant to my needs</a:t>
                      </a:r>
                    </a:p>
                  </a:txBody>
                  <a:tcPr marL="6350" marR="6350" marT="6350" marB="0" anchor="ctr">
                    <a:solidFill>
                      <a:schemeClr val="bg1"/>
                    </a:solidFill>
                  </a:tcPr>
                </a:tc>
                <a:extLst>
                  <a:ext uri="{0D108BD9-81ED-4DB2-BD59-A6C34878D82A}">
                    <a16:rowId xmlns:a16="http://schemas.microsoft.com/office/drawing/2014/main" val="385470964"/>
                  </a:ext>
                </a:extLst>
              </a:tr>
              <a:tr h="430568">
                <a:tc>
                  <a:txBody>
                    <a:bodyPr/>
                    <a:lstStyle/>
                    <a:p>
                      <a:pPr algn="r" fontAlgn="b"/>
                      <a:r>
                        <a:rPr lang="en-US" sz="1050" b="0" i="0" u="none" strike="noStrike" dirty="0">
                          <a:solidFill>
                            <a:srgbClr val="000000"/>
                          </a:solidFill>
                          <a:effectLst/>
                          <a:latin typeface="Calibri" panose="020F0502020204030204" pitchFamily="34" charset="0"/>
                        </a:rPr>
                        <a:t>Dah Sing Bank’s digital banking services are easy to use</a:t>
                      </a:r>
                    </a:p>
                  </a:txBody>
                  <a:tcPr marL="6350" marR="6350" marT="6350" marB="0" anchor="ctr">
                    <a:solidFill>
                      <a:schemeClr val="bg1"/>
                    </a:solidFill>
                  </a:tcPr>
                </a:tc>
                <a:extLst>
                  <a:ext uri="{0D108BD9-81ED-4DB2-BD59-A6C34878D82A}">
                    <a16:rowId xmlns:a16="http://schemas.microsoft.com/office/drawing/2014/main" val="3309216532"/>
                  </a:ext>
                </a:extLst>
              </a:tr>
              <a:tr h="430568">
                <a:tc>
                  <a:txBody>
                    <a:bodyPr/>
                    <a:lstStyle/>
                    <a:p>
                      <a:pPr algn="r" fontAlgn="b"/>
                      <a:r>
                        <a:rPr lang="en-US" sz="1050" b="0" i="0" u="none" strike="noStrike" dirty="0">
                          <a:solidFill>
                            <a:srgbClr val="000000"/>
                          </a:solidFill>
                          <a:effectLst/>
                          <a:latin typeface="Calibri" panose="020F0502020204030204" pitchFamily="34" charset="0"/>
                        </a:rPr>
                        <a:t>The ad is memorable and positive</a:t>
                      </a:r>
                    </a:p>
                  </a:txBody>
                  <a:tcPr marL="6350" marR="6350" marT="6350" marB="0" anchor="ctr">
                    <a:solidFill>
                      <a:schemeClr val="bg1"/>
                    </a:solidFill>
                  </a:tcPr>
                </a:tc>
                <a:extLst>
                  <a:ext uri="{0D108BD9-81ED-4DB2-BD59-A6C34878D82A}">
                    <a16:rowId xmlns:a16="http://schemas.microsoft.com/office/drawing/2014/main" val="558906163"/>
                  </a:ext>
                </a:extLst>
              </a:tr>
              <a:tr h="430568">
                <a:tc>
                  <a:txBody>
                    <a:bodyPr/>
                    <a:lstStyle/>
                    <a:p>
                      <a:pPr algn="r" fontAlgn="b"/>
                      <a:r>
                        <a:rPr lang="en-US" sz="1050" b="0" i="0" u="none" strike="noStrike" dirty="0">
                          <a:solidFill>
                            <a:srgbClr val="000000"/>
                          </a:solidFill>
                          <a:effectLst/>
                          <a:latin typeface="Calibri" panose="020F0502020204030204" pitchFamily="34" charset="0"/>
                        </a:rPr>
                        <a:t>It increases my interest to use Dah Sing Bank’s digital banking services</a:t>
                      </a:r>
                    </a:p>
                  </a:txBody>
                  <a:tcPr marL="6350" marR="6350" marT="6350" marB="0" anchor="ctr">
                    <a:solidFill>
                      <a:schemeClr val="bg1"/>
                    </a:solidFill>
                  </a:tcPr>
                </a:tc>
                <a:extLst>
                  <a:ext uri="{0D108BD9-81ED-4DB2-BD59-A6C34878D82A}">
                    <a16:rowId xmlns:a16="http://schemas.microsoft.com/office/drawing/2014/main" val="602453549"/>
                  </a:ext>
                </a:extLst>
              </a:tr>
              <a:tr h="430568">
                <a:tc>
                  <a:txBody>
                    <a:bodyPr/>
                    <a:lstStyle/>
                    <a:p>
                      <a:pPr algn="r" fontAlgn="b"/>
                      <a:r>
                        <a:rPr lang="en-US" sz="1050" b="0" i="0" u="none" strike="noStrike" dirty="0">
                          <a:solidFill>
                            <a:srgbClr val="000000"/>
                          </a:solidFill>
                          <a:effectLst/>
                          <a:latin typeface="Calibri" panose="020F0502020204030204" pitchFamily="34" charset="0"/>
                        </a:rPr>
                        <a:t>I will consider to tell  my friends about DSB’s digital banking services</a:t>
                      </a:r>
                    </a:p>
                  </a:txBody>
                  <a:tcPr marL="6350" marR="6350" marT="6350" marB="0" anchor="ctr">
                    <a:solidFill>
                      <a:schemeClr val="bg1"/>
                    </a:solidFill>
                  </a:tcPr>
                </a:tc>
                <a:extLst>
                  <a:ext uri="{0D108BD9-81ED-4DB2-BD59-A6C34878D82A}">
                    <a16:rowId xmlns:a16="http://schemas.microsoft.com/office/drawing/2014/main" val="2839364661"/>
                  </a:ext>
                </a:extLst>
              </a:tr>
            </a:tbl>
          </a:graphicData>
        </a:graphic>
      </p:graphicFrame>
      <p:sp>
        <p:nvSpPr>
          <p:cNvPr id="10" name="Oval 9">
            <a:extLst>
              <a:ext uri="{FF2B5EF4-FFF2-40B4-BE49-F238E27FC236}">
                <a16:creationId xmlns:a16="http://schemas.microsoft.com/office/drawing/2014/main" id="{F1F9B6BB-C04B-42CD-B4B8-78ABD1EF9477}"/>
              </a:ext>
            </a:extLst>
          </p:cNvPr>
          <p:cNvSpPr/>
          <p:nvPr/>
        </p:nvSpPr>
        <p:spPr>
          <a:xfrm>
            <a:off x="2900855" y="3581400"/>
            <a:ext cx="457200" cy="3810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2" name="Oval 31">
            <a:extLst>
              <a:ext uri="{FF2B5EF4-FFF2-40B4-BE49-F238E27FC236}">
                <a16:creationId xmlns:a16="http://schemas.microsoft.com/office/drawing/2014/main" id="{9B8F026C-B577-4D6B-8CBF-DD3EF4172148}"/>
              </a:ext>
            </a:extLst>
          </p:cNvPr>
          <p:cNvSpPr/>
          <p:nvPr/>
        </p:nvSpPr>
        <p:spPr>
          <a:xfrm>
            <a:off x="2895600" y="4876800"/>
            <a:ext cx="457200" cy="3810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4" name="Oval 33">
            <a:extLst>
              <a:ext uri="{FF2B5EF4-FFF2-40B4-BE49-F238E27FC236}">
                <a16:creationId xmlns:a16="http://schemas.microsoft.com/office/drawing/2014/main" id="{F0D28D4B-5096-480D-9478-CF6D2F41AD9A}"/>
              </a:ext>
            </a:extLst>
          </p:cNvPr>
          <p:cNvSpPr/>
          <p:nvPr/>
        </p:nvSpPr>
        <p:spPr>
          <a:xfrm>
            <a:off x="9677400" y="2362200"/>
            <a:ext cx="457200" cy="3810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5" name="Oval 34">
            <a:extLst>
              <a:ext uri="{FF2B5EF4-FFF2-40B4-BE49-F238E27FC236}">
                <a16:creationId xmlns:a16="http://schemas.microsoft.com/office/drawing/2014/main" id="{9C69933F-6735-4182-A2AC-9E87CD8C4E3B}"/>
              </a:ext>
            </a:extLst>
          </p:cNvPr>
          <p:cNvSpPr/>
          <p:nvPr/>
        </p:nvSpPr>
        <p:spPr>
          <a:xfrm>
            <a:off x="9677400" y="5737738"/>
            <a:ext cx="457200" cy="3810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graphicFrame>
        <p:nvGraphicFramePr>
          <p:cNvPr id="37" name="Chart 36">
            <a:extLst>
              <a:ext uri="{FF2B5EF4-FFF2-40B4-BE49-F238E27FC236}">
                <a16:creationId xmlns:a16="http://schemas.microsoft.com/office/drawing/2014/main" id="{3257A630-2E5B-45A8-900E-545D71ACE5F5}"/>
              </a:ext>
            </a:extLst>
          </p:cNvPr>
          <p:cNvGraphicFramePr/>
          <p:nvPr>
            <p:extLst>
              <p:ext uri="{D42A27DB-BD31-4B8C-83A1-F6EECF244321}">
                <p14:modId xmlns:p14="http://schemas.microsoft.com/office/powerpoint/2010/main" val="2193811800"/>
              </p:ext>
            </p:extLst>
          </p:nvPr>
        </p:nvGraphicFramePr>
        <p:xfrm>
          <a:off x="5242560" y="1725549"/>
          <a:ext cx="1920240" cy="4587949"/>
        </p:xfrm>
        <a:graphic>
          <a:graphicData uri="http://schemas.openxmlformats.org/drawingml/2006/chart">
            <c:chart xmlns:c="http://schemas.openxmlformats.org/drawingml/2006/chart" xmlns:r="http://schemas.openxmlformats.org/officeDocument/2006/relationships" r:id="rId5"/>
          </a:graphicData>
        </a:graphic>
      </p:graphicFrame>
      <p:cxnSp>
        <p:nvCxnSpPr>
          <p:cNvPr id="40" name="Straight Arrow Connector 39">
            <a:extLst>
              <a:ext uri="{FF2B5EF4-FFF2-40B4-BE49-F238E27FC236}">
                <a16:creationId xmlns:a16="http://schemas.microsoft.com/office/drawing/2014/main" id="{9C978B4F-C017-4CFC-B997-49CDAD9E4885}"/>
              </a:ext>
            </a:extLst>
          </p:cNvPr>
          <p:cNvCxnSpPr>
            <a:cxnSpLocks/>
          </p:cNvCxnSpPr>
          <p:nvPr/>
        </p:nvCxnSpPr>
        <p:spPr>
          <a:xfrm flipV="1">
            <a:off x="3597447" y="1825413"/>
            <a:ext cx="103611" cy="150354"/>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1221338-DF11-474F-ACE6-7C45D47A8517}"/>
              </a:ext>
            </a:extLst>
          </p:cNvPr>
          <p:cNvSpPr txBox="1"/>
          <p:nvPr/>
        </p:nvSpPr>
        <p:spPr>
          <a:xfrm>
            <a:off x="3562702" y="1524000"/>
            <a:ext cx="628298" cy="276999"/>
          </a:xfrm>
          <a:prstGeom prst="rect">
            <a:avLst/>
          </a:prstGeom>
          <a:noFill/>
        </p:spPr>
        <p:txBody>
          <a:bodyPr wrap="square" rtlCol="0">
            <a:spAutoFit/>
          </a:bodyPr>
          <a:lstStyle/>
          <a:p>
            <a:r>
              <a:rPr lang="en-GB" sz="1200" dirty="0">
                <a:solidFill>
                  <a:schemeClr val="tx1">
                    <a:lumMod val="65000"/>
                    <a:lumOff val="35000"/>
                  </a:schemeClr>
                </a:solidFill>
              </a:rPr>
              <a:t>Top 3</a:t>
            </a:r>
          </a:p>
        </p:txBody>
      </p:sp>
      <p:cxnSp>
        <p:nvCxnSpPr>
          <p:cNvPr id="42" name="Straight Arrow Connector 41">
            <a:extLst>
              <a:ext uri="{FF2B5EF4-FFF2-40B4-BE49-F238E27FC236}">
                <a16:creationId xmlns:a16="http://schemas.microsoft.com/office/drawing/2014/main" id="{B9894E8A-C184-4C9E-AC7C-0199A55F16DA}"/>
              </a:ext>
            </a:extLst>
          </p:cNvPr>
          <p:cNvCxnSpPr>
            <a:cxnSpLocks/>
          </p:cNvCxnSpPr>
          <p:nvPr/>
        </p:nvCxnSpPr>
        <p:spPr>
          <a:xfrm flipV="1">
            <a:off x="2834445" y="1825413"/>
            <a:ext cx="103611" cy="150354"/>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532513E-B3A1-4789-8812-E28A0D42B0A7}"/>
              </a:ext>
            </a:extLst>
          </p:cNvPr>
          <p:cNvSpPr txBox="1"/>
          <p:nvPr/>
        </p:nvSpPr>
        <p:spPr>
          <a:xfrm>
            <a:off x="2572102" y="1545126"/>
            <a:ext cx="628298" cy="276999"/>
          </a:xfrm>
          <a:prstGeom prst="rect">
            <a:avLst/>
          </a:prstGeom>
          <a:noFill/>
        </p:spPr>
        <p:txBody>
          <a:bodyPr wrap="square" rtlCol="0">
            <a:spAutoFit/>
          </a:bodyPr>
          <a:lstStyle/>
          <a:p>
            <a:r>
              <a:rPr lang="en-GB" sz="1200" dirty="0">
                <a:solidFill>
                  <a:schemeClr val="tx1">
                    <a:lumMod val="65000"/>
                    <a:lumOff val="35000"/>
                  </a:schemeClr>
                </a:solidFill>
              </a:rPr>
              <a:t>Top 2</a:t>
            </a:r>
          </a:p>
        </p:txBody>
      </p:sp>
      <p:sp>
        <p:nvSpPr>
          <p:cNvPr id="44" name="Espace réservé du texte 15">
            <a:extLst>
              <a:ext uri="{FF2B5EF4-FFF2-40B4-BE49-F238E27FC236}">
                <a16:creationId xmlns:a16="http://schemas.microsoft.com/office/drawing/2014/main" id="{77B5EF28-29DA-40A2-A322-B6F229C5F344}"/>
              </a:ext>
            </a:extLst>
          </p:cNvPr>
          <p:cNvSpPr txBox="1">
            <a:spLocks/>
          </p:cNvSpPr>
          <p:nvPr/>
        </p:nvSpPr>
        <p:spPr>
          <a:xfrm>
            <a:off x="5991638" y="6519446"/>
            <a:ext cx="2999962" cy="338554"/>
          </a:xfrm>
          <a:prstGeom prst="rect">
            <a:avLst/>
          </a:prstGeom>
        </p:spPr>
        <p:txBody>
          <a:bodyPr vert="horz" wrap="square" lIns="0" tIns="45720" rIns="0" bIns="45720" rtlCol="0" anchor="t">
            <a:spAutoFit/>
          </a:bodyPr>
          <a:lstStyle>
            <a:lvl1pPr marL="0" indent="0" algn="l" defTabSz="914400" rtl="0" eaLnBrk="1" latinLnBrk="0" hangingPunct="1">
              <a:lnSpc>
                <a:spcPct val="100000"/>
              </a:lnSpc>
              <a:spcBef>
                <a:spcPts val="300"/>
              </a:spcBef>
              <a:buSzPct val="50000"/>
              <a:buFont typeface="Arial" panose="020B0604020202020204" pitchFamily="34" charset="0"/>
              <a:buNone/>
              <a:defRPr sz="1600" b="0" kern="1200" cap="none" spc="0" baseline="0">
                <a:solidFill>
                  <a:schemeClr val="tx1"/>
                </a:solidFill>
                <a:latin typeface="+mn-lt"/>
                <a:ea typeface="+mn-ea"/>
                <a:cs typeface="+mn-cs"/>
              </a:defRPr>
            </a:lvl1pPr>
            <a:lvl2pPr marL="133350" indent="0" algn="ctr"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ctr"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ctr"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ctr"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800" i="1" dirty="0">
                <a:solidFill>
                  <a:schemeClr val="bg1">
                    <a:lumMod val="50000"/>
                  </a:schemeClr>
                </a:solidFill>
              </a:rPr>
              <a:t>Top 2: Agree strongly + Agree</a:t>
            </a:r>
          </a:p>
          <a:p>
            <a:pPr>
              <a:spcBef>
                <a:spcPts val="0"/>
              </a:spcBef>
            </a:pPr>
            <a:r>
              <a:rPr lang="en-GB" sz="800" i="1" dirty="0">
                <a:solidFill>
                  <a:schemeClr val="bg1">
                    <a:lumMod val="50000"/>
                  </a:schemeClr>
                </a:solidFill>
              </a:rPr>
              <a:t>Top 3: Agree strongly + Agree + Agree Somewhat</a:t>
            </a:r>
            <a:endParaRPr lang="fr-FR" sz="800" i="1" dirty="0">
              <a:solidFill>
                <a:schemeClr val="bg1">
                  <a:lumMod val="50000"/>
                </a:schemeClr>
              </a:solidFill>
            </a:endParaRPr>
          </a:p>
        </p:txBody>
      </p:sp>
    </p:spTree>
    <p:extLst>
      <p:ext uri="{BB962C8B-B14F-4D97-AF65-F5344CB8AC3E}">
        <p14:creationId xmlns:p14="http://schemas.microsoft.com/office/powerpoint/2010/main" val="55783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a:extLst>
              <a:ext uri="{FF2B5EF4-FFF2-40B4-BE49-F238E27FC236}">
                <a16:creationId xmlns:a16="http://schemas.microsoft.com/office/drawing/2014/main" id="{7F3E8744-C973-4D6B-8043-C6B0FF00BD17}"/>
              </a:ext>
            </a:extLst>
          </p:cNvPr>
          <p:cNvGraphicFramePr/>
          <p:nvPr>
            <p:extLst>
              <p:ext uri="{D42A27DB-BD31-4B8C-83A1-F6EECF244321}">
                <p14:modId xmlns:p14="http://schemas.microsoft.com/office/powerpoint/2010/main" val="1366448829"/>
              </p:ext>
            </p:extLst>
          </p:nvPr>
        </p:nvGraphicFramePr>
        <p:xfrm>
          <a:off x="6716132" y="1733233"/>
          <a:ext cx="1920240" cy="45879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a:extLst>
              <a:ext uri="{FF2B5EF4-FFF2-40B4-BE49-F238E27FC236}">
                <a16:creationId xmlns:a16="http://schemas.microsoft.com/office/drawing/2014/main" id="{6A48B184-F1DA-4326-8677-BB4F81A13415}"/>
              </a:ext>
            </a:extLst>
          </p:cNvPr>
          <p:cNvGraphicFramePr/>
          <p:nvPr>
            <p:extLst>
              <p:ext uri="{D42A27DB-BD31-4B8C-83A1-F6EECF244321}">
                <p14:modId xmlns:p14="http://schemas.microsoft.com/office/powerpoint/2010/main" val="1858376814"/>
              </p:ext>
            </p:extLst>
          </p:nvPr>
        </p:nvGraphicFramePr>
        <p:xfrm>
          <a:off x="3791111" y="1704022"/>
          <a:ext cx="1923889" cy="4587949"/>
        </p:xfrm>
        <a:graphic>
          <a:graphicData uri="http://schemas.openxmlformats.org/drawingml/2006/chart">
            <c:chart xmlns:c="http://schemas.openxmlformats.org/drawingml/2006/chart" xmlns:r="http://schemas.openxmlformats.org/officeDocument/2006/relationships" r:id="rId4"/>
          </a:graphicData>
        </a:graphic>
      </p:graphicFrame>
      <p:sp>
        <p:nvSpPr>
          <p:cNvPr id="25" name="Espace réservé du texte 15">
            <a:extLst>
              <a:ext uri="{FF2B5EF4-FFF2-40B4-BE49-F238E27FC236}">
                <a16:creationId xmlns:a16="http://schemas.microsoft.com/office/drawing/2014/main" id="{84DF722F-B308-4875-B950-2AD820BA2909}"/>
              </a:ext>
            </a:extLst>
          </p:cNvPr>
          <p:cNvSpPr txBox="1">
            <a:spLocks/>
          </p:cNvSpPr>
          <p:nvPr/>
        </p:nvSpPr>
        <p:spPr>
          <a:xfrm>
            <a:off x="2023208" y="6283455"/>
            <a:ext cx="11463417" cy="584775"/>
          </a:xfrm>
          <a:prstGeom prst="rect">
            <a:avLst/>
          </a:prstGeom>
        </p:spPr>
        <p:txBody>
          <a:bodyPr vert="horz" lIns="0" tIns="45720" rIns="0" bIns="45720" rtlCol="0" anchor="t">
            <a:spAutoFit/>
          </a:bodyPr>
          <a:lstStyle>
            <a:lvl1pPr marL="0" indent="0" algn="l" defTabSz="914400" rtl="0" eaLnBrk="1" latinLnBrk="0" hangingPunct="1">
              <a:lnSpc>
                <a:spcPct val="100000"/>
              </a:lnSpc>
              <a:spcBef>
                <a:spcPts val="300"/>
              </a:spcBef>
              <a:buSzPct val="50000"/>
              <a:buFont typeface="Arial" panose="020B0604020202020204" pitchFamily="34" charset="0"/>
              <a:buNone/>
              <a:defRPr sz="1600" b="0" kern="1200" cap="none" spc="0" baseline="0">
                <a:solidFill>
                  <a:schemeClr val="tx1"/>
                </a:solidFill>
                <a:latin typeface="+mn-lt"/>
                <a:ea typeface="+mn-ea"/>
                <a:cs typeface="+mn-cs"/>
              </a:defRPr>
            </a:lvl1pPr>
            <a:lvl2pPr marL="133350" indent="0" algn="ctr"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ctr"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ctr"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ctr"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sz="800" i="1" dirty="0">
                <a:solidFill>
                  <a:schemeClr val="bg1">
                    <a:lumMod val="50000"/>
                  </a:schemeClr>
                </a:solidFill>
              </a:rPr>
              <a:t>Ref. C8</a:t>
            </a:r>
          </a:p>
          <a:p>
            <a:pPr marL="171450" indent="-171450">
              <a:spcBef>
                <a:spcPts val="0"/>
              </a:spcBef>
              <a:buFont typeface="Arial" panose="020B0604020202020204" pitchFamily="34" charset="0"/>
              <a:buChar char="•"/>
            </a:pPr>
            <a:r>
              <a:rPr lang="fr-FR" sz="800" i="1" dirty="0">
                <a:solidFill>
                  <a:schemeClr val="bg1">
                    <a:lumMod val="50000"/>
                  </a:schemeClr>
                </a:solidFill>
              </a:rPr>
              <a:t>General </a:t>
            </a:r>
            <a:r>
              <a:rPr lang="en-GB" sz="800" i="1" dirty="0">
                <a:solidFill>
                  <a:schemeClr val="bg1">
                    <a:lumMod val="50000"/>
                  </a:schemeClr>
                </a:solidFill>
              </a:rPr>
              <a:t>customers</a:t>
            </a:r>
            <a:r>
              <a:rPr lang="fr-FR" sz="800" i="1" dirty="0">
                <a:solidFill>
                  <a:schemeClr val="bg1">
                    <a:lumMod val="50000"/>
                  </a:schemeClr>
                </a:solidFill>
              </a:rPr>
              <a:t> </a:t>
            </a:r>
            <a:r>
              <a:rPr lang="fr-FR" sz="800" i="1" dirty="0" err="1">
                <a:solidFill>
                  <a:schemeClr val="bg1">
                    <a:lumMod val="50000"/>
                  </a:schemeClr>
                </a:solidFill>
              </a:rPr>
              <a:t>who</a:t>
            </a:r>
            <a:r>
              <a:rPr lang="fr-FR" sz="800" i="1" dirty="0">
                <a:solidFill>
                  <a:schemeClr val="bg1">
                    <a:lumMod val="50000"/>
                  </a:schemeClr>
                </a:solidFill>
              </a:rPr>
              <a:t> </a:t>
            </a:r>
            <a:r>
              <a:rPr lang="fr-FR" sz="800" i="1" dirty="0" err="1">
                <a:solidFill>
                  <a:schemeClr val="bg1">
                    <a:lumMod val="50000"/>
                  </a:schemeClr>
                </a:solidFill>
              </a:rPr>
              <a:t>saw</a:t>
            </a:r>
            <a:r>
              <a:rPr lang="fr-FR" sz="800" i="1" dirty="0">
                <a:solidFill>
                  <a:schemeClr val="bg1">
                    <a:lumMod val="50000"/>
                  </a:schemeClr>
                </a:solidFill>
              </a:rPr>
              <a:t> the ad = Online + Offline (all: n=241)</a:t>
            </a:r>
          </a:p>
          <a:p>
            <a:pPr marL="171450" indent="-171450">
              <a:spcBef>
                <a:spcPts val="0"/>
              </a:spcBef>
              <a:buFont typeface="Arial" panose="020B0604020202020204" pitchFamily="34" charset="0"/>
              <a:buChar char="•"/>
            </a:pPr>
            <a:r>
              <a:rPr lang="fr-FR" sz="800" i="1" dirty="0">
                <a:solidFill>
                  <a:schemeClr val="bg1">
                    <a:lumMod val="50000"/>
                  </a:schemeClr>
                </a:solidFill>
              </a:rPr>
              <a:t>DSB </a:t>
            </a:r>
            <a:r>
              <a:rPr lang="en-GB" sz="800" i="1" dirty="0">
                <a:solidFill>
                  <a:schemeClr val="bg1">
                    <a:lumMod val="50000"/>
                  </a:schemeClr>
                </a:solidFill>
              </a:rPr>
              <a:t>customers</a:t>
            </a:r>
            <a:r>
              <a:rPr lang="fr-FR" sz="800" i="1" dirty="0">
                <a:solidFill>
                  <a:schemeClr val="bg1">
                    <a:lumMod val="50000"/>
                  </a:schemeClr>
                </a:solidFill>
              </a:rPr>
              <a:t> </a:t>
            </a:r>
            <a:r>
              <a:rPr lang="fr-FR" sz="800" i="1" dirty="0" err="1">
                <a:solidFill>
                  <a:schemeClr val="bg1">
                    <a:lumMod val="50000"/>
                  </a:schemeClr>
                </a:solidFill>
              </a:rPr>
              <a:t>who</a:t>
            </a:r>
            <a:r>
              <a:rPr lang="fr-FR" sz="800" i="1" dirty="0">
                <a:solidFill>
                  <a:schemeClr val="bg1">
                    <a:lumMod val="50000"/>
                  </a:schemeClr>
                </a:solidFill>
              </a:rPr>
              <a:t> </a:t>
            </a:r>
            <a:r>
              <a:rPr lang="fr-FR" sz="800" i="1" dirty="0" err="1">
                <a:solidFill>
                  <a:schemeClr val="bg1">
                    <a:lumMod val="50000"/>
                  </a:schemeClr>
                </a:solidFill>
              </a:rPr>
              <a:t>saw</a:t>
            </a:r>
            <a:r>
              <a:rPr lang="fr-FR" sz="800" i="1" dirty="0">
                <a:solidFill>
                  <a:schemeClr val="bg1">
                    <a:lumMod val="50000"/>
                  </a:schemeClr>
                </a:solidFill>
              </a:rPr>
              <a:t> the ad = Online + Branch (all: n=235)</a:t>
            </a:r>
          </a:p>
          <a:p>
            <a:pPr marL="171450" indent="-171450">
              <a:spcBef>
                <a:spcPts val="0"/>
              </a:spcBef>
              <a:buFont typeface="Arial" panose="020B0604020202020204" pitchFamily="34" charset="0"/>
              <a:buChar char="•"/>
            </a:pPr>
            <a:r>
              <a:rPr lang="fr-FR" sz="800" i="1" dirty="0">
                <a:solidFill>
                  <a:schemeClr val="bg1">
                    <a:lumMod val="50000"/>
                  </a:schemeClr>
                </a:solidFill>
              </a:rPr>
              <a:t>SME </a:t>
            </a:r>
            <a:r>
              <a:rPr lang="en-GB" sz="800" i="1" dirty="0">
                <a:solidFill>
                  <a:schemeClr val="bg1">
                    <a:lumMod val="50000"/>
                  </a:schemeClr>
                </a:solidFill>
              </a:rPr>
              <a:t>customers</a:t>
            </a:r>
            <a:r>
              <a:rPr lang="fr-FR" sz="800" i="1" dirty="0">
                <a:solidFill>
                  <a:schemeClr val="bg1">
                    <a:lumMod val="50000"/>
                  </a:schemeClr>
                </a:solidFill>
              </a:rPr>
              <a:t> </a:t>
            </a:r>
            <a:r>
              <a:rPr lang="fr-FR" sz="800" i="1" dirty="0" err="1">
                <a:solidFill>
                  <a:schemeClr val="bg1">
                    <a:lumMod val="50000"/>
                  </a:schemeClr>
                </a:solidFill>
              </a:rPr>
              <a:t>who</a:t>
            </a:r>
            <a:r>
              <a:rPr lang="fr-FR" sz="800" i="1" dirty="0">
                <a:solidFill>
                  <a:schemeClr val="bg1">
                    <a:lumMod val="50000"/>
                  </a:schemeClr>
                </a:solidFill>
              </a:rPr>
              <a:t> </a:t>
            </a:r>
            <a:r>
              <a:rPr lang="fr-FR" sz="800" i="1" dirty="0" err="1">
                <a:solidFill>
                  <a:schemeClr val="bg1">
                    <a:lumMod val="50000"/>
                  </a:schemeClr>
                </a:solidFill>
              </a:rPr>
              <a:t>saw</a:t>
            </a:r>
            <a:r>
              <a:rPr lang="fr-FR" sz="800" i="1" dirty="0">
                <a:solidFill>
                  <a:schemeClr val="bg1">
                    <a:lumMod val="50000"/>
                  </a:schemeClr>
                </a:solidFill>
              </a:rPr>
              <a:t> the ad = Online (all: n=86)</a:t>
            </a:r>
          </a:p>
        </p:txBody>
      </p:sp>
      <p:sp>
        <p:nvSpPr>
          <p:cNvPr id="2" name="Espace réservé du numéro de diapositive 1">
            <a:extLst>
              <a:ext uri="{FF2B5EF4-FFF2-40B4-BE49-F238E27FC236}">
                <a16:creationId xmlns:a16="http://schemas.microsoft.com/office/drawing/2014/main" id="{B286D42A-FE70-4262-AE08-390F242402F6}"/>
              </a:ext>
            </a:extLst>
          </p:cNvPr>
          <p:cNvSpPr>
            <a:spLocks noGrp="1"/>
          </p:cNvSpPr>
          <p:nvPr>
            <p:ph type="sldNum" sz="quarter" idx="14"/>
          </p:nvPr>
        </p:nvSpPr>
        <p:spPr/>
        <p:txBody>
          <a:bodyPr/>
          <a:lstStyle/>
          <a:p>
            <a:fld id="{D61AABEC-672F-4B68-B914-690DA978312C}" type="slidenum">
              <a:rPr lang="en-GB" smtClean="0"/>
              <a:pPr/>
              <a:t>6</a:t>
            </a:fld>
            <a:r>
              <a:rPr lang="en-GB" dirty="0"/>
              <a:t> ‒ </a:t>
            </a:r>
          </a:p>
        </p:txBody>
      </p:sp>
      <p:sp>
        <p:nvSpPr>
          <p:cNvPr id="5" name="Titre 4">
            <a:extLst>
              <a:ext uri="{FF2B5EF4-FFF2-40B4-BE49-F238E27FC236}">
                <a16:creationId xmlns:a16="http://schemas.microsoft.com/office/drawing/2014/main" id="{F6F63A45-B2C8-4319-9958-FF99EA51292F}"/>
              </a:ext>
            </a:extLst>
          </p:cNvPr>
          <p:cNvSpPr>
            <a:spLocks noGrp="1"/>
          </p:cNvSpPr>
          <p:nvPr>
            <p:ph type="title"/>
          </p:nvPr>
        </p:nvSpPr>
        <p:spPr>
          <a:xfrm>
            <a:off x="404786" y="152400"/>
            <a:ext cx="11382428" cy="480131"/>
          </a:xfrm>
        </p:spPr>
        <p:txBody>
          <a:bodyPr/>
          <a:lstStyle/>
          <a:p>
            <a:r>
              <a:rPr lang="en-GB" dirty="0"/>
              <a:t>Campaign Diagnostics (Top 2 Box)</a:t>
            </a:r>
          </a:p>
        </p:txBody>
      </p:sp>
      <p:sp>
        <p:nvSpPr>
          <p:cNvPr id="3" name="Text Placeholder 2">
            <a:extLst>
              <a:ext uri="{FF2B5EF4-FFF2-40B4-BE49-F238E27FC236}">
                <a16:creationId xmlns:a16="http://schemas.microsoft.com/office/drawing/2014/main" id="{E40D1526-C75B-4796-90B7-5143C12FAEE2}"/>
              </a:ext>
            </a:extLst>
          </p:cNvPr>
          <p:cNvSpPr>
            <a:spLocks noGrp="1"/>
          </p:cNvSpPr>
          <p:nvPr>
            <p:ph type="body" sz="quarter" idx="15"/>
          </p:nvPr>
        </p:nvSpPr>
        <p:spPr>
          <a:xfrm>
            <a:off x="457200" y="547452"/>
            <a:ext cx="10972800" cy="595548"/>
          </a:xfrm>
        </p:spPr>
        <p:txBody>
          <a:bodyPr wrap="square"/>
          <a:lstStyle/>
          <a:p>
            <a:pPr>
              <a:lnSpc>
                <a:spcPct val="85000"/>
              </a:lnSpc>
            </a:pPr>
            <a:r>
              <a:rPr lang="en-HK" sz="1400" dirty="0"/>
              <a:t>Among individual customers, the ad is rated high on increased understanding of DSB’s digital capabilities and its ability to promote DSB’s comprehensive digital banking services. While it increased understanding of DSB’s digital capabilities among SME customers and encouraged word-of-mouth.</a:t>
            </a:r>
          </a:p>
        </p:txBody>
      </p:sp>
      <p:sp>
        <p:nvSpPr>
          <p:cNvPr id="29" name="Espace réservé du texte 5">
            <a:extLst>
              <a:ext uri="{FF2B5EF4-FFF2-40B4-BE49-F238E27FC236}">
                <a16:creationId xmlns:a16="http://schemas.microsoft.com/office/drawing/2014/main" id="{84FA371D-E42C-4EC1-9763-8A49CEC2A3FA}"/>
              </a:ext>
            </a:extLst>
          </p:cNvPr>
          <p:cNvSpPr txBox="1">
            <a:spLocks/>
          </p:cNvSpPr>
          <p:nvPr/>
        </p:nvSpPr>
        <p:spPr>
          <a:xfrm>
            <a:off x="3152855" y="1208175"/>
            <a:ext cx="3121480" cy="341632"/>
          </a:xfrm>
          <a:prstGeom prst="rect">
            <a:avLst/>
          </a:prstGeom>
        </p:spPr>
        <p:txBody>
          <a:bodyPr vert="horz" lIns="0" tIns="45720" rIns="0" bIns="45720" rtlCol="0" anchor="b">
            <a:spAutoFit/>
          </a:bodyPr>
          <a:lstStyle>
            <a:defPPr>
              <a:defRPr lang="fr-FR"/>
            </a:defPPr>
            <a:lvl1pPr indent="0">
              <a:lnSpc>
                <a:spcPct val="100000"/>
              </a:lnSpc>
              <a:spcBef>
                <a:spcPts val="1800"/>
              </a:spcBef>
              <a:buSzPct val="50000"/>
              <a:buFont typeface="Arial" panose="020B0604020202020204" pitchFamily="34" charset="0"/>
              <a:buNone/>
              <a:defRPr sz="1600" b="1" cap="all" spc="0" baseline="0">
                <a:solidFill>
                  <a:srgbClr val="758CC0"/>
                </a:solidFill>
              </a:defRPr>
            </a:lvl1pPr>
            <a:lvl2pPr marL="133350" indent="0" algn="ctr">
              <a:lnSpc>
                <a:spcPct val="100000"/>
              </a:lnSpc>
              <a:spcBef>
                <a:spcPts val="600"/>
              </a:spcBef>
              <a:buSzPct val="80000"/>
              <a:buFontTx/>
              <a:buNone/>
              <a:defRPr sz="1600"/>
            </a:lvl2pPr>
            <a:lvl3pPr marL="542925" indent="0" algn="ctr">
              <a:lnSpc>
                <a:spcPct val="100000"/>
              </a:lnSpc>
              <a:spcBef>
                <a:spcPts val="600"/>
              </a:spcBef>
              <a:buFont typeface="Arial" panose="020B0604020202020204" pitchFamily="34" charset="0"/>
              <a:buNone/>
              <a:defRPr sz="1400"/>
            </a:lvl3pPr>
            <a:lvl4pPr marL="758825" indent="0" algn="ctr">
              <a:lnSpc>
                <a:spcPct val="90000"/>
              </a:lnSpc>
              <a:spcBef>
                <a:spcPts val="500"/>
              </a:spcBef>
              <a:buFont typeface="Arial" panose="020B0604020202020204" pitchFamily="34" charset="0"/>
              <a:buNone/>
              <a:defRPr sz="1100">
                <a:solidFill>
                  <a:schemeClr val="bg2"/>
                </a:solidFill>
              </a:defRPr>
            </a:lvl4pPr>
            <a:lvl5pPr marL="1033463" indent="0" algn="ctr">
              <a:lnSpc>
                <a:spcPct val="90000"/>
              </a:lnSpc>
              <a:spcBef>
                <a:spcPts val="500"/>
              </a:spcBef>
              <a:buFont typeface="HelveticaNeueLT Std Lt Cn" panose="020B0406020202030204" pitchFamily="34" charset="0"/>
              <a:buNone/>
              <a:defRPr sz="105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General + DSB Customers</a:t>
            </a:r>
          </a:p>
        </p:txBody>
      </p:sp>
      <p:sp>
        <p:nvSpPr>
          <p:cNvPr id="31" name="Espace réservé du texte 7">
            <a:extLst>
              <a:ext uri="{FF2B5EF4-FFF2-40B4-BE49-F238E27FC236}">
                <a16:creationId xmlns:a16="http://schemas.microsoft.com/office/drawing/2014/main" id="{5F1AE33F-ED0D-4833-A19B-E9FBB7448840}"/>
              </a:ext>
            </a:extLst>
          </p:cNvPr>
          <p:cNvSpPr txBox="1">
            <a:spLocks/>
          </p:cNvSpPr>
          <p:nvPr/>
        </p:nvSpPr>
        <p:spPr>
          <a:xfrm>
            <a:off x="6705600" y="1219200"/>
            <a:ext cx="3121480" cy="341632"/>
          </a:xfrm>
          <a:prstGeom prst="rect">
            <a:avLst/>
          </a:prstGeom>
        </p:spPr>
        <p:txBody>
          <a:bodyPr vert="horz" lIns="0" tIns="45720" rIns="0" bIns="45720" rtlCol="0" anchor="b">
            <a:spAutoFit/>
          </a:bodyPr>
          <a:lstStyle>
            <a:lvl1pPr marL="0" indent="0" algn="l" defTabSz="914400" rtl="0" eaLnBrk="1" latinLnBrk="0" hangingPunct="1">
              <a:lnSpc>
                <a:spcPct val="100000"/>
              </a:lnSpc>
              <a:spcBef>
                <a:spcPts val="1800"/>
              </a:spcBef>
              <a:buSzPct val="50000"/>
              <a:buFont typeface="Arial" panose="020B0604020202020204" pitchFamily="34" charset="0"/>
              <a:buNone/>
              <a:defRPr sz="1600" b="1" kern="1200" cap="all" spc="0" baseline="0">
                <a:solidFill>
                  <a:schemeClr val="accent4"/>
                </a:solidFill>
                <a:latin typeface="+mn-lt"/>
                <a:ea typeface="+mn-ea"/>
                <a:cs typeface="+mn-cs"/>
              </a:defRPr>
            </a:lvl1pPr>
            <a:lvl2pPr marL="133350" indent="0" algn="ctr"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ctr"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ctr"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ctr"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77C5D5"/>
                </a:solidFill>
              </a:rPr>
              <a:t>SME CUSTOMERS</a:t>
            </a:r>
          </a:p>
        </p:txBody>
      </p:sp>
      <p:graphicFrame>
        <p:nvGraphicFramePr>
          <p:cNvPr id="22" name="Table 21">
            <a:extLst>
              <a:ext uri="{FF2B5EF4-FFF2-40B4-BE49-F238E27FC236}">
                <a16:creationId xmlns:a16="http://schemas.microsoft.com/office/drawing/2014/main" id="{7348D97B-555E-40AE-AEEA-6EB98E8D0AF9}"/>
              </a:ext>
            </a:extLst>
          </p:cNvPr>
          <p:cNvGraphicFramePr>
            <a:graphicFrameLocks noGrp="1"/>
          </p:cNvGraphicFramePr>
          <p:nvPr>
            <p:extLst>
              <p:ext uri="{D42A27DB-BD31-4B8C-83A1-F6EECF244321}">
                <p14:modId xmlns:p14="http://schemas.microsoft.com/office/powerpoint/2010/main" val="2140745255"/>
              </p:ext>
            </p:extLst>
          </p:nvPr>
        </p:nvGraphicFramePr>
        <p:xfrm>
          <a:off x="152400" y="1824398"/>
          <a:ext cx="3581400" cy="4313778"/>
        </p:xfrm>
        <a:graphic>
          <a:graphicData uri="http://schemas.openxmlformats.org/drawingml/2006/table">
            <a:tbl>
              <a:tblPr>
                <a:tableStyleId>{5C22544A-7EE6-4342-B048-85BDC9FD1C3A}</a:tableStyleId>
              </a:tblPr>
              <a:tblGrid>
                <a:gridCol w="3581400">
                  <a:extLst>
                    <a:ext uri="{9D8B030D-6E8A-4147-A177-3AD203B41FA5}">
                      <a16:colId xmlns:a16="http://schemas.microsoft.com/office/drawing/2014/main" val="1058752216"/>
                    </a:ext>
                  </a:extLst>
                </a:gridCol>
              </a:tblGrid>
              <a:tr h="430568">
                <a:tc>
                  <a:txBody>
                    <a:bodyPr/>
                    <a:lstStyle/>
                    <a:p>
                      <a:pPr algn="r" fontAlgn="b"/>
                      <a:r>
                        <a:rPr lang="en-US" sz="1200" b="0" i="0" u="none" strike="noStrike" dirty="0">
                          <a:solidFill>
                            <a:srgbClr val="000000"/>
                          </a:solidFill>
                          <a:effectLst/>
                          <a:latin typeface="Calibri" panose="020F0502020204030204" pitchFamily="34" charset="0"/>
                        </a:rPr>
                        <a:t>It improves my perception of Dah Sing Bank’s overall image</a:t>
                      </a:r>
                    </a:p>
                  </a:txBody>
                  <a:tcPr marL="6350" marR="6350" marT="6350" marB="0" anchor="ctr">
                    <a:solidFill>
                      <a:schemeClr val="bg1"/>
                    </a:solidFill>
                  </a:tcPr>
                </a:tc>
                <a:extLst>
                  <a:ext uri="{0D108BD9-81ED-4DB2-BD59-A6C34878D82A}">
                    <a16:rowId xmlns:a16="http://schemas.microsoft.com/office/drawing/2014/main" val="2401947149"/>
                  </a:ext>
                </a:extLst>
              </a:tr>
              <a:tr h="430568">
                <a:tc>
                  <a:txBody>
                    <a:bodyPr/>
                    <a:lstStyle/>
                    <a:p>
                      <a:pPr algn="r" fontAlgn="b"/>
                      <a:r>
                        <a:rPr lang="en-US" sz="1200" b="0" i="0" u="none" strike="noStrike" dirty="0">
                          <a:solidFill>
                            <a:srgbClr val="000000"/>
                          </a:solidFill>
                          <a:effectLst/>
                          <a:latin typeface="Calibri" panose="020F0502020204030204" pitchFamily="34" charset="0"/>
                        </a:rPr>
                        <a:t>It increases my understanding of Dah Sing Bank’s digital capabilities</a:t>
                      </a:r>
                    </a:p>
                  </a:txBody>
                  <a:tcPr marL="6350" marR="6350" marT="6350" marB="0" anchor="ctr">
                    <a:solidFill>
                      <a:schemeClr val="bg1"/>
                    </a:solidFill>
                  </a:tcPr>
                </a:tc>
                <a:extLst>
                  <a:ext uri="{0D108BD9-81ED-4DB2-BD59-A6C34878D82A}">
                    <a16:rowId xmlns:a16="http://schemas.microsoft.com/office/drawing/2014/main" val="1257404810"/>
                  </a:ext>
                </a:extLst>
              </a:tr>
              <a:tr h="438666">
                <a:tc>
                  <a:txBody>
                    <a:bodyPr/>
                    <a:lstStyle/>
                    <a:p>
                      <a:pPr algn="r" fontAlgn="b"/>
                      <a:r>
                        <a:rPr lang="en-US" sz="1200" b="0" i="0" u="none" strike="noStrike" dirty="0">
                          <a:solidFill>
                            <a:srgbClr val="000000"/>
                          </a:solidFill>
                          <a:effectLst/>
                          <a:latin typeface="Calibri" panose="020F0502020204030204" pitchFamily="34" charset="0"/>
                        </a:rPr>
                        <a:t>It gives Dah Sing Bank a modern and progressive image</a:t>
                      </a:r>
                    </a:p>
                  </a:txBody>
                  <a:tcPr marL="6350" marR="6350" marT="6350" marB="0" anchor="ctr">
                    <a:solidFill>
                      <a:schemeClr val="bg1"/>
                    </a:solidFill>
                  </a:tcPr>
                </a:tc>
                <a:extLst>
                  <a:ext uri="{0D108BD9-81ED-4DB2-BD59-A6C34878D82A}">
                    <a16:rowId xmlns:a16="http://schemas.microsoft.com/office/drawing/2014/main" val="1014389730"/>
                  </a:ext>
                </a:extLst>
              </a:tr>
              <a:tr h="430568">
                <a:tc>
                  <a:txBody>
                    <a:bodyPr/>
                    <a:lstStyle/>
                    <a:p>
                      <a:pPr algn="r" fontAlgn="b"/>
                      <a:r>
                        <a:rPr lang="en-US" sz="1200" b="0" i="0" u="none" strike="noStrike" dirty="0">
                          <a:solidFill>
                            <a:srgbClr val="000000"/>
                          </a:solidFill>
                          <a:effectLst/>
                          <a:latin typeface="Calibri" panose="020F0502020204030204" pitchFamily="34" charset="0"/>
                        </a:rPr>
                        <a:t>Dah Sing Bank understands customer needs</a:t>
                      </a:r>
                    </a:p>
                  </a:txBody>
                  <a:tcPr marL="6350" marR="6350" marT="6350" marB="0" anchor="ctr">
                    <a:solidFill>
                      <a:schemeClr val="bg1"/>
                    </a:solidFill>
                  </a:tcPr>
                </a:tc>
                <a:extLst>
                  <a:ext uri="{0D108BD9-81ED-4DB2-BD59-A6C34878D82A}">
                    <a16:rowId xmlns:a16="http://schemas.microsoft.com/office/drawing/2014/main" val="1896482675"/>
                  </a:ext>
                </a:extLst>
              </a:tr>
              <a:tr h="430568">
                <a:tc>
                  <a:txBody>
                    <a:bodyPr/>
                    <a:lstStyle/>
                    <a:p>
                      <a:pPr algn="r" fontAlgn="b"/>
                      <a:r>
                        <a:rPr lang="en-US" sz="1200" b="0" i="0" u="none" strike="noStrike" dirty="0">
                          <a:solidFill>
                            <a:srgbClr val="000000"/>
                          </a:solidFill>
                          <a:effectLst/>
                          <a:latin typeface="Calibri" panose="020F0502020204030204" pitchFamily="34" charset="0"/>
                        </a:rPr>
                        <a:t>DSB provides comprehensive range of digital banking services</a:t>
                      </a:r>
                    </a:p>
                  </a:txBody>
                  <a:tcPr marL="6350" marR="6350" marT="6350" marB="0" anchor="ctr">
                    <a:solidFill>
                      <a:schemeClr val="bg1"/>
                    </a:solidFill>
                  </a:tcPr>
                </a:tc>
                <a:extLst>
                  <a:ext uri="{0D108BD9-81ED-4DB2-BD59-A6C34878D82A}">
                    <a16:rowId xmlns:a16="http://schemas.microsoft.com/office/drawing/2014/main" val="939742238"/>
                  </a:ext>
                </a:extLst>
              </a:tr>
              <a:tr h="430568">
                <a:tc>
                  <a:txBody>
                    <a:bodyPr/>
                    <a:lstStyle/>
                    <a:p>
                      <a:pPr algn="r" fontAlgn="b"/>
                      <a:r>
                        <a:rPr lang="en-US" sz="1200" b="0" i="0" u="none" strike="noStrike" dirty="0">
                          <a:solidFill>
                            <a:srgbClr val="000000"/>
                          </a:solidFill>
                          <a:effectLst/>
                          <a:latin typeface="Calibri" panose="020F0502020204030204" pitchFamily="34" charset="0"/>
                        </a:rPr>
                        <a:t>DSB’s digital banking services are relevant to my needs</a:t>
                      </a:r>
                    </a:p>
                  </a:txBody>
                  <a:tcPr marL="6350" marR="6350" marT="6350" marB="0" anchor="ctr">
                    <a:solidFill>
                      <a:schemeClr val="bg1"/>
                    </a:solidFill>
                  </a:tcPr>
                </a:tc>
                <a:extLst>
                  <a:ext uri="{0D108BD9-81ED-4DB2-BD59-A6C34878D82A}">
                    <a16:rowId xmlns:a16="http://schemas.microsoft.com/office/drawing/2014/main" val="385470964"/>
                  </a:ext>
                </a:extLst>
              </a:tr>
              <a:tr h="430568">
                <a:tc>
                  <a:txBody>
                    <a:bodyPr/>
                    <a:lstStyle/>
                    <a:p>
                      <a:pPr algn="r" fontAlgn="b"/>
                      <a:r>
                        <a:rPr lang="en-US" sz="1200" b="0" i="0" u="none" strike="noStrike" dirty="0">
                          <a:solidFill>
                            <a:srgbClr val="000000"/>
                          </a:solidFill>
                          <a:effectLst/>
                          <a:latin typeface="Calibri" panose="020F0502020204030204" pitchFamily="34" charset="0"/>
                        </a:rPr>
                        <a:t>Dah Sing Bank’s digital banking services are easy to use</a:t>
                      </a:r>
                    </a:p>
                  </a:txBody>
                  <a:tcPr marL="6350" marR="6350" marT="6350" marB="0" anchor="ctr">
                    <a:solidFill>
                      <a:schemeClr val="bg1"/>
                    </a:solidFill>
                  </a:tcPr>
                </a:tc>
                <a:extLst>
                  <a:ext uri="{0D108BD9-81ED-4DB2-BD59-A6C34878D82A}">
                    <a16:rowId xmlns:a16="http://schemas.microsoft.com/office/drawing/2014/main" val="3309216532"/>
                  </a:ext>
                </a:extLst>
              </a:tr>
              <a:tr h="430568">
                <a:tc>
                  <a:txBody>
                    <a:bodyPr/>
                    <a:lstStyle/>
                    <a:p>
                      <a:pPr algn="r" fontAlgn="b"/>
                      <a:r>
                        <a:rPr lang="en-US" sz="1200" b="0" i="0" u="none" strike="noStrike" dirty="0">
                          <a:solidFill>
                            <a:srgbClr val="000000"/>
                          </a:solidFill>
                          <a:effectLst/>
                          <a:latin typeface="Calibri" panose="020F0502020204030204" pitchFamily="34" charset="0"/>
                        </a:rPr>
                        <a:t>The ad is memorable and positive</a:t>
                      </a:r>
                    </a:p>
                  </a:txBody>
                  <a:tcPr marL="6350" marR="6350" marT="6350" marB="0" anchor="ctr">
                    <a:solidFill>
                      <a:schemeClr val="bg1"/>
                    </a:solidFill>
                  </a:tcPr>
                </a:tc>
                <a:extLst>
                  <a:ext uri="{0D108BD9-81ED-4DB2-BD59-A6C34878D82A}">
                    <a16:rowId xmlns:a16="http://schemas.microsoft.com/office/drawing/2014/main" val="558906163"/>
                  </a:ext>
                </a:extLst>
              </a:tr>
              <a:tr h="430568">
                <a:tc>
                  <a:txBody>
                    <a:bodyPr/>
                    <a:lstStyle/>
                    <a:p>
                      <a:pPr algn="r" fontAlgn="b"/>
                      <a:r>
                        <a:rPr lang="en-US" sz="1200" b="0" i="0" u="none" strike="noStrike" dirty="0">
                          <a:solidFill>
                            <a:srgbClr val="000000"/>
                          </a:solidFill>
                          <a:effectLst/>
                          <a:latin typeface="Calibri" panose="020F0502020204030204" pitchFamily="34" charset="0"/>
                        </a:rPr>
                        <a:t>It increases my interest to use Dah Sing Bank’s digital banking services</a:t>
                      </a:r>
                    </a:p>
                  </a:txBody>
                  <a:tcPr marL="6350" marR="6350" marT="6350" marB="0" anchor="ctr">
                    <a:solidFill>
                      <a:schemeClr val="bg1"/>
                    </a:solidFill>
                  </a:tcPr>
                </a:tc>
                <a:extLst>
                  <a:ext uri="{0D108BD9-81ED-4DB2-BD59-A6C34878D82A}">
                    <a16:rowId xmlns:a16="http://schemas.microsoft.com/office/drawing/2014/main" val="602453549"/>
                  </a:ext>
                </a:extLst>
              </a:tr>
              <a:tr h="430568">
                <a:tc>
                  <a:txBody>
                    <a:bodyPr/>
                    <a:lstStyle/>
                    <a:p>
                      <a:pPr algn="r" fontAlgn="b"/>
                      <a:r>
                        <a:rPr lang="en-US" sz="1200" b="0" i="0" u="none" strike="noStrike" dirty="0">
                          <a:solidFill>
                            <a:srgbClr val="000000"/>
                          </a:solidFill>
                          <a:effectLst/>
                          <a:latin typeface="Calibri" panose="020F0502020204030204" pitchFamily="34" charset="0"/>
                        </a:rPr>
                        <a:t>I will consider to tell  my friends about DSB’s digital banking services</a:t>
                      </a:r>
                    </a:p>
                  </a:txBody>
                  <a:tcPr marL="6350" marR="6350" marT="6350" marB="0" anchor="ctr">
                    <a:solidFill>
                      <a:schemeClr val="bg1"/>
                    </a:solidFill>
                  </a:tcPr>
                </a:tc>
                <a:extLst>
                  <a:ext uri="{0D108BD9-81ED-4DB2-BD59-A6C34878D82A}">
                    <a16:rowId xmlns:a16="http://schemas.microsoft.com/office/drawing/2014/main" val="2839364661"/>
                  </a:ext>
                </a:extLst>
              </a:tr>
            </a:tbl>
          </a:graphicData>
        </a:graphic>
      </p:graphicFrame>
      <p:sp>
        <p:nvSpPr>
          <p:cNvPr id="10" name="Oval 9">
            <a:extLst>
              <a:ext uri="{FF2B5EF4-FFF2-40B4-BE49-F238E27FC236}">
                <a16:creationId xmlns:a16="http://schemas.microsoft.com/office/drawing/2014/main" id="{F1F9B6BB-C04B-42CD-B4B8-78ABD1EF9477}"/>
              </a:ext>
            </a:extLst>
          </p:cNvPr>
          <p:cNvSpPr/>
          <p:nvPr/>
        </p:nvSpPr>
        <p:spPr>
          <a:xfrm>
            <a:off x="4309656" y="2298094"/>
            <a:ext cx="457200" cy="3810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2" name="Oval 31">
            <a:extLst>
              <a:ext uri="{FF2B5EF4-FFF2-40B4-BE49-F238E27FC236}">
                <a16:creationId xmlns:a16="http://schemas.microsoft.com/office/drawing/2014/main" id="{9B8F026C-B577-4D6B-8CBF-DD3EF4172148}"/>
              </a:ext>
            </a:extLst>
          </p:cNvPr>
          <p:cNvSpPr/>
          <p:nvPr/>
        </p:nvSpPr>
        <p:spPr>
          <a:xfrm>
            <a:off x="4309656" y="4899562"/>
            <a:ext cx="457200" cy="3810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4" name="Oval 33">
            <a:extLst>
              <a:ext uri="{FF2B5EF4-FFF2-40B4-BE49-F238E27FC236}">
                <a16:creationId xmlns:a16="http://schemas.microsoft.com/office/drawing/2014/main" id="{F0D28D4B-5096-480D-9478-CF6D2F41AD9A}"/>
              </a:ext>
            </a:extLst>
          </p:cNvPr>
          <p:cNvSpPr/>
          <p:nvPr/>
        </p:nvSpPr>
        <p:spPr>
          <a:xfrm>
            <a:off x="7782932" y="2362200"/>
            <a:ext cx="457200" cy="3810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5" name="Oval 34">
            <a:extLst>
              <a:ext uri="{FF2B5EF4-FFF2-40B4-BE49-F238E27FC236}">
                <a16:creationId xmlns:a16="http://schemas.microsoft.com/office/drawing/2014/main" id="{9C69933F-6735-4182-A2AC-9E87CD8C4E3B}"/>
              </a:ext>
            </a:extLst>
          </p:cNvPr>
          <p:cNvSpPr/>
          <p:nvPr/>
        </p:nvSpPr>
        <p:spPr>
          <a:xfrm>
            <a:off x="7768064" y="5772986"/>
            <a:ext cx="457200" cy="3810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cxnSp>
        <p:nvCxnSpPr>
          <p:cNvPr id="40" name="Straight Arrow Connector 39">
            <a:extLst>
              <a:ext uri="{FF2B5EF4-FFF2-40B4-BE49-F238E27FC236}">
                <a16:creationId xmlns:a16="http://schemas.microsoft.com/office/drawing/2014/main" id="{9C978B4F-C017-4CFC-B997-49CDAD9E4885}"/>
              </a:ext>
            </a:extLst>
          </p:cNvPr>
          <p:cNvCxnSpPr>
            <a:cxnSpLocks/>
          </p:cNvCxnSpPr>
          <p:nvPr/>
        </p:nvCxnSpPr>
        <p:spPr>
          <a:xfrm flipV="1">
            <a:off x="5197647" y="1825413"/>
            <a:ext cx="103611" cy="150354"/>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1221338-DF11-474F-ACE6-7C45D47A8517}"/>
              </a:ext>
            </a:extLst>
          </p:cNvPr>
          <p:cNvSpPr txBox="1"/>
          <p:nvPr/>
        </p:nvSpPr>
        <p:spPr>
          <a:xfrm>
            <a:off x="5162902" y="1524000"/>
            <a:ext cx="628298" cy="276999"/>
          </a:xfrm>
          <a:prstGeom prst="rect">
            <a:avLst/>
          </a:prstGeom>
          <a:noFill/>
        </p:spPr>
        <p:txBody>
          <a:bodyPr wrap="square" rtlCol="0">
            <a:spAutoFit/>
          </a:bodyPr>
          <a:lstStyle/>
          <a:p>
            <a:r>
              <a:rPr lang="en-GB" sz="1200" dirty="0">
                <a:solidFill>
                  <a:schemeClr val="tx1">
                    <a:lumMod val="65000"/>
                    <a:lumOff val="35000"/>
                  </a:schemeClr>
                </a:solidFill>
              </a:rPr>
              <a:t>Top 3</a:t>
            </a:r>
          </a:p>
        </p:txBody>
      </p:sp>
      <p:cxnSp>
        <p:nvCxnSpPr>
          <p:cNvPr id="42" name="Straight Arrow Connector 41">
            <a:extLst>
              <a:ext uri="{FF2B5EF4-FFF2-40B4-BE49-F238E27FC236}">
                <a16:creationId xmlns:a16="http://schemas.microsoft.com/office/drawing/2014/main" id="{B9894E8A-C184-4C9E-AC7C-0199A55F16DA}"/>
              </a:ext>
            </a:extLst>
          </p:cNvPr>
          <p:cNvCxnSpPr>
            <a:cxnSpLocks/>
          </p:cNvCxnSpPr>
          <p:nvPr/>
        </p:nvCxnSpPr>
        <p:spPr>
          <a:xfrm flipV="1">
            <a:off x="4434645" y="1825413"/>
            <a:ext cx="103611" cy="150354"/>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532513E-B3A1-4789-8812-E28A0D42B0A7}"/>
              </a:ext>
            </a:extLst>
          </p:cNvPr>
          <p:cNvSpPr txBox="1"/>
          <p:nvPr/>
        </p:nvSpPr>
        <p:spPr>
          <a:xfrm>
            <a:off x="4172302" y="1545126"/>
            <a:ext cx="628298" cy="276999"/>
          </a:xfrm>
          <a:prstGeom prst="rect">
            <a:avLst/>
          </a:prstGeom>
          <a:noFill/>
        </p:spPr>
        <p:txBody>
          <a:bodyPr wrap="square" rtlCol="0">
            <a:spAutoFit/>
          </a:bodyPr>
          <a:lstStyle/>
          <a:p>
            <a:r>
              <a:rPr lang="en-GB" sz="1200" dirty="0">
                <a:solidFill>
                  <a:schemeClr val="tx1">
                    <a:lumMod val="65000"/>
                    <a:lumOff val="35000"/>
                  </a:schemeClr>
                </a:solidFill>
              </a:rPr>
              <a:t>Top 2</a:t>
            </a:r>
          </a:p>
        </p:txBody>
      </p:sp>
      <p:sp>
        <p:nvSpPr>
          <p:cNvPr id="44" name="Espace réservé du texte 15">
            <a:extLst>
              <a:ext uri="{FF2B5EF4-FFF2-40B4-BE49-F238E27FC236}">
                <a16:creationId xmlns:a16="http://schemas.microsoft.com/office/drawing/2014/main" id="{77B5EF28-29DA-40A2-A322-B6F229C5F344}"/>
              </a:ext>
            </a:extLst>
          </p:cNvPr>
          <p:cNvSpPr txBox="1">
            <a:spLocks/>
          </p:cNvSpPr>
          <p:nvPr/>
        </p:nvSpPr>
        <p:spPr>
          <a:xfrm>
            <a:off x="5991638" y="6519446"/>
            <a:ext cx="2999962" cy="338554"/>
          </a:xfrm>
          <a:prstGeom prst="rect">
            <a:avLst/>
          </a:prstGeom>
        </p:spPr>
        <p:txBody>
          <a:bodyPr vert="horz" wrap="square" lIns="0" tIns="45720" rIns="0" bIns="45720" rtlCol="0" anchor="t">
            <a:spAutoFit/>
          </a:bodyPr>
          <a:lstStyle>
            <a:lvl1pPr marL="0" indent="0" algn="l" defTabSz="914400" rtl="0" eaLnBrk="1" latinLnBrk="0" hangingPunct="1">
              <a:lnSpc>
                <a:spcPct val="100000"/>
              </a:lnSpc>
              <a:spcBef>
                <a:spcPts val="300"/>
              </a:spcBef>
              <a:buSzPct val="50000"/>
              <a:buFont typeface="Arial" panose="020B0604020202020204" pitchFamily="34" charset="0"/>
              <a:buNone/>
              <a:defRPr sz="1600" b="0" kern="1200" cap="none" spc="0" baseline="0">
                <a:solidFill>
                  <a:schemeClr val="tx1"/>
                </a:solidFill>
                <a:latin typeface="+mn-lt"/>
                <a:ea typeface="+mn-ea"/>
                <a:cs typeface="+mn-cs"/>
              </a:defRPr>
            </a:lvl1pPr>
            <a:lvl2pPr marL="133350" indent="0" algn="ctr"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ctr"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ctr"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ctr"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800" i="1" dirty="0">
                <a:solidFill>
                  <a:schemeClr val="bg1">
                    <a:lumMod val="50000"/>
                  </a:schemeClr>
                </a:solidFill>
              </a:rPr>
              <a:t>Top 2: Agree strongly + Agree</a:t>
            </a:r>
          </a:p>
          <a:p>
            <a:pPr>
              <a:spcBef>
                <a:spcPts val="0"/>
              </a:spcBef>
            </a:pPr>
            <a:r>
              <a:rPr lang="en-GB" sz="800" i="1" dirty="0">
                <a:solidFill>
                  <a:schemeClr val="bg1">
                    <a:lumMod val="50000"/>
                  </a:schemeClr>
                </a:solidFill>
              </a:rPr>
              <a:t>Top 3: Agree strongly + Agree + Agree Somewhat</a:t>
            </a:r>
            <a:endParaRPr lang="fr-FR" sz="800" i="1" dirty="0">
              <a:solidFill>
                <a:schemeClr val="bg1">
                  <a:lumMod val="50000"/>
                </a:schemeClr>
              </a:solidFill>
            </a:endParaRPr>
          </a:p>
        </p:txBody>
      </p:sp>
    </p:spTree>
    <p:extLst>
      <p:ext uri="{BB962C8B-B14F-4D97-AF65-F5344CB8AC3E}">
        <p14:creationId xmlns:p14="http://schemas.microsoft.com/office/powerpoint/2010/main" val="146048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a:extLst>
              <a:ext uri="{FF2B5EF4-FFF2-40B4-BE49-F238E27FC236}">
                <a16:creationId xmlns:a16="http://schemas.microsoft.com/office/drawing/2014/main" id="{7F3E8744-C973-4D6B-8043-C6B0FF00BD17}"/>
              </a:ext>
            </a:extLst>
          </p:cNvPr>
          <p:cNvGraphicFramePr/>
          <p:nvPr>
            <p:extLst>
              <p:ext uri="{D42A27DB-BD31-4B8C-83A1-F6EECF244321}">
                <p14:modId xmlns:p14="http://schemas.microsoft.com/office/powerpoint/2010/main" val="1464267460"/>
              </p:ext>
            </p:extLst>
          </p:nvPr>
        </p:nvGraphicFramePr>
        <p:xfrm>
          <a:off x="6716132" y="2277659"/>
          <a:ext cx="1920240" cy="39003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a:extLst>
              <a:ext uri="{FF2B5EF4-FFF2-40B4-BE49-F238E27FC236}">
                <a16:creationId xmlns:a16="http://schemas.microsoft.com/office/drawing/2014/main" id="{6A48B184-F1DA-4326-8677-BB4F81A13415}"/>
              </a:ext>
            </a:extLst>
          </p:cNvPr>
          <p:cNvGraphicFramePr/>
          <p:nvPr>
            <p:extLst>
              <p:ext uri="{D42A27DB-BD31-4B8C-83A1-F6EECF244321}">
                <p14:modId xmlns:p14="http://schemas.microsoft.com/office/powerpoint/2010/main" val="2331614863"/>
              </p:ext>
            </p:extLst>
          </p:nvPr>
        </p:nvGraphicFramePr>
        <p:xfrm>
          <a:off x="3791111" y="2248448"/>
          <a:ext cx="1923889" cy="3900308"/>
        </p:xfrm>
        <a:graphic>
          <a:graphicData uri="http://schemas.openxmlformats.org/drawingml/2006/chart">
            <c:chart xmlns:c="http://schemas.openxmlformats.org/drawingml/2006/chart" xmlns:r="http://schemas.openxmlformats.org/officeDocument/2006/relationships" r:id="rId4"/>
          </a:graphicData>
        </a:graphic>
      </p:graphicFrame>
      <p:sp>
        <p:nvSpPr>
          <p:cNvPr id="25" name="Espace réservé du texte 15">
            <a:extLst>
              <a:ext uri="{FF2B5EF4-FFF2-40B4-BE49-F238E27FC236}">
                <a16:creationId xmlns:a16="http://schemas.microsoft.com/office/drawing/2014/main" id="{84DF722F-B308-4875-B950-2AD820BA2909}"/>
              </a:ext>
            </a:extLst>
          </p:cNvPr>
          <p:cNvSpPr txBox="1">
            <a:spLocks/>
          </p:cNvSpPr>
          <p:nvPr/>
        </p:nvSpPr>
        <p:spPr>
          <a:xfrm>
            <a:off x="2023208" y="6283455"/>
            <a:ext cx="11463417" cy="461665"/>
          </a:xfrm>
          <a:prstGeom prst="rect">
            <a:avLst/>
          </a:prstGeom>
        </p:spPr>
        <p:txBody>
          <a:bodyPr vert="horz" lIns="0" tIns="45720" rIns="0" bIns="45720" rtlCol="0" anchor="t">
            <a:spAutoFit/>
          </a:bodyPr>
          <a:lstStyle>
            <a:lvl1pPr marL="0" indent="0" algn="l" defTabSz="914400" rtl="0" eaLnBrk="1" latinLnBrk="0" hangingPunct="1">
              <a:lnSpc>
                <a:spcPct val="100000"/>
              </a:lnSpc>
              <a:spcBef>
                <a:spcPts val="300"/>
              </a:spcBef>
              <a:buSzPct val="50000"/>
              <a:buFont typeface="Arial" panose="020B0604020202020204" pitchFamily="34" charset="0"/>
              <a:buNone/>
              <a:defRPr sz="1600" b="0" kern="1200" cap="none" spc="0" baseline="0">
                <a:solidFill>
                  <a:schemeClr val="tx1"/>
                </a:solidFill>
                <a:latin typeface="+mn-lt"/>
                <a:ea typeface="+mn-ea"/>
                <a:cs typeface="+mn-cs"/>
              </a:defRPr>
            </a:lvl1pPr>
            <a:lvl2pPr marL="133350" indent="0" algn="ctr"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ctr"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ctr"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ctr"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sz="800" i="1" dirty="0">
                <a:solidFill>
                  <a:schemeClr val="bg1">
                    <a:lumMod val="50000"/>
                  </a:schemeClr>
                </a:solidFill>
              </a:rPr>
              <a:t>Ref. C8</a:t>
            </a:r>
          </a:p>
          <a:p>
            <a:pPr marL="171450" indent="-171450">
              <a:spcBef>
                <a:spcPts val="0"/>
              </a:spcBef>
              <a:buFont typeface="Arial" panose="020B0604020202020204" pitchFamily="34" charset="0"/>
              <a:buChar char="•"/>
            </a:pPr>
            <a:r>
              <a:rPr lang="fr-FR" sz="800" i="1" dirty="0" err="1">
                <a:solidFill>
                  <a:schemeClr val="bg1">
                    <a:lumMod val="50000"/>
                  </a:schemeClr>
                </a:solidFill>
              </a:rPr>
              <a:t>Individual</a:t>
            </a:r>
            <a:r>
              <a:rPr lang="fr-FR" sz="800" i="1" dirty="0">
                <a:solidFill>
                  <a:schemeClr val="bg1">
                    <a:lumMod val="50000"/>
                  </a:schemeClr>
                </a:solidFill>
              </a:rPr>
              <a:t> </a:t>
            </a:r>
            <a:r>
              <a:rPr lang="fr-FR" sz="800" i="1" dirty="0" err="1">
                <a:solidFill>
                  <a:schemeClr val="bg1">
                    <a:lumMod val="50000"/>
                  </a:schemeClr>
                </a:solidFill>
              </a:rPr>
              <a:t>customers</a:t>
            </a:r>
            <a:r>
              <a:rPr lang="fr-FR" sz="800" i="1" dirty="0">
                <a:solidFill>
                  <a:schemeClr val="bg1">
                    <a:lumMod val="50000"/>
                  </a:schemeClr>
                </a:solidFill>
              </a:rPr>
              <a:t> (General+ DSB </a:t>
            </a:r>
            <a:r>
              <a:rPr lang="en-GB" sz="800" i="1" dirty="0">
                <a:solidFill>
                  <a:schemeClr val="bg1">
                    <a:lumMod val="50000"/>
                  </a:schemeClr>
                </a:solidFill>
              </a:rPr>
              <a:t>customers</a:t>
            </a:r>
            <a:r>
              <a:rPr lang="fr-FR" sz="800" i="1" dirty="0">
                <a:solidFill>
                  <a:schemeClr val="bg1">
                    <a:lumMod val="50000"/>
                  </a:schemeClr>
                </a:solidFill>
              </a:rPr>
              <a:t> </a:t>
            </a:r>
            <a:r>
              <a:rPr lang="fr-FR" sz="800" i="1" dirty="0" err="1">
                <a:solidFill>
                  <a:schemeClr val="bg1">
                    <a:lumMod val="50000"/>
                  </a:schemeClr>
                </a:solidFill>
              </a:rPr>
              <a:t>who</a:t>
            </a:r>
            <a:r>
              <a:rPr lang="fr-FR" sz="800" i="1" dirty="0">
                <a:solidFill>
                  <a:schemeClr val="bg1">
                    <a:lumMod val="50000"/>
                  </a:schemeClr>
                </a:solidFill>
              </a:rPr>
              <a:t> </a:t>
            </a:r>
            <a:r>
              <a:rPr lang="fr-FR" sz="800" i="1" dirty="0" err="1">
                <a:solidFill>
                  <a:schemeClr val="bg1">
                    <a:lumMod val="50000"/>
                  </a:schemeClr>
                </a:solidFill>
              </a:rPr>
              <a:t>saw</a:t>
            </a:r>
            <a:r>
              <a:rPr lang="fr-FR" sz="800" i="1" dirty="0">
                <a:solidFill>
                  <a:schemeClr val="bg1">
                    <a:lumMod val="50000"/>
                  </a:schemeClr>
                </a:solidFill>
              </a:rPr>
              <a:t> the ad = Online + Offline (all: n=476)</a:t>
            </a:r>
          </a:p>
          <a:p>
            <a:pPr marL="171450" indent="-171450">
              <a:spcBef>
                <a:spcPts val="0"/>
              </a:spcBef>
              <a:buFont typeface="Arial" panose="020B0604020202020204" pitchFamily="34" charset="0"/>
              <a:buChar char="•"/>
            </a:pPr>
            <a:r>
              <a:rPr lang="fr-FR" sz="800" i="1" dirty="0">
                <a:solidFill>
                  <a:schemeClr val="bg1">
                    <a:lumMod val="50000"/>
                  </a:schemeClr>
                </a:solidFill>
              </a:rPr>
              <a:t>SME </a:t>
            </a:r>
            <a:r>
              <a:rPr lang="en-GB" sz="800" i="1" dirty="0">
                <a:solidFill>
                  <a:schemeClr val="bg1">
                    <a:lumMod val="50000"/>
                  </a:schemeClr>
                </a:solidFill>
              </a:rPr>
              <a:t>customers</a:t>
            </a:r>
            <a:r>
              <a:rPr lang="fr-FR" sz="800" i="1" dirty="0">
                <a:solidFill>
                  <a:schemeClr val="bg1">
                    <a:lumMod val="50000"/>
                  </a:schemeClr>
                </a:solidFill>
              </a:rPr>
              <a:t> </a:t>
            </a:r>
            <a:r>
              <a:rPr lang="fr-FR" sz="800" i="1" dirty="0" err="1">
                <a:solidFill>
                  <a:schemeClr val="bg1">
                    <a:lumMod val="50000"/>
                  </a:schemeClr>
                </a:solidFill>
              </a:rPr>
              <a:t>who</a:t>
            </a:r>
            <a:r>
              <a:rPr lang="fr-FR" sz="800" i="1" dirty="0">
                <a:solidFill>
                  <a:schemeClr val="bg1">
                    <a:lumMod val="50000"/>
                  </a:schemeClr>
                </a:solidFill>
              </a:rPr>
              <a:t> </a:t>
            </a:r>
            <a:r>
              <a:rPr lang="fr-FR" sz="800" i="1" dirty="0" err="1">
                <a:solidFill>
                  <a:schemeClr val="bg1">
                    <a:lumMod val="50000"/>
                  </a:schemeClr>
                </a:solidFill>
              </a:rPr>
              <a:t>saw</a:t>
            </a:r>
            <a:r>
              <a:rPr lang="fr-FR" sz="800" i="1" dirty="0">
                <a:solidFill>
                  <a:schemeClr val="bg1">
                    <a:lumMod val="50000"/>
                  </a:schemeClr>
                </a:solidFill>
              </a:rPr>
              <a:t> the ad = Online (all: n=86)</a:t>
            </a:r>
          </a:p>
        </p:txBody>
      </p:sp>
      <p:sp>
        <p:nvSpPr>
          <p:cNvPr id="2" name="Espace réservé du numéro de diapositive 1">
            <a:extLst>
              <a:ext uri="{FF2B5EF4-FFF2-40B4-BE49-F238E27FC236}">
                <a16:creationId xmlns:a16="http://schemas.microsoft.com/office/drawing/2014/main" id="{B286D42A-FE70-4262-AE08-390F242402F6}"/>
              </a:ext>
            </a:extLst>
          </p:cNvPr>
          <p:cNvSpPr>
            <a:spLocks noGrp="1"/>
          </p:cNvSpPr>
          <p:nvPr>
            <p:ph type="sldNum" sz="quarter" idx="14"/>
          </p:nvPr>
        </p:nvSpPr>
        <p:spPr/>
        <p:txBody>
          <a:bodyPr/>
          <a:lstStyle/>
          <a:p>
            <a:fld id="{D61AABEC-672F-4B68-B914-690DA978312C}" type="slidenum">
              <a:rPr lang="en-GB" smtClean="0"/>
              <a:pPr/>
              <a:t>7</a:t>
            </a:fld>
            <a:r>
              <a:rPr lang="en-GB" dirty="0"/>
              <a:t> ‒ </a:t>
            </a:r>
          </a:p>
        </p:txBody>
      </p:sp>
      <p:sp>
        <p:nvSpPr>
          <p:cNvPr id="5" name="Titre 4">
            <a:extLst>
              <a:ext uri="{FF2B5EF4-FFF2-40B4-BE49-F238E27FC236}">
                <a16:creationId xmlns:a16="http://schemas.microsoft.com/office/drawing/2014/main" id="{F6F63A45-B2C8-4319-9958-FF99EA51292F}"/>
              </a:ext>
            </a:extLst>
          </p:cNvPr>
          <p:cNvSpPr>
            <a:spLocks noGrp="1"/>
          </p:cNvSpPr>
          <p:nvPr>
            <p:ph type="title"/>
          </p:nvPr>
        </p:nvSpPr>
        <p:spPr>
          <a:xfrm>
            <a:off x="404786" y="152400"/>
            <a:ext cx="11382428" cy="480131"/>
          </a:xfrm>
        </p:spPr>
        <p:txBody>
          <a:bodyPr/>
          <a:lstStyle/>
          <a:p>
            <a:r>
              <a:rPr lang="en-GB" dirty="0"/>
              <a:t>Campaign Diagnostics (Top 2 Box)</a:t>
            </a:r>
          </a:p>
        </p:txBody>
      </p:sp>
      <p:sp>
        <p:nvSpPr>
          <p:cNvPr id="3" name="Text Placeholder 2">
            <a:extLst>
              <a:ext uri="{FF2B5EF4-FFF2-40B4-BE49-F238E27FC236}">
                <a16:creationId xmlns:a16="http://schemas.microsoft.com/office/drawing/2014/main" id="{E40D1526-C75B-4796-90B7-5143C12FAEE2}"/>
              </a:ext>
            </a:extLst>
          </p:cNvPr>
          <p:cNvSpPr>
            <a:spLocks noGrp="1"/>
          </p:cNvSpPr>
          <p:nvPr>
            <p:ph type="body" sz="quarter" idx="15"/>
          </p:nvPr>
        </p:nvSpPr>
        <p:spPr>
          <a:xfrm>
            <a:off x="457200" y="609600"/>
            <a:ext cx="10972800" cy="412421"/>
          </a:xfrm>
        </p:spPr>
        <p:txBody>
          <a:bodyPr wrap="square"/>
          <a:lstStyle/>
          <a:p>
            <a:pPr>
              <a:lnSpc>
                <a:spcPct val="85000"/>
              </a:lnSpc>
            </a:pPr>
            <a:r>
              <a:rPr lang="en-HK" sz="1400" dirty="0"/>
              <a:t>SME customers are rating the advertising higher than individual customers. It is particularly high in encouraging them to tell their friends about DSB’s digital services. On the other hand, the ad is good in increasing interest among individual customers. </a:t>
            </a:r>
          </a:p>
        </p:txBody>
      </p:sp>
      <p:sp>
        <p:nvSpPr>
          <p:cNvPr id="29" name="Espace réservé du texte 5">
            <a:extLst>
              <a:ext uri="{FF2B5EF4-FFF2-40B4-BE49-F238E27FC236}">
                <a16:creationId xmlns:a16="http://schemas.microsoft.com/office/drawing/2014/main" id="{84FA371D-E42C-4EC1-9763-8A49CEC2A3FA}"/>
              </a:ext>
            </a:extLst>
          </p:cNvPr>
          <p:cNvSpPr txBox="1">
            <a:spLocks/>
          </p:cNvSpPr>
          <p:nvPr/>
        </p:nvSpPr>
        <p:spPr>
          <a:xfrm>
            <a:off x="3152855" y="1752600"/>
            <a:ext cx="3121480" cy="341632"/>
          </a:xfrm>
          <a:prstGeom prst="rect">
            <a:avLst/>
          </a:prstGeom>
        </p:spPr>
        <p:txBody>
          <a:bodyPr vert="horz" lIns="0" tIns="45720" rIns="0" bIns="45720" rtlCol="0" anchor="b">
            <a:spAutoFit/>
          </a:bodyPr>
          <a:lstStyle>
            <a:defPPr>
              <a:defRPr lang="fr-FR"/>
            </a:defPPr>
            <a:lvl1pPr indent="0">
              <a:lnSpc>
                <a:spcPct val="100000"/>
              </a:lnSpc>
              <a:spcBef>
                <a:spcPts val="1800"/>
              </a:spcBef>
              <a:buSzPct val="50000"/>
              <a:buFont typeface="Arial" panose="020B0604020202020204" pitchFamily="34" charset="0"/>
              <a:buNone/>
              <a:defRPr sz="1600" b="1" cap="all" spc="0" baseline="0">
                <a:solidFill>
                  <a:srgbClr val="758CC0"/>
                </a:solidFill>
              </a:defRPr>
            </a:lvl1pPr>
            <a:lvl2pPr marL="133350" indent="0" algn="ctr">
              <a:lnSpc>
                <a:spcPct val="100000"/>
              </a:lnSpc>
              <a:spcBef>
                <a:spcPts val="600"/>
              </a:spcBef>
              <a:buSzPct val="80000"/>
              <a:buFontTx/>
              <a:buNone/>
              <a:defRPr sz="1600"/>
            </a:lvl2pPr>
            <a:lvl3pPr marL="542925" indent="0" algn="ctr">
              <a:lnSpc>
                <a:spcPct val="100000"/>
              </a:lnSpc>
              <a:spcBef>
                <a:spcPts val="600"/>
              </a:spcBef>
              <a:buFont typeface="Arial" panose="020B0604020202020204" pitchFamily="34" charset="0"/>
              <a:buNone/>
              <a:defRPr sz="1400"/>
            </a:lvl3pPr>
            <a:lvl4pPr marL="758825" indent="0" algn="ctr">
              <a:lnSpc>
                <a:spcPct val="90000"/>
              </a:lnSpc>
              <a:spcBef>
                <a:spcPts val="500"/>
              </a:spcBef>
              <a:buFont typeface="Arial" panose="020B0604020202020204" pitchFamily="34" charset="0"/>
              <a:buNone/>
              <a:defRPr sz="1100">
                <a:solidFill>
                  <a:schemeClr val="bg2"/>
                </a:solidFill>
              </a:defRPr>
            </a:lvl4pPr>
            <a:lvl5pPr marL="1033463" indent="0" algn="ctr">
              <a:lnSpc>
                <a:spcPct val="90000"/>
              </a:lnSpc>
              <a:spcBef>
                <a:spcPts val="500"/>
              </a:spcBef>
              <a:buFont typeface="HelveticaNeueLT Std Lt Cn" panose="020B0406020202030204" pitchFamily="34" charset="0"/>
              <a:buNone/>
              <a:defRPr sz="105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INDIVIDUAL Customers</a:t>
            </a:r>
          </a:p>
        </p:txBody>
      </p:sp>
      <p:sp>
        <p:nvSpPr>
          <p:cNvPr id="31" name="Espace réservé du texte 7">
            <a:extLst>
              <a:ext uri="{FF2B5EF4-FFF2-40B4-BE49-F238E27FC236}">
                <a16:creationId xmlns:a16="http://schemas.microsoft.com/office/drawing/2014/main" id="{5F1AE33F-ED0D-4833-A19B-E9FBB7448840}"/>
              </a:ext>
            </a:extLst>
          </p:cNvPr>
          <p:cNvSpPr txBox="1">
            <a:spLocks/>
          </p:cNvSpPr>
          <p:nvPr/>
        </p:nvSpPr>
        <p:spPr>
          <a:xfrm>
            <a:off x="6705600" y="1763625"/>
            <a:ext cx="3121480" cy="341632"/>
          </a:xfrm>
          <a:prstGeom prst="rect">
            <a:avLst/>
          </a:prstGeom>
        </p:spPr>
        <p:txBody>
          <a:bodyPr vert="horz" lIns="0" tIns="45720" rIns="0" bIns="45720" rtlCol="0" anchor="b">
            <a:spAutoFit/>
          </a:bodyPr>
          <a:lstStyle>
            <a:lvl1pPr marL="0" indent="0" algn="l" defTabSz="914400" rtl="0" eaLnBrk="1" latinLnBrk="0" hangingPunct="1">
              <a:lnSpc>
                <a:spcPct val="100000"/>
              </a:lnSpc>
              <a:spcBef>
                <a:spcPts val="1800"/>
              </a:spcBef>
              <a:buSzPct val="50000"/>
              <a:buFont typeface="Arial" panose="020B0604020202020204" pitchFamily="34" charset="0"/>
              <a:buNone/>
              <a:defRPr sz="1600" b="1" kern="1200" cap="all" spc="0" baseline="0">
                <a:solidFill>
                  <a:schemeClr val="accent4"/>
                </a:solidFill>
                <a:latin typeface="+mn-lt"/>
                <a:ea typeface="+mn-ea"/>
                <a:cs typeface="+mn-cs"/>
              </a:defRPr>
            </a:lvl1pPr>
            <a:lvl2pPr marL="133350" indent="0" algn="ctr"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ctr"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ctr"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ctr"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77C5D5"/>
                </a:solidFill>
              </a:rPr>
              <a:t>SME CUSTOMERS</a:t>
            </a:r>
          </a:p>
        </p:txBody>
      </p:sp>
      <p:graphicFrame>
        <p:nvGraphicFramePr>
          <p:cNvPr id="22" name="Table 21">
            <a:extLst>
              <a:ext uri="{FF2B5EF4-FFF2-40B4-BE49-F238E27FC236}">
                <a16:creationId xmlns:a16="http://schemas.microsoft.com/office/drawing/2014/main" id="{7348D97B-555E-40AE-AEEA-6EB98E8D0AF9}"/>
              </a:ext>
            </a:extLst>
          </p:cNvPr>
          <p:cNvGraphicFramePr>
            <a:graphicFrameLocks noGrp="1"/>
          </p:cNvGraphicFramePr>
          <p:nvPr>
            <p:extLst>
              <p:ext uri="{D42A27DB-BD31-4B8C-83A1-F6EECF244321}">
                <p14:modId xmlns:p14="http://schemas.microsoft.com/office/powerpoint/2010/main" val="2975965248"/>
              </p:ext>
            </p:extLst>
          </p:nvPr>
        </p:nvGraphicFramePr>
        <p:xfrm>
          <a:off x="152400" y="2368823"/>
          <a:ext cx="3581400" cy="3662001"/>
        </p:xfrm>
        <a:graphic>
          <a:graphicData uri="http://schemas.openxmlformats.org/drawingml/2006/table">
            <a:tbl>
              <a:tblPr>
                <a:tableStyleId>{5C22544A-7EE6-4342-B048-85BDC9FD1C3A}</a:tableStyleId>
              </a:tblPr>
              <a:tblGrid>
                <a:gridCol w="3581400">
                  <a:extLst>
                    <a:ext uri="{9D8B030D-6E8A-4147-A177-3AD203B41FA5}">
                      <a16:colId xmlns:a16="http://schemas.microsoft.com/office/drawing/2014/main" val="1058752216"/>
                    </a:ext>
                  </a:extLst>
                </a:gridCol>
              </a:tblGrid>
              <a:tr h="1220667">
                <a:tc>
                  <a:txBody>
                    <a:bodyPr/>
                    <a:lstStyle/>
                    <a:p>
                      <a:pPr algn="r" fontAlgn="b"/>
                      <a:r>
                        <a:rPr lang="en-US" sz="1600" b="0" i="0" u="none" strike="noStrike" dirty="0">
                          <a:solidFill>
                            <a:srgbClr val="000000"/>
                          </a:solidFill>
                          <a:effectLst/>
                          <a:latin typeface="Calibri" panose="020F0502020204030204" pitchFamily="34" charset="0"/>
                        </a:rPr>
                        <a:t>It improves my perception of Dah Sing Bank’s overall image</a:t>
                      </a:r>
                    </a:p>
                  </a:txBody>
                  <a:tcPr marL="6350" marR="6350" marT="6350" marB="0" anchor="ctr">
                    <a:solidFill>
                      <a:schemeClr val="bg1"/>
                    </a:solidFill>
                  </a:tcPr>
                </a:tc>
                <a:extLst>
                  <a:ext uri="{0D108BD9-81ED-4DB2-BD59-A6C34878D82A}">
                    <a16:rowId xmlns:a16="http://schemas.microsoft.com/office/drawing/2014/main" val="2401947149"/>
                  </a:ext>
                </a:extLst>
              </a:tr>
              <a:tr h="1220667">
                <a:tc>
                  <a:txBody>
                    <a:bodyPr/>
                    <a:lstStyle/>
                    <a:p>
                      <a:pPr algn="r" fontAlgn="b"/>
                      <a:r>
                        <a:rPr lang="en-US" sz="1600" b="0" i="0" u="none" strike="noStrike" dirty="0">
                          <a:solidFill>
                            <a:srgbClr val="000000"/>
                          </a:solidFill>
                          <a:effectLst/>
                          <a:latin typeface="Calibri" panose="020F0502020204030204" pitchFamily="34" charset="0"/>
                        </a:rPr>
                        <a:t>It increases my interest to use Dah Sing Bank’s digital banking services</a:t>
                      </a:r>
                    </a:p>
                  </a:txBody>
                  <a:tcPr marL="6350" marR="6350" marT="6350" marB="0" anchor="ctr">
                    <a:solidFill>
                      <a:schemeClr val="bg1"/>
                    </a:solidFill>
                  </a:tcPr>
                </a:tc>
                <a:extLst>
                  <a:ext uri="{0D108BD9-81ED-4DB2-BD59-A6C34878D82A}">
                    <a16:rowId xmlns:a16="http://schemas.microsoft.com/office/drawing/2014/main" val="602453549"/>
                  </a:ext>
                </a:extLst>
              </a:tr>
              <a:tr h="1220667">
                <a:tc>
                  <a:txBody>
                    <a:bodyPr/>
                    <a:lstStyle/>
                    <a:p>
                      <a:pPr algn="r" fontAlgn="b"/>
                      <a:r>
                        <a:rPr lang="en-US" sz="1600" b="0" i="0" u="none" strike="noStrike" dirty="0">
                          <a:solidFill>
                            <a:srgbClr val="000000"/>
                          </a:solidFill>
                          <a:effectLst/>
                          <a:latin typeface="Calibri" panose="020F0502020204030204" pitchFamily="34" charset="0"/>
                        </a:rPr>
                        <a:t>I will consider to tell  my friends about DSB’s digital banking services</a:t>
                      </a:r>
                    </a:p>
                  </a:txBody>
                  <a:tcPr marL="6350" marR="6350" marT="6350" marB="0" anchor="ctr">
                    <a:solidFill>
                      <a:schemeClr val="bg1"/>
                    </a:solidFill>
                  </a:tcPr>
                </a:tc>
                <a:extLst>
                  <a:ext uri="{0D108BD9-81ED-4DB2-BD59-A6C34878D82A}">
                    <a16:rowId xmlns:a16="http://schemas.microsoft.com/office/drawing/2014/main" val="2839364661"/>
                  </a:ext>
                </a:extLst>
              </a:tr>
            </a:tbl>
          </a:graphicData>
        </a:graphic>
      </p:graphicFrame>
      <p:cxnSp>
        <p:nvCxnSpPr>
          <p:cNvPr id="40" name="Straight Arrow Connector 39">
            <a:extLst>
              <a:ext uri="{FF2B5EF4-FFF2-40B4-BE49-F238E27FC236}">
                <a16:creationId xmlns:a16="http://schemas.microsoft.com/office/drawing/2014/main" id="{9C978B4F-C017-4CFC-B997-49CDAD9E4885}"/>
              </a:ext>
            </a:extLst>
          </p:cNvPr>
          <p:cNvCxnSpPr>
            <a:cxnSpLocks/>
          </p:cNvCxnSpPr>
          <p:nvPr/>
        </p:nvCxnSpPr>
        <p:spPr>
          <a:xfrm flipV="1">
            <a:off x="5197647" y="2369838"/>
            <a:ext cx="103611" cy="150354"/>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1221338-DF11-474F-ACE6-7C45D47A8517}"/>
              </a:ext>
            </a:extLst>
          </p:cNvPr>
          <p:cNvSpPr txBox="1"/>
          <p:nvPr/>
        </p:nvSpPr>
        <p:spPr>
          <a:xfrm>
            <a:off x="5162902" y="2068425"/>
            <a:ext cx="628298" cy="276999"/>
          </a:xfrm>
          <a:prstGeom prst="rect">
            <a:avLst/>
          </a:prstGeom>
          <a:noFill/>
        </p:spPr>
        <p:txBody>
          <a:bodyPr wrap="square" rtlCol="0">
            <a:spAutoFit/>
          </a:bodyPr>
          <a:lstStyle/>
          <a:p>
            <a:r>
              <a:rPr lang="en-GB" sz="1200" dirty="0">
                <a:solidFill>
                  <a:schemeClr val="tx1">
                    <a:lumMod val="65000"/>
                    <a:lumOff val="35000"/>
                  </a:schemeClr>
                </a:solidFill>
              </a:rPr>
              <a:t>Top 3</a:t>
            </a:r>
          </a:p>
        </p:txBody>
      </p:sp>
      <p:cxnSp>
        <p:nvCxnSpPr>
          <p:cNvPr id="42" name="Straight Arrow Connector 41">
            <a:extLst>
              <a:ext uri="{FF2B5EF4-FFF2-40B4-BE49-F238E27FC236}">
                <a16:creationId xmlns:a16="http://schemas.microsoft.com/office/drawing/2014/main" id="{B9894E8A-C184-4C9E-AC7C-0199A55F16DA}"/>
              </a:ext>
            </a:extLst>
          </p:cNvPr>
          <p:cNvCxnSpPr>
            <a:cxnSpLocks/>
          </p:cNvCxnSpPr>
          <p:nvPr/>
        </p:nvCxnSpPr>
        <p:spPr>
          <a:xfrm flipV="1">
            <a:off x="4434645" y="2369838"/>
            <a:ext cx="103611" cy="150354"/>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532513E-B3A1-4789-8812-E28A0D42B0A7}"/>
              </a:ext>
            </a:extLst>
          </p:cNvPr>
          <p:cNvSpPr txBox="1"/>
          <p:nvPr/>
        </p:nvSpPr>
        <p:spPr>
          <a:xfrm>
            <a:off x="4172302" y="2089551"/>
            <a:ext cx="628298" cy="276999"/>
          </a:xfrm>
          <a:prstGeom prst="rect">
            <a:avLst/>
          </a:prstGeom>
          <a:noFill/>
        </p:spPr>
        <p:txBody>
          <a:bodyPr wrap="square" rtlCol="0">
            <a:spAutoFit/>
          </a:bodyPr>
          <a:lstStyle/>
          <a:p>
            <a:r>
              <a:rPr lang="en-GB" sz="1200" dirty="0">
                <a:solidFill>
                  <a:schemeClr val="tx1">
                    <a:lumMod val="65000"/>
                    <a:lumOff val="35000"/>
                  </a:schemeClr>
                </a:solidFill>
              </a:rPr>
              <a:t>Top 2</a:t>
            </a:r>
          </a:p>
        </p:txBody>
      </p:sp>
      <p:sp>
        <p:nvSpPr>
          <p:cNvPr id="44" name="Espace réservé du texte 15">
            <a:extLst>
              <a:ext uri="{FF2B5EF4-FFF2-40B4-BE49-F238E27FC236}">
                <a16:creationId xmlns:a16="http://schemas.microsoft.com/office/drawing/2014/main" id="{77B5EF28-29DA-40A2-A322-B6F229C5F344}"/>
              </a:ext>
            </a:extLst>
          </p:cNvPr>
          <p:cNvSpPr txBox="1">
            <a:spLocks/>
          </p:cNvSpPr>
          <p:nvPr/>
        </p:nvSpPr>
        <p:spPr>
          <a:xfrm>
            <a:off x="7315200" y="6396030"/>
            <a:ext cx="2999962" cy="338554"/>
          </a:xfrm>
          <a:prstGeom prst="rect">
            <a:avLst/>
          </a:prstGeom>
        </p:spPr>
        <p:txBody>
          <a:bodyPr vert="horz" wrap="square" lIns="0" tIns="45720" rIns="0" bIns="45720" rtlCol="0" anchor="t">
            <a:spAutoFit/>
          </a:bodyPr>
          <a:lstStyle>
            <a:lvl1pPr marL="0" indent="0" algn="l" defTabSz="914400" rtl="0" eaLnBrk="1" latinLnBrk="0" hangingPunct="1">
              <a:lnSpc>
                <a:spcPct val="100000"/>
              </a:lnSpc>
              <a:spcBef>
                <a:spcPts val="300"/>
              </a:spcBef>
              <a:buSzPct val="50000"/>
              <a:buFont typeface="Arial" panose="020B0604020202020204" pitchFamily="34" charset="0"/>
              <a:buNone/>
              <a:defRPr sz="1600" b="0" kern="1200" cap="none" spc="0" baseline="0">
                <a:solidFill>
                  <a:schemeClr val="tx1"/>
                </a:solidFill>
                <a:latin typeface="+mn-lt"/>
                <a:ea typeface="+mn-ea"/>
                <a:cs typeface="+mn-cs"/>
              </a:defRPr>
            </a:lvl1pPr>
            <a:lvl2pPr marL="133350" indent="0" algn="ctr"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ctr"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ctr"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ctr"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800" i="1" dirty="0">
                <a:solidFill>
                  <a:schemeClr val="bg1">
                    <a:lumMod val="50000"/>
                  </a:schemeClr>
                </a:solidFill>
              </a:rPr>
              <a:t>Top 2: Agree strongly + Agree</a:t>
            </a:r>
          </a:p>
          <a:p>
            <a:pPr>
              <a:spcBef>
                <a:spcPts val="0"/>
              </a:spcBef>
            </a:pPr>
            <a:r>
              <a:rPr lang="en-GB" sz="800" i="1" dirty="0">
                <a:solidFill>
                  <a:schemeClr val="bg1">
                    <a:lumMod val="50000"/>
                  </a:schemeClr>
                </a:solidFill>
              </a:rPr>
              <a:t>Top 3: Agree strongly + Agree + Agree Somewhat</a:t>
            </a:r>
            <a:endParaRPr lang="fr-FR" sz="800" i="1" dirty="0">
              <a:solidFill>
                <a:schemeClr val="bg1">
                  <a:lumMod val="50000"/>
                </a:schemeClr>
              </a:solidFill>
            </a:endParaRPr>
          </a:p>
        </p:txBody>
      </p:sp>
      <p:sp>
        <p:nvSpPr>
          <p:cNvPr id="21" name="Oval 20">
            <a:extLst>
              <a:ext uri="{FF2B5EF4-FFF2-40B4-BE49-F238E27FC236}">
                <a16:creationId xmlns:a16="http://schemas.microsoft.com/office/drawing/2014/main" id="{E4AAAAA3-28D8-49B1-8436-2709304CD9B7}"/>
              </a:ext>
            </a:extLst>
          </p:cNvPr>
          <p:cNvSpPr/>
          <p:nvPr/>
        </p:nvSpPr>
        <p:spPr>
          <a:xfrm>
            <a:off x="4277732" y="4003376"/>
            <a:ext cx="457200" cy="3810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3" name="Oval 22">
            <a:extLst>
              <a:ext uri="{FF2B5EF4-FFF2-40B4-BE49-F238E27FC236}">
                <a16:creationId xmlns:a16="http://schemas.microsoft.com/office/drawing/2014/main" id="{748F8942-0E57-4470-B682-276292475818}"/>
              </a:ext>
            </a:extLst>
          </p:cNvPr>
          <p:cNvSpPr/>
          <p:nvPr/>
        </p:nvSpPr>
        <p:spPr>
          <a:xfrm>
            <a:off x="7772400" y="5257800"/>
            <a:ext cx="457200" cy="3810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20916491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_Template_eng1007.pptx" id="{0A8C6DCA-26D2-401C-A6B1-65852ACF8AB5}" vid="{58DCE5DD-6373-455A-8B20-9E1D497B402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6" ma:contentTypeDescription="Create a new document." ma:contentTypeScope="" ma:versionID="5a25462a6051fd44c8b6fecdb0076c96">
  <xsd:schema xmlns:xsd="http://www.w3.org/2001/XMLSchema" xmlns:xs="http://www.w3.org/2001/XMLSchema" xmlns:p="http://schemas.microsoft.com/office/2006/metadata/properties" xmlns:ns2="85c76272-7e4d-4f8f-89d1-3b227e52ef43" xmlns:ns3="a1549414-1dcc-402f-ba9b-44c1b3f5d57c" targetNamespace="http://schemas.microsoft.com/office/2006/metadata/properties" ma:root="true" ma:fieldsID="6936dcceafec7982565e6ff282441213" ns2:_="" ns3:_="">
    <xsd:import namespace="85c76272-7e4d-4f8f-89d1-3b227e52ef43"/>
    <xsd:import namespace="a1549414-1dcc-402f-ba9b-44c1b3f5d57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549414-1dcc-402f-ba9b-44c1b3f5d57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0ACA2A-D828-4FD0-94B1-4280FB489D83}">
  <ds:schemaRefs>
    <ds:schemaRef ds:uri="http://schemas.microsoft.com/sharepoint/v3/contenttype/forms"/>
  </ds:schemaRefs>
</ds:datastoreItem>
</file>

<file path=customXml/itemProps2.xml><?xml version="1.0" encoding="utf-8"?>
<ds:datastoreItem xmlns:ds="http://schemas.openxmlformats.org/officeDocument/2006/customXml" ds:itemID="{2121A726-3EE4-4418-9FB5-3B40BFAD9B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a1549414-1dcc-402f-ba9b-44c1b3f5d5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473E1C-6E32-4541-930D-84486C0D16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1549414-1dcc-402f-ba9b-44c1b3f5d57c"/>
    <ds:schemaRef ds:uri="85c76272-7e4d-4f8f-89d1-3b227e52ef4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Presentation_Template_eng1007</Template>
  <TotalTime>4758</TotalTime>
  <Words>1459</Words>
  <Application>Microsoft Office PowerPoint</Application>
  <PresentationFormat>Widescreen</PresentationFormat>
  <Paragraphs>166</Paragraphs>
  <Slides>7</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3" baseType="lpstr">
      <vt:lpstr>Arial</vt:lpstr>
      <vt:lpstr>Arial Black</vt:lpstr>
      <vt:lpstr>HelveticaNeueLT Std Lt Cn</vt:lpstr>
      <vt:lpstr>Calibri</vt:lpstr>
      <vt:lpstr>IPSOS - Classical Template - 16x9</vt:lpstr>
      <vt:lpstr>Diapositive think-cell</vt:lpstr>
      <vt:lpstr>Is the campaign cutting through the clutter?</vt:lpstr>
      <vt:lpstr>OVERALL Campaign recognition and BRAND LINKAGE</vt:lpstr>
      <vt:lpstr>OVERALL Campaign recognition and BRAND LINKAGE</vt:lpstr>
      <vt:lpstr>Campaign LIKEABILITY AND MESSAGE RECALL</vt:lpstr>
      <vt:lpstr>Campaign Diagnostics (Top 2 Box)</vt:lpstr>
      <vt:lpstr>Campaign Diagnostics (Top 2 Box)</vt:lpstr>
      <vt:lpstr>Campaign Diagnostics (Top 2 Box)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DSB CAMPAIGN EVALUTAION Preliminary Results</dc:title>
  <dc:creator>Shirley Chau</dc:creator>
  <cp:lastModifiedBy>Maritess Turingan</cp:lastModifiedBy>
  <cp:revision>191</cp:revision>
  <cp:lastPrinted>2021-05-27T07:34:08Z</cp:lastPrinted>
  <dcterms:created xsi:type="dcterms:W3CDTF">2021-05-14T02:43:07Z</dcterms:created>
  <dcterms:modified xsi:type="dcterms:W3CDTF">2021-05-29T07:14:04Z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